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7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381" r:id="rId4"/>
    <p:sldId id="377" r:id="rId5"/>
    <p:sldId id="274" r:id="rId6"/>
    <p:sldId id="275" r:id="rId7"/>
    <p:sldId id="276" r:id="rId8"/>
    <p:sldId id="379" r:id="rId9"/>
    <p:sldId id="392" r:id="rId10"/>
    <p:sldId id="393" r:id="rId11"/>
    <p:sldId id="384" r:id="rId12"/>
    <p:sldId id="341" r:id="rId13"/>
  </p:sldIdLst>
  <p:sldSz cx="9144000" cy="6858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катерина Мельникова" initials="ЕМ" lastIdx="1" clrIdx="0">
    <p:extLst>
      <p:ext uri="{19B8F6BF-5375-455C-9EA6-DF929625EA0E}">
        <p15:presenceInfo xmlns:p15="http://schemas.microsoft.com/office/powerpoint/2012/main" userId="Екатерина Мельник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FC5"/>
    <a:srgbClr val="E2F98D"/>
    <a:srgbClr val="ECFED3"/>
    <a:srgbClr val="6CA62C"/>
    <a:srgbClr val="9BE9B5"/>
    <a:srgbClr val="CCFFCC"/>
    <a:srgbClr val="339933"/>
    <a:srgbClr val="55955B"/>
    <a:srgbClr val="C02A6E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>
        <p:scale>
          <a:sx n="100" d="100"/>
          <a:sy n="100" d="100"/>
        </p:scale>
        <p:origin x="774" y="210"/>
      </p:cViewPr>
      <p:guideLst>
        <p:guide orient="horz" pos="2880"/>
        <p:guide pos="2160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1.4206282665425007E-2"/>
          <c:w val="1"/>
          <c:h val="0.8009961659419897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8355390394187077E-2"/>
                  <c:y val="3.2748308802185482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04B-4FF3-BEFB-C2250C134D22}"/>
                </c:ext>
              </c:extLst>
            </c:dLbl>
            <c:dLbl>
              <c:idx val="1"/>
              <c:layout>
                <c:manualLayout>
                  <c:x val="3.6977651477907811E-2"/>
                  <c:y val="0.1309932352087419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1158608,4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B98-4BD8-AF10-08DB398A8D25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Расходы</c:v>
                </c:pt>
                <c:pt idx="1">
                  <c:v>Доходы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1166608.4000000004</c:v>
                </c:pt>
                <c:pt idx="1">
                  <c:v>1158608.4000000004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C0-48FE-A83D-361FB32DBFA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5510955665117307E-2"/>
                  <c:y val="0.19181152298422918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04B-4FF3-BEFB-C2250C134D22}"/>
                </c:ext>
              </c:extLst>
            </c:dLbl>
            <c:dLbl>
              <c:idx val="1"/>
              <c:layout>
                <c:manualLayout>
                  <c:x val="4.2626206113115794E-2"/>
                  <c:y val="0.2467104342226828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1153298,8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23A-4DDB-A8C2-89CD4F705DD2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Расходы</c:v>
                </c:pt>
                <c:pt idx="1">
                  <c:v>Доходы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1153298.8</c:v>
                </c:pt>
                <c:pt idx="1">
                  <c:v>1153298.8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C0-48FE-A83D-361FB32DBFA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3.3458839349686069E-2"/>
                  <c:y val="0.24832758917928099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23A-4DDB-A8C2-89CD4F705DD2}"/>
                </c:ext>
              </c:extLst>
            </c:dLbl>
            <c:dLbl>
              <c:idx val="1"/>
              <c:layout>
                <c:manualLayout>
                  <c:x val="2.7022129926163412E-2"/>
                  <c:y val="0.12631490537985818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1191888,5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B98-4BD8-AF10-08DB398A8D25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Расходы</c:v>
                </c:pt>
                <c:pt idx="1">
                  <c:v>Доходы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1191888.5</c:v>
                </c:pt>
                <c:pt idx="1">
                  <c:v>1191888.5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3A-4DDB-A8C2-89CD4F705D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195771776"/>
        <c:axId val="195859584"/>
        <c:axId val="0"/>
      </c:bar3DChart>
      <c:catAx>
        <c:axId val="1957717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5859584"/>
        <c:crosses val="autoZero"/>
        <c:auto val="1"/>
        <c:lblAlgn val="ctr"/>
        <c:lblOffset val="100"/>
        <c:noMultiLvlLbl val="0"/>
      </c:catAx>
      <c:valAx>
        <c:axId val="195859584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extTo"/>
        <c:crossAx val="1957717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5568463788349604"/>
          <c:y val="0.86157873314568889"/>
          <c:w val="0.33978612936300517"/>
          <c:h val="0.1156294035853933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11189962295566E-2"/>
          <c:y val="5.3284803103770616E-2"/>
          <c:w val="0.93888888888889399"/>
          <c:h val="0.7484570644603066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9167158753070113E-2"/>
                  <c:y val="-4.9549837773050776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E1C-44FF-A61A-7D874E519C1B}"/>
                </c:ext>
              </c:extLst>
            </c:dLbl>
            <c:dLbl>
              <c:idx val="2"/>
              <c:layout>
                <c:manualLayout>
                  <c:x val="6.0783260722395024E-2"/>
                  <c:y val="-5.2027329661703363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E1C-44FF-A61A-7D874E519C1B}"/>
                </c:ext>
              </c:extLst>
            </c:dLbl>
            <c:dLbl>
              <c:idx val="3"/>
              <c:layout>
                <c:manualLayout>
                  <c:x val="1.467182155368154E-2"/>
                  <c:y val="-3.4684886441135571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E1C-44FF-A61A-7D874E519C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50150.400000000001</c:v>
                </c:pt>
                <c:pt idx="1">
                  <c:v>26045.5</c:v>
                </c:pt>
                <c:pt idx="2">
                  <c:v>18363.599999999897</c:v>
                </c:pt>
                <c:pt idx="3">
                  <c:v>10031.200000000004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79-4C7F-8473-A30DAE840BE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dropLines/>
        <c:smooth val="0"/>
        <c:axId val="204842880"/>
        <c:axId val="204844416"/>
      </c:lineChart>
      <c:catAx>
        <c:axId val="20484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204844416"/>
        <c:crosses val="autoZero"/>
        <c:auto val="1"/>
        <c:lblAlgn val="ctr"/>
        <c:lblOffset val="100"/>
        <c:noMultiLvlLbl val="0"/>
      </c:catAx>
      <c:valAx>
        <c:axId val="204844416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204842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title>
      <c:tx>
        <c:rich>
          <a:bodyPr/>
          <a:lstStyle/>
          <a:p>
            <a:pPr algn="ctr">
              <a:defRPr sz="1200">
                <a:solidFill>
                  <a:schemeClr val="accent3">
                    <a:lumMod val="50000"/>
                  </a:schemeClr>
                </a:solidFill>
              </a:defRPr>
            </a:pPr>
            <a:r>
              <a:rPr lang="ru-RU" sz="12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Доходы </a:t>
            </a:r>
          </a:p>
          <a:p>
            <a:pPr algn="ctr">
              <a:defRPr sz="1200">
                <a:solidFill>
                  <a:schemeClr val="accent3">
                    <a:lumMod val="50000"/>
                  </a:schemeClr>
                </a:solidFill>
              </a:defRPr>
            </a:pPr>
            <a:r>
              <a:rPr lang="ru-RU" sz="12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Тугулымского городского округа  </a:t>
            </a:r>
          </a:p>
          <a:p>
            <a:pPr algn="ctr">
              <a:defRPr sz="1200">
                <a:solidFill>
                  <a:schemeClr val="accent3">
                    <a:lumMod val="50000"/>
                  </a:schemeClr>
                </a:solidFill>
              </a:defRPr>
            </a:pPr>
            <a:r>
              <a:rPr lang="ru-RU" sz="1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</a:t>
            </a:r>
            <a:r>
              <a:rPr lang="ru-RU" sz="1200" b="1" i="1" baseline="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2023 </a:t>
            </a:r>
            <a:r>
              <a:rPr lang="ru-RU" sz="12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год </a:t>
            </a:r>
            <a:r>
              <a:rPr lang="ru-RU" sz="1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200" b="1" i="1" baseline="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 тыс.руб.</a:t>
            </a:r>
            <a:endParaRPr lang="ru-RU" sz="1200" b="1" i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9.0502505684840516E-4"/>
          <c:y val="3.97272645141920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619173349577625"/>
          <c:y val="0.26198108516342788"/>
          <c:w val="0.49553211172597511"/>
          <c:h val="0.5933323117137947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</c:v>
                </c:pt>
              </c:strCache>
            </c:strRef>
          </c:tx>
          <c:explosion val="17"/>
          <c:dPt>
            <c:idx val="0"/>
            <c:bubble3D val="0"/>
            <c:spPr>
              <a:solidFill>
                <a:srgbClr val="CCFFCC"/>
              </a:solidFill>
              <a:ln>
                <a:solidFill>
                  <a:schemeClr val="accent3">
                    <a:lumMod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0-E378-48AD-82A7-E95BD0D528A2}"/>
              </c:ext>
            </c:extLst>
          </c:dPt>
          <c:dPt>
            <c:idx val="1"/>
            <c:bubble3D val="0"/>
            <c:spPr>
              <a:solidFill>
                <a:srgbClr val="55955B"/>
              </a:solidFill>
            </c:spPr>
            <c:extLst>
              <c:ext xmlns:c16="http://schemas.microsoft.com/office/drawing/2014/chart" uri="{C3380CC4-5D6E-409C-BE32-E72D297353CC}">
                <c16:uniqueId val="{00000001-E378-48AD-82A7-E95BD0D528A2}"/>
              </c:ext>
            </c:extLst>
          </c:dPt>
          <c:dLbls>
            <c:dLbl>
              <c:idx val="0"/>
              <c:layout>
                <c:manualLayout>
                  <c:x val="-0.18504253990197544"/>
                  <c:y val="-7.92269753725841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800163,8; </a:t>
                    </a:r>
                    <a:r>
                      <a:rPr lang="en-US" dirty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69%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378-48AD-82A7-E95BD0D528A2}"/>
                </c:ext>
              </c:extLst>
            </c:dLbl>
            <c:dLbl>
              <c:idx val="1"/>
              <c:layout>
                <c:manualLayout>
                  <c:x val="4.5189092511052846E-2"/>
                  <c:y val="-3.177370587082561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358444,6; </a:t>
                    </a:r>
                    <a:r>
                      <a:rPr lang="en-US" dirty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31%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378-48AD-82A7-E95BD0D528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3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Безвозмездные поступления</c:v>
                </c:pt>
                <c:pt idx="1">
                  <c:v>Налоговые и неналоговые доходы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800163.8</c:v>
                </c:pt>
                <c:pt idx="1">
                  <c:v>358444.6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4-4C00-8378-EABEAE13785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522932927167062"/>
          <c:y val="0.2500548874916933"/>
          <c:w val="0.3847706623273775"/>
          <c:h val="0.6414656949493196"/>
        </c:manualLayout>
      </c:layout>
      <c:overlay val="0"/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bg2">
        <a:lumMod val="90000"/>
      </a:schemeClr>
    </a:soli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20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537962644869458E-2"/>
          <c:y val="0.17632684796090264"/>
          <c:w val="0.84494315182121116"/>
          <c:h val="0.488927044188156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152086664303582E-2"/>
                  <c:y val="-1.3168632110931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40E-4098-BA5B-884137D28A75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Дотации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353669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E8-47DC-AB81-2963D3684F5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7751919242142691E-3"/>
                  <c:y val="-6.9530377545719529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342364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E8-47DC-AB81-2963D3684F50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Дотации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264229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E8-47DC-AB81-2963D3684F5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6738976466418025E-2"/>
                  <c:y val="1.3168632110931722E-2"/>
                </c:manualLayout>
              </c:layout>
              <c:spPr>
                <a:solidFill>
                  <a:schemeClr val="lt1"/>
                </a:solidFill>
                <a:ln w="25400" cap="flat" cmpd="sng" algn="ctr">
                  <a:solidFill>
                    <a:schemeClr val="accent6"/>
                  </a:solidFill>
                  <a:prstDash val="solid"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837-420A-954C-6B97FA15D608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Дотации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246479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7-420A-954C-6B97FA15D6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3316736"/>
        <c:axId val="213318272"/>
        <c:axId val="0"/>
      </c:bar3DChart>
      <c:catAx>
        <c:axId val="2133167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13318272"/>
        <c:crosses val="autoZero"/>
        <c:auto val="1"/>
        <c:lblAlgn val="ctr"/>
        <c:lblOffset val="100"/>
        <c:noMultiLvlLbl val="0"/>
      </c:catAx>
      <c:valAx>
        <c:axId val="2133182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316736"/>
        <c:crosses val="autoZero"/>
        <c:crossBetween val="between"/>
      </c:valAx>
      <c:spPr>
        <a:solidFill>
          <a:schemeClr val="bg1">
            <a:lumMod val="85000"/>
          </a:schemeClr>
        </a:solidFill>
        <a:ln>
          <a:noFill/>
        </a:ln>
      </c:spPr>
    </c:plotArea>
    <c:legend>
      <c:legendPos val="r"/>
      <c:layout>
        <c:manualLayout>
          <c:xMode val="edge"/>
          <c:yMode val="edge"/>
          <c:x val="0.67769079925165032"/>
          <c:y val="0.31685321537557837"/>
          <c:w val="0.12578608620306164"/>
          <c:h val="0.4050054281723701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autoTitleDeleted val="0"/>
    <c:view3D>
      <c:rotX val="0"/>
      <c:rotY val="20"/>
      <c:rAngAx val="0"/>
      <c:perspective val="10"/>
    </c:view3D>
    <c:floor>
      <c:thickness val="0"/>
      <c:spPr>
        <a:noFill/>
        <a:ln w="9525">
          <a:noFill/>
        </a:ln>
      </c:spPr>
    </c:floor>
    <c:sideWall>
      <c:thickness val="0"/>
      <c:spPr>
        <a:solidFill>
          <a:schemeClr val="bg1">
            <a:lumMod val="85000"/>
          </a:schemeClr>
        </a:solidFill>
      </c:spPr>
    </c:sideWall>
    <c:backWall>
      <c:thickness val="0"/>
      <c:spPr>
        <a:solidFill>
          <a:schemeClr val="bg1">
            <a:lumMod val="85000"/>
          </a:schemeClr>
        </a:solidFill>
      </c:spPr>
    </c:backWall>
    <c:plotArea>
      <c:layout>
        <c:manualLayout>
          <c:layoutTarget val="inner"/>
          <c:xMode val="edge"/>
          <c:yMode val="edge"/>
          <c:x val="0.11282044448590127"/>
          <c:y val="0"/>
          <c:w val="0.68411134848302124"/>
          <c:h val="0.683224214099542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spPr>
                <a:solidFill>
                  <a:schemeClr val="bg1"/>
                </a:solidFill>
                <a:ln w="28575">
                  <a:solidFill>
                    <a:srgbClr val="ABDB77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48A3-4D24-896B-528E2F53B7EB}"/>
                </c:ext>
              </c:extLst>
            </c:dLbl>
            <c:spPr>
              <a:solidFill>
                <a:schemeClr val="bg1"/>
              </a:solidFill>
              <a:ln w="19050">
                <a:solidFill>
                  <a:srgbClr val="D0EBB3"/>
                </a:solidFill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Субсидии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26811.599999999897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97-42D4-885F-F2DBAFF3F06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rgbClr val="FFC000"/>
                </a:solidFill>
                <a:prstDash val="solid"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Субсидии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26385.200000000001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97-42D4-885F-F2DBAFF3F06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Субсидии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27464.6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3D-45F5-B314-B9A4187397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3431808"/>
        <c:axId val="213433344"/>
        <c:axId val="0"/>
      </c:bar3DChart>
      <c:catAx>
        <c:axId val="213431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13433344"/>
        <c:crosses val="autoZero"/>
        <c:auto val="1"/>
        <c:lblAlgn val="ctr"/>
        <c:lblOffset val="100"/>
        <c:noMultiLvlLbl val="0"/>
      </c:catAx>
      <c:valAx>
        <c:axId val="213433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3431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387973752984609"/>
          <c:y val="0.31547101668662236"/>
          <c:w val="0.17012333528590873"/>
          <c:h val="0.43654887554843225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autoTitleDeleted val="0"/>
    <c:view3D>
      <c:rotX val="10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solidFill>
          <a:schemeClr val="bg1">
            <a:lumMod val="75000"/>
          </a:schemeClr>
        </a:solidFill>
      </c:spPr>
    </c:sideWall>
    <c:backWall>
      <c:thickness val="0"/>
      <c:spPr>
        <a:solidFill>
          <a:schemeClr val="bg1">
            <a:lumMod val="75000"/>
          </a:schemeClr>
        </a:solidFill>
      </c:spPr>
    </c:backWall>
    <c:plotArea>
      <c:layout>
        <c:manualLayout>
          <c:layoutTarget val="inner"/>
          <c:xMode val="edge"/>
          <c:yMode val="edge"/>
          <c:x val="3.7037037037037056E-2"/>
          <c:y val="0.12957398725685737"/>
          <c:w val="0.6656383785360227"/>
          <c:h val="0.647910109321675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D0EBB3"/>
            </a:solidFill>
          </c:spPr>
          <c:invertIfNegative val="0"/>
          <c:dLbls>
            <c:dLbl>
              <c:idx val="0"/>
              <c:layout>
                <c:manualLayout>
                  <c:x val="-5.7970608749210333E-2"/>
                  <c:y val="6.1302252930199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8F4-413E-A479-347EAADD94AB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rgbClr val="ABDB77"/>
                </a:solidFill>
                <a:prstDash val="solid"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Субвенции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419683.2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F4-413E-A479-347EAADD94A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rgbClr val="FFC000"/>
                </a:solidFill>
                <a:prstDash val="solid"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Субвенции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436808.6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F4-413E-A479-347EAADD94A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Субвенции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453900.2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B3-4C9B-AC1B-4B18C51AB7B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13546496"/>
        <c:axId val="213548032"/>
        <c:axId val="0"/>
      </c:bar3DChart>
      <c:catAx>
        <c:axId val="213546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13548032"/>
        <c:crosses val="autoZero"/>
        <c:auto val="1"/>
        <c:lblAlgn val="ctr"/>
        <c:lblOffset val="100"/>
        <c:noMultiLvlLbl val="0"/>
      </c:catAx>
      <c:valAx>
        <c:axId val="2135480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3546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450490969974573"/>
          <c:y val="0.34211484084100896"/>
          <c:w val="0.23065791776027997"/>
          <c:h val="0.52866671599348891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FA38F-BF4F-40BC-89E0-F59CF58D2590}" type="datetime1">
              <a:rPr lang="ru-RU" smtClean="0"/>
              <a:pPr/>
              <a:t>17.08.2023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4605D-B77C-4F63-B8A2-644F6BB9EC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32CA7-144A-4B71-829D-74BF56749557}" type="datetime1">
              <a:rPr lang="ru-RU" smtClean="0"/>
              <a:pPr/>
              <a:t>17.08.2023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1D6A4-C315-4E3E-B4B5-91BDE9477DE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1D6A4-C315-4E3E-B4B5-91BDE9477DE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1D6A4-C315-4E3E-B4B5-91BDE9477DED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82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3491" y="796631"/>
            <a:ext cx="6251304" cy="2700706"/>
          </a:xfrm>
        </p:spPr>
        <p:txBody>
          <a:bodyPr bIns="0" anchor="b">
            <a:normAutofit/>
          </a:bodyPr>
          <a:lstStyle>
            <a:lvl1pPr algn="ct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491" y="3497337"/>
            <a:ext cx="6251304" cy="1011489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8/17/2023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3490" y="329308"/>
            <a:ext cx="3719283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7760" y="798973"/>
            <a:ext cx="802005" cy="503578"/>
          </a:xfrm>
        </p:spPr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69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661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2373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2" y="798974"/>
            <a:ext cx="4985762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05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48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2" y="1756130"/>
            <a:ext cx="6251302" cy="1952270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4318" y="3708400"/>
            <a:ext cx="6251302" cy="1110725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256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251303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1" y="2013936"/>
            <a:ext cx="2965632" cy="34375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9162" y="2013936"/>
            <a:ext cx="2965424" cy="34375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87462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251303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2965631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2965631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9270" y="2023004"/>
            <a:ext cx="2965523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9270" y="2821491"/>
            <a:ext cx="2965523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54270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801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97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40651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506719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1501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50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9" y="1129513"/>
            <a:ext cx="308049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 defTabSz="914400">
              <a:spcBef>
                <a:spcPts val="1800"/>
              </a:spcBef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07607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082905" cy="320123"/>
          </a:xfrm>
        </p:spPr>
        <p:txBody>
          <a:bodyPr/>
          <a:lstStyle>
            <a:lvl1pPr algn="l">
              <a:defRPr/>
            </a:lvl1pPr>
          </a:lstStyle>
          <a:p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082083" cy="3209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3280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622291"/>
            <a:ext cx="9144000" cy="251227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9" b="-2769"/>
          <a:stretch/>
        </p:blipFill>
        <p:spPr>
          <a:xfrm>
            <a:off x="0" y="6135624"/>
            <a:ext cx="9144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251303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25130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650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371928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4768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82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2" r:id="rId5"/>
    <p:sldLayoutId id="2147484103" r:id="rId6"/>
    <p:sldLayoutId id="2147484104" r:id="rId7"/>
    <p:sldLayoutId id="2147484105" r:id="rId8"/>
    <p:sldLayoutId id="2147484106" r:id="rId9"/>
    <p:sldLayoutId id="2147484107" r:id="rId10"/>
    <p:sldLayoutId id="2147484108" r:id="rId11"/>
  </p:sldLayoutIdLst>
  <p:hf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1804" y="1475030"/>
            <a:ext cx="7891242" cy="247761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 </a:t>
            </a: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Основные характеристики бюджета </a:t>
            </a:r>
          </a:p>
          <a:p>
            <a:pPr algn="ctr"/>
            <a:r>
              <a:rPr lang="ru-RU" sz="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Тугулымского</a:t>
            </a: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 городского округа</a:t>
            </a:r>
          </a:p>
          <a:p>
            <a:r>
              <a:rPr lang="ru-RU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На 2023 год </a:t>
            </a:r>
            <a:br>
              <a:rPr lang="ru-RU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</a:br>
            <a:r>
              <a:rPr lang="ru-RU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и плановый период 2024-2025 </a:t>
            </a: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годов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algn="ctr"/>
            <a:endParaRPr lang="ru-RU" sz="5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036745" y="5857891"/>
            <a:ext cx="714380" cy="785819"/>
          </a:xfrm>
          <a:prstGeom prst="corner">
            <a:avLst>
              <a:gd name="adj1" fmla="val 31117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14283" y="5786454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40" y="928670"/>
            <a:ext cx="2952771" cy="33855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600" b="1" dirty="0">
                <a:ln w="50800"/>
                <a:solidFill>
                  <a:schemeClr val="accent1">
                    <a:lumMod val="75000"/>
                  </a:schemeClr>
                </a:solidFill>
              </a:rPr>
              <a:t>Электронная брошюра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90997" y="6161504"/>
            <a:ext cx="1008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>
                <a:ln w="18415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Тугулым</a:t>
            </a:r>
            <a:r>
              <a:rPr lang="ru-RU" sz="1400" b="1" dirty="0" smtClean="0">
                <a:ln w="18415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1400" b="1" dirty="0">
              <a:ln w="18415" cmpd="sng">
                <a:solidFill>
                  <a:schemeClr val="accent3">
                    <a:lumMod val="7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00232" y="214291"/>
            <a:ext cx="5334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Администрация  </a:t>
            </a: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Тугулымского городского округа</a:t>
            </a:r>
          </a:p>
        </p:txBody>
      </p:sp>
      <p:pic>
        <p:nvPicPr>
          <p:cNvPr id="1030" name="Picture 6" descr="https://sab-ekb.ru/wp-content/uploads/2019/09/k_tuguli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309928" y="4077642"/>
            <a:ext cx="2714644" cy="1496913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131995" y="5911470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85721" y="584003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285720" y="0"/>
            <a:ext cx="8572560" cy="910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4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sz="1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Объем расходов бюджета  </a:t>
            </a:r>
            <a:r>
              <a:rPr lang="ru-RU" sz="1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Тугулымского</a:t>
            </a:r>
            <a:r>
              <a:rPr lang="ru-RU" sz="1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 городского округа в расчете на </a:t>
            </a:r>
            <a:r>
              <a:rPr lang="ru-RU" sz="12800" b="1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одного жителя </a:t>
            </a:r>
            <a:endParaRPr lang="ru-RU" sz="12800" b="1" u="sng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522255"/>
              </p:ext>
            </p:extLst>
          </p:nvPr>
        </p:nvGraphicFramePr>
        <p:xfrm>
          <a:off x="571474" y="1089383"/>
          <a:ext cx="8072493" cy="500065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02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590">
                  <a:extLst>
                    <a:ext uri="{9D8B030D-6E8A-4147-A177-3AD203B41FA5}">
                      <a16:colId xmlns:a16="http://schemas.microsoft.com/office/drawing/2014/main" val="2695179702"/>
                    </a:ext>
                  </a:extLst>
                </a:gridCol>
                <a:gridCol w="1009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1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5114">
                <a:tc>
                  <a:txBody>
                    <a:bodyPr/>
                    <a:lstStyle/>
                    <a:p>
                      <a:pPr algn="ctr" fontAlgn="t"/>
                      <a:endParaRPr lang="ru-RU" sz="1200" u="none" strike="noStrike" dirty="0"/>
                    </a:p>
                    <a:p>
                      <a:pPr algn="ctr" fontAlgn="t"/>
                      <a:r>
                        <a:rPr lang="ru-RU" sz="1200" u="none" strike="noStrike" dirty="0"/>
                        <a:t>Наименование раздела видов расходов</a:t>
                      </a:r>
                      <a:endParaRPr lang="ru-RU" sz="12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1007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2022</a:t>
                      </a:r>
                    </a:p>
                    <a:p>
                      <a:pPr algn="ctr"/>
                      <a:r>
                        <a:rPr lang="ru-RU" sz="1200" dirty="0" smtClean="0"/>
                        <a:t>Утвержденные</a:t>
                      </a:r>
                      <a:r>
                        <a:rPr lang="ru-RU" sz="1200" baseline="0" dirty="0" smtClean="0"/>
                        <a:t> </a:t>
                      </a:r>
                    </a:p>
                    <a:p>
                      <a:pPr algn="ctr"/>
                      <a:r>
                        <a:rPr lang="ru-RU" sz="1200" baseline="0" dirty="0" smtClean="0"/>
                        <a:t>назначения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2023 г.</a:t>
                      </a:r>
                    </a:p>
                    <a:p>
                      <a:pPr algn="ctr"/>
                      <a:r>
                        <a:rPr lang="ru-RU" sz="1200" dirty="0" smtClean="0"/>
                        <a:t>прогноз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2024 г.</a:t>
                      </a:r>
                      <a:endParaRPr lang="ru-RU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прогноз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2025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прогноз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2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Общегосударственные вопросы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6589,2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7207,1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6970,4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6871,9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42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Национальная оборона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64,8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72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75,2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78,2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89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Национальная безопасность и правоохранительная деятельность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560,3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545,7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607,2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721,7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42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Национальная экономика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5685,4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6507,7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5434,1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5328,5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2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Жилищно-коммунальное хозяйство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2260,8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2502,0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1107,7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1143,8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423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/>
                        <a:t>Охрана окружающей среды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127,3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350,6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96,3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64,5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423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/>
                        <a:t>Образование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30933,2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32437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33115,9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34081,4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42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Культура, кинематография 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5864,0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6022,1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6664,7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6930,8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42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Социальная политика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5358,4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6234,1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6235,9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6503,5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4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/>
                        <a:t>Физическая культура и спорт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454,5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465,9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403,2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405,4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2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/>
                        <a:t>Средства массовой информации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40,1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40,1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40,1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40,3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389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/>
                        <a:t>Обслуживание государственного и муниципального долга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2,7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0,5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430339" y="741111"/>
            <a:ext cx="1213628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i="1" dirty="0">
                <a:latin typeface="Arial" pitchFamily="34" charset="0"/>
                <a:cs typeface="Arial" pitchFamily="34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191526" y="160712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393901" y="6107900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0" y="6072182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-35719" y="-132253"/>
            <a:ext cx="9144000" cy="9108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3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Источники  </a:t>
            </a:r>
            <a:r>
              <a:rPr lang="ru-RU" sz="32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финансирования 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sz="32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дефицита бюджета</a:t>
            </a:r>
          </a:p>
        </p:txBody>
      </p:sp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346149"/>
              </p:ext>
            </p:extLst>
          </p:nvPr>
        </p:nvGraphicFramePr>
        <p:xfrm>
          <a:off x="184731" y="1011601"/>
          <a:ext cx="8786874" cy="506694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760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22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025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Наименование мероприятия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Сумма, в тысячах рублей на </a:t>
                      </a:r>
                      <a:r>
                        <a:rPr lang="ru-RU" sz="1050" dirty="0" smtClean="0">
                          <a:effectLst/>
                        </a:rPr>
                        <a:t>2023</a:t>
                      </a:r>
                      <a:r>
                        <a:rPr lang="ru-RU" sz="1050" baseline="0" dirty="0" smtClean="0">
                          <a:effectLst/>
                        </a:rPr>
                        <a:t> </a:t>
                      </a:r>
                      <a:r>
                        <a:rPr lang="ru-RU" sz="1050" dirty="0" smtClean="0">
                          <a:effectLst/>
                        </a:rPr>
                        <a:t>год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Сумма, в тысячах рублей на </a:t>
                      </a:r>
                      <a:r>
                        <a:rPr lang="ru-RU" sz="1050" dirty="0" smtClean="0">
                          <a:effectLst/>
                        </a:rPr>
                        <a:t>2024</a:t>
                      </a:r>
                      <a:r>
                        <a:rPr lang="ru-RU" sz="1050" baseline="0" dirty="0" smtClean="0">
                          <a:effectLst/>
                        </a:rPr>
                        <a:t> </a:t>
                      </a:r>
                      <a:r>
                        <a:rPr lang="ru-RU" sz="1050" dirty="0" smtClean="0">
                          <a:effectLst/>
                        </a:rPr>
                        <a:t>год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Сумма, в тысячах рублей на </a:t>
                      </a:r>
                      <a:r>
                        <a:rPr lang="ru-RU" sz="1050" dirty="0" smtClean="0">
                          <a:effectLst/>
                        </a:rPr>
                        <a:t>2025 </a:t>
                      </a:r>
                      <a:r>
                        <a:rPr lang="ru-RU" sz="1050" dirty="0">
                          <a:effectLst/>
                        </a:rPr>
                        <a:t>год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1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/>
                        <a:t>1</a:t>
                      </a:r>
                      <a:endParaRPr lang="ru-RU" sz="1050" b="0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" marR="6089" marT="3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/>
                        <a:t>2</a:t>
                      </a:r>
                      <a:endParaRPr lang="ru-RU" sz="1050" b="0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" marR="6089" marT="3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/>
                        <a:t>3</a:t>
                      </a:r>
                      <a:endParaRPr lang="ru-RU" sz="1050" b="0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" marR="6089" marT="3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/>
                        <a:t>4</a:t>
                      </a:r>
                      <a:endParaRPr lang="ru-RU" sz="1050" b="0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" marR="6089" marT="31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11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Источники финансирования дефицита бюджета – всего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8000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12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в том числе: источники внутреннего финансирования, из них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Бюджетные кредиты от других бюджетов бюджетной системы Российской Федерации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-7031,2</a:t>
                      </a:r>
                      <a:endParaRPr lang="ru-RU" sz="1050" dirty="0">
                        <a:effectLst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-3000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0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Бюджетные кредиты от других бюджетов бюджетной системы Российской Федерации в валюте Российской Федерации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-7031,2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-3000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0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Получение кредитов от других бюджетов бюджетной системы Российской Федерации бюджетами городских округов в валюте Российской Федерации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56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Погашение бюджетами городских округов кредитов от других бюджетов бюджетной системы Российской Федерации в валюте Российской Федерации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-7031,2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r>
                        <a:rPr lang="ru-RU" sz="1050" dirty="0" smtClean="0">
                          <a:effectLst/>
                        </a:rPr>
                        <a:t>3000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12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Изменение остатков средств на счетах по учету средств бюджета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15031,2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3000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indent="-190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0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06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Увеличение остатков средств, всего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-1158608,4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-1153298,8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03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Увеличение прочих остатков средств бюджетов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-1158608,4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-1153298,8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012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Увеличение прочих остатков денежных средств бюджетов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-1158608,4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-1153298,8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526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Увеличение прочих остатков денежных средств бюджетов городских округов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-1158608,4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-1153298,8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111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Уменьшение остатков средств, всего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1173639,6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1156298,8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305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Уменьшение прочих остатков средств бюджетов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1173639,6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1156298,8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012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Уменьшение прочих остатков денежных средств бюджетов</a:t>
                      </a:r>
                      <a:endParaRPr lang="ru-RU" sz="105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1173639,6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1156298,8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Уменьшение прочих остатков денежных средств бюджетов городских округов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1173639,6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1156298,8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1191888,5</a:t>
                      </a:r>
                      <a:endParaRPr lang="ru-RU" sz="105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191526" y="160712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227246" y="5911470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85721" y="584003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27831" y="0"/>
            <a:ext cx="9144000" cy="571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Контактная информация</a:t>
            </a:r>
            <a:endParaRPr lang="ru-RU" sz="36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0" y="571482"/>
            <a:ext cx="9144000" cy="2143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Уважаемые </a:t>
            </a:r>
            <a:r>
              <a:rPr lang="ru-RU" sz="2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граждане Тугулымского  городского округа!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Мы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надеемся, что представленная   в электронной брошюре  информация  оказалось Вам полезной и понятной, а также помогла  составить достоверное мнение 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о бюджете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Тугулымского городского округа 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на 2023год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.  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В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случае возникновения вопросов или предложений по указанной информации Вы можете обратиться в Финансовое  управление администрации Тугулымского городского округа</a:t>
            </a:r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0" y="2544953"/>
            <a:ext cx="914400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400" dirty="0">
                <a:latin typeface="Monotype Corsiva" pitchFamily="66" charset="0"/>
              </a:rPr>
              <a:t>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Разработчиком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электронной брошюры «Бюджет для граждан» является  Финансовое  управление Тугулымского городского округа</a:t>
            </a:r>
            <a:r>
              <a:rPr lang="ru-RU" sz="2000" dirty="0">
                <a:latin typeface="Monotype Corsiva" pitchFamily="66" charset="0"/>
              </a:rPr>
              <a:t>.</a:t>
            </a:r>
          </a:p>
          <a:p>
            <a:pPr lvl="0" algn="ctr">
              <a:spcBef>
                <a:spcPct val="20000"/>
              </a:spcBef>
              <a:defRPr/>
            </a:pPr>
            <a:endParaRPr lang="ru-RU" sz="20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lvl="0" algn="just">
              <a:spcBef>
                <a:spcPct val="20000"/>
              </a:spcBef>
              <a:defRPr/>
            </a:pPr>
            <a:endParaRPr lang="ru-RU" sz="20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0" y="3231997"/>
            <a:ext cx="9144000" cy="15001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Начальник 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Финансового управления:  Торопова Наталья  Александровна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п.г.т. Тугулым , площадь 50- лет Октября ,1.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Тел. 8 (34367) 2-25-39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Адрес электронной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почты: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  </a:t>
            </a: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Tugfin1@yandex.ru </a:t>
            </a:r>
            <a:endParaRPr lang="ru-RU" u="sng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  <a:p>
            <a:pPr algn="ctr">
              <a:spcBef>
                <a:spcPct val="20000"/>
              </a:spcBef>
              <a:defRPr/>
            </a:pPr>
            <a:endParaRPr lang="ru-RU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  <a:p>
            <a:pPr algn="ctr">
              <a:spcBef>
                <a:spcPct val="20000"/>
              </a:spcBef>
              <a:defRPr/>
            </a:pPr>
            <a:endParaRPr lang="ru-RU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  <a:p>
            <a:pPr algn="ctr">
              <a:spcBef>
                <a:spcPct val="20000"/>
              </a:spcBef>
              <a:defRPr/>
            </a:pPr>
            <a:endParaRPr lang="ru-RU" dirty="0">
              <a:latin typeface="Monotype Corsiva" pitchFamily="66" charset="0"/>
            </a:endParaRPr>
          </a:p>
          <a:p>
            <a:pPr algn="ctr">
              <a:spcBef>
                <a:spcPct val="20000"/>
              </a:spcBef>
              <a:defRPr/>
            </a:pPr>
            <a:endParaRPr lang="ru-RU" dirty="0">
              <a:latin typeface="Monotype Corsiva" pitchFamily="66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dirty="0">
              <a:latin typeface="Monotype Corsiva" pitchFamily="66" charset="0"/>
            </a:endParaRPr>
          </a:p>
          <a:p>
            <a:pPr algn="ctr">
              <a:spcBef>
                <a:spcPct val="20000"/>
              </a:spcBef>
              <a:defRPr/>
            </a:pPr>
            <a:endParaRPr lang="ru-RU" dirty="0">
              <a:solidFill>
                <a:schemeClr val="bg1"/>
              </a:solidFill>
            </a:endParaRPr>
          </a:p>
          <a:p>
            <a:pPr lvl="0" algn="ctr">
              <a:spcBef>
                <a:spcPct val="20000"/>
              </a:spcBef>
              <a:defRPr/>
            </a:pPr>
            <a:endParaRPr lang="ru-RU" dirty="0">
              <a:latin typeface="Monotype Corsiva" pitchFamily="66" charset="0"/>
            </a:endParaRPr>
          </a:p>
          <a:p>
            <a:pPr lvl="0" algn="ctr">
              <a:spcBef>
                <a:spcPct val="20000"/>
              </a:spcBef>
              <a:defRPr/>
            </a:pPr>
            <a:endParaRPr lang="ru-RU" sz="2800" dirty="0">
              <a:latin typeface="Monotype Corsiva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47664" y="4512950"/>
            <a:ext cx="6191293" cy="143423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  <a:cs typeface="Arial" pitchFamily="34" charset="0"/>
              </a:rPr>
              <a:t>Режим работы Финансового управления: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14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8-00 до 17-00, понедельник – четверг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 8-00 до 16-00 – пятница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Обед с12-00 до 13-00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Выходные дни – суббота, воскресенье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2BDD4D4-351D-423E-916F-5EAAD9F3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28992" y="6492875"/>
            <a:ext cx="2133600" cy="365125"/>
          </a:xfrm>
        </p:spPr>
        <p:txBody>
          <a:bodyPr>
            <a:normAutofit fontScale="77500" lnSpcReduction="20000"/>
          </a:bodyPr>
          <a:lstStyle/>
          <a:p>
            <a:fld id="{B311FDFD-B394-4B36-85F8-A937FF2893FE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0"/>
            <a:ext cx="714380" cy="96438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131995" y="5804313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14283" y="5786454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-1"/>
            <a:ext cx="642943" cy="928671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1" y="59271"/>
            <a:ext cx="9001156" cy="949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Прогноз основных характеристик </a:t>
            </a:r>
            <a:r>
              <a:rPr lang="ru-RU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бюджета Тугулымского городского округа</a:t>
            </a:r>
            <a:endParaRPr kumimoji="0" lang="ru-RU" sz="2800" b="1" i="0" strike="noStrike" kern="1200" cap="none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380971" y="1339438"/>
            <a:ext cx="1809763" cy="375050"/>
          </a:xfrm>
          <a:prstGeom prst="homePlate">
            <a:avLst>
              <a:gd name="adj" fmla="val 6402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Доходы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85984" y="964389"/>
            <a:ext cx="1714512" cy="2143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2023 г. 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286248" y="964389"/>
            <a:ext cx="1714512" cy="2143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2024 г.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381763" y="964389"/>
            <a:ext cx="1714512" cy="2143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2025 г.</a:t>
            </a:r>
            <a:endParaRPr lang="ru-RU" dirty="0"/>
          </a:p>
        </p:txBody>
      </p:sp>
      <p:sp>
        <p:nvSpPr>
          <p:cNvPr id="30" name="Пятиугольник 29"/>
          <p:cNvSpPr/>
          <p:nvPr/>
        </p:nvSpPr>
        <p:spPr>
          <a:xfrm>
            <a:off x="380971" y="1821645"/>
            <a:ext cx="1809763" cy="375050"/>
          </a:xfrm>
          <a:prstGeom prst="homePlate">
            <a:avLst>
              <a:gd name="adj" fmla="val 6402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Расходы</a:t>
            </a:r>
          </a:p>
        </p:txBody>
      </p:sp>
      <p:sp>
        <p:nvSpPr>
          <p:cNvPr id="31" name="Пятиугольник 30"/>
          <p:cNvSpPr/>
          <p:nvPr/>
        </p:nvSpPr>
        <p:spPr>
          <a:xfrm>
            <a:off x="380971" y="2357430"/>
            <a:ext cx="1809763" cy="375050"/>
          </a:xfrm>
          <a:prstGeom prst="homePlate">
            <a:avLst>
              <a:gd name="adj" fmla="val 6402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Дефицит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357422" y="1285860"/>
            <a:ext cx="1714512" cy="5300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1 158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608,4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381235" y="1875223"/>
            <a:ext cx="1714512" cy="375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1166608,4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381235" y="2303852"/>
            <a:ext cx="1714512" cy="5300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-8 000,0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357686" y="1285860"/>
            <a:ext cx="1714512" cy="5300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1 153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298,8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381499" y="1875223"/>
            <a:ext cx="1714512" cy="375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1153298,8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381499" y="2303852"/>
            <a:ext cx="1714512" cy="5300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0,0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429388" y="1285860"/>
            <a:ext cx="1714512" cy="53899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1 191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888,5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429388" y="1857364"/>
            <a:ext cx="1714512" cy="3750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1191888,5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432389" y="2317631"/>
            <a:ext cx="1714512" cy="50006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0,0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857356" y="3000372"/>
            <a:ext cx="5715040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/>
              <a:t>Доходы </a:t>
            </a:r>
            <a:r>
              <a:rPr lang="en-US" b="1" dirty="0"/>
              <a:t>&gt; </a:t>
            </a:r>
            <a:r>
              <a:rPr lang="ru-RU" b="1" dirty="0"/>
              <a:t>Расходы =  </a:t>
            </a:r>
            <a:r>
              <a:rPr lang="ru-RU" b="1" dirty="0" err="1"/>
              <a:t>Профицит</a:t>
            </a:r>
            <a:r>
              <a:rPr lang="ru-RU" b="1" dirty="0"/>
              <a:t>  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857356" y="3357562"/>
            <a:ext cx="5715040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/>
              <a:t>Доходы </a:t>
            </a:r>
            <a:r>
              <a:rPr lang="en-US" b="1" dirty="0"/>
              <a:t>&lt;</a:t>
            </a:r>
            <a:r>
              <a:rPr lang="ru-RU" b="1" dirty="0"/>
              <a:t> Расходы =  Дефицит   </a:t>
            </a:r>
          </a:p>
        </p:txBody>
      </p:sp>
      <p:graphicFrame>
        <p:nvGraphicFramePr>
          <p:cNvPr id="48" name="Диаграмма 47"/>
          <p:cNvGraphicFramePr/>
          <p:nvPr>
            <p:extLst>
              <p:ext uri="{D42A27DB-BD31-4B8C-83A1-F6EECF244321}">
                <p14:modId xmlns:p14="http://schemas.microsoft.com/office/powerpoint/2010/main" val="519634064"/>
              </p:ext>
            </p:extLst>
          </p:nvPr>
        </p:nvGraphicFramePr>
        <p:xfrm>
          <a:off x="250017" y="3481031"/>
          <a:ext cx="8929718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079635" y="871879"/>
            <a:ext cx="98931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тыс.руб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131995" y="5804313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14283" y="5786454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285721" y="10713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26144"/>
              </p:ext>
            </p:extLst>
          </p:nvPr>
        </p:nvGraphicFramePr>
        <p:xfrm>
          <a:off x="142844" y="1714488"/>
          <a:ext cx="8858278" cy="400052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955962">
                  <a:extLst>
                    <a:ext uri="{9D8B030D-6E8A-4147-A177-3AD203B41FA5}">
                      <a16:colId xmlns:a16="http://schemas.microsoft.com/office/drawing/2014/main" val="42607162"/>
                    </a:ext>
                  </a:extLst>
                </a:gridCol>
                <a:gridCol w="1676461">
                  <a:extLst>
                    <a:ext uri="{9D8B030D-6E8A-4147-A177-3AD203B41FA5}">
                      <a16:colId xmlns:a16="http://schemas.microsoft.com/office/drawing/2014/main" val="648391295"/>
                    </a:ext>
                  </a:extLst>
                </a:gridCol>
                <a:gridCol w="1571682">
                  <a:extLst>
                    <a:ext uri="{9D8B030D-6E8A-4147-A177-3AD203B41FA5}">
                      <a16:colId xmlns:a16="http://schemas.microsoft.com/office/drawing/2014/main" val="3650416914"/>
                    </a:ext>
                  </a:extLst>
                </a:gridCol>
                <a:gridCol w="1257346">
                  <a:extLst>
                    <a:ext uri="{9D8B030D-6E8A-4147-A177-3AD203B41FA5}">
                      <a16:colId xmlns:a16="http://schemas.microsoft.com/office/drawing/2014/main" val="1857237551"/>
                    </a:ext>
                  </a:extLst>
                </a:gridCol>
                <a:gridCol w="1152567">
                  <a:extLst>
                    <a:ext uri="{9D8B030D-6E8A-4147-A177-3AD203B41FA5}">
                      <a16:colId xmlns:a16="http://schemas.microsoft.com/office/drawing/2014/main" val="1713150999"/>
                    </a:ext>
                  </a:extLst>
                </a:gridCol>
                <a:gridCol w="1244260">
                  <a:extLst>
                    <a:ext uri="{9D8B030D-6E8A-4147-A177-3AD203B41FA5}">
                      <a16:colId xmlns:a16="http://schemas.microsoft.com/office/drawing/2014/main" val="4154229482"/>
                    </a:ext>
                  </a:extLst>
                </a:gridCol>
              </a:tblGrid>
              <a:tr h="26626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68580" algn="l"/>
                          <a:tab pos="3051810" algn="ctr"/>
                        </a:tabLst>
                      </a:pPr>
                      <a:r>
                        <a:rPr lang="ru-RU" sz="1100" kern="1200" dirty="0" smtClean="0">
                          <a:effectLst/>
                        </a:rPr>
                        <a:t>Наименование показателя</a:t>
                      </a:r>
                      <a:endParaRPr lang="ru-RU" sz="1100" b="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Факт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2021</a:t>
                      </a:r>
                      <a:r>
                        <a:rPr lang="ru-RU" sz="1100" baseline="0" dirty="0" smtClean="0">
                          <a:effectLst/>
                        </a:rPr>
                        <a:t> года</a:t>
                      </a:r>
                      <a:endParaRPr lang="ru-RU" sz="1100" b="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Первоначальный план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2022 года</a:t>
                      </a:r>
                      <a:endParaRPr lang="ru-RU" sz="1100" b="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4347" marR="6434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Прогноз </a:t>
                      </a:r>
                      <a:endParaRPr lang="ru-RU" sz="1100" b="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4347" marR="6434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60" marR="48260" marT="9525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60" marR="48260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531410"/>
                  </a:ext>
                </a:extLst>
              </a:tr>
              <a:tr h="457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2023</a:t>
                      </a:r>
                      <a:endParaRPr lang="ru-RU" sz="1100" b="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4347" marR="6434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2024</a:t>
                      </a:r>
                      <a:endParaRPr lang="ru-RU" sz="1100" b="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4347" marR="6434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2025</a:t>
                      </a:r>
                      <a:endParaRPr lang="ru-RU" sz="1100" b="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4347" marR="6434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50314"/>
                  </a:ext>
                </a:extLst>
              </a:tr>
              <a:tr h="532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ДОХОДЫ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1 062 235,3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1 074 588,5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1 158 608,4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1 153 298,8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1 191 888,5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3328776"/>
                  </a:ext>
                </a:extLst>
              </a:tr>
              <a:tr h="226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В том числе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613032"/>
                  </a:ext>
                </a:extLst>
              </a:tr>
              <a:tr h="631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Налоговые и неналоговые доходы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316 621,3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341 941,0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358 444,6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425 876,0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464 044,7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216022"/>
                  </a:ext>
                </a:extLst>
              </a:tr>
              <a:tr h="423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Безвозмездные поступления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745 614,0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732 647,5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800 163,8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727 422,8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727 843,8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403720"/>
                  </a:ext>
                </a:extLst>
              </a:tr>
              <a:tr h="226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РАСХОДЫ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1026338,0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1083488,5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1166608,4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1153298,8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1191888,5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862398"/>
                  </a:ext>
                </a:extLst>
              </a:tr>
              <a:tr h="1236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Дефицит (-)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Профицит (+)</a:t>
                      </a:r>
                      <a:endParaRPr lang="ru-RU" sz="1100" dirty="0"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27093" marR="27093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35897,3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-8900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-8 000,0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0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8467" marR="8467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73853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86710" y="1357298"/>
            <a:ext cx="1214446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i="1" dirty="0">
                <a:latin typeface="Arial" pitchFamily="34" charset="0"/>
                <a:cs typeface="Arial" pitchFamily="34" charset="0"/>
              </a:rPr>
              <a:t>тыс. руб.</a:t>
            </a:r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380952" y="-206640"/>
            <a:ext cx="8382062" cy="885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112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sz="11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Основные  характеристики бюджета  </a:t>
            </a:r>
            <a:r>
              <a:rPr kumimoji="0" lang="ru-RU" sz="11200" b="1" i="0" strike="noStrike" kern="1200" cap="none" spc="0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Тугулымского</a:t>
            </a:r>
            <a:r>
              <a:rPr kumimoji="0" lang="ru-RU" sz="11200" b="1" i="0" strike="noStrike" kern="1200" cap="none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 городского округа </a:t>
            </a:r>
            <a:r>
              <a:rPr lang="ru-RU" sz="11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на 2023 год и плановый  период 2024 -2025 годов</a:t>
            </a:r>
            <a:endParaRPr kumimoji="0" lang="ru-RU" sz="9600" b="1" i="0" strike="noStrike" kern="1200" cap="none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731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131995" y="5804313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190470" y="5786454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214283" y="-1"/>
            <a:ext cx="8667813" cy="566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ru-RU" dirty="0" smtClean="0"/>
              <a:t> </a:t>
            </a:r>
          </a:p>
          <a:p>
            <a:pPr algn="ctr">
              <a:spcBef>
                <a:spcPct val="20000"/>
              </a:spcBef>
              <a:defRPr/>
            </a:pPr>
            <a:endParaRPr lang="ru-RU" sz="4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021480"/>
              </p:ext>
            </p:extLst>
          </p:nvPr>
        </p:nvGraphicFramePr>
        <p:xfrm>
          <a:off x="728864" y="4711109"/>
          <a:ext cx="7478448" cy="13106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869612">
                  <a:extLst>
                    <a:ext uri="{9D8B030D-6E8A-4147-A177-3AD203B41FA5}">
                      <a16:colId xmlns:a16="http://schemas.microsoft.com/office/drawing/2014/main" val="755365949"/>
                    </a:ext>
                  </a:extLst>
                </a:gridCol>
                <a:gridCol w="1869612">
                  <a:extLst>
                    <a:ext uri="{9D8B030D-6E8A-4147-A177-3AD203B41FA5}">
                      <a16:colId xmlns:a16="http://schemas.microsoft.com/office/drawing/2014/main" val="1673673324"/>
                    </a:ext>
                  </a:extLst>
                </a:gridCol>
                <a:gridCol w="1869612">
                  <a:extLst>
                    <a:ext uri="{9D8B030D-6E8A-4147-A177-3AD203B41FA5}">
                      <a16:colId xmlns:a16="http://schemas.microsoft.com/office/drawing/2014/main" val="3539585273"/>
                    </a:ext>
                  </a:extLst>
                </a:gridCol>
                <a:gridCol w="1869612">
                  <a:extLst>
                    <a:ext uri="{9D8B030D-6E8A-4147-A177-3AD203B41FA5}">
                      <a16:colId xmlns:a16="http://schemas.microsoft.com/office/drawing/2014/main" val="2316792995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01.01.2020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 smtClean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01.01.2021г.</a:t>
                      </a:r>
                    </a:p>
                    <a:p>
                      <a:pPr algn="ctr"/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01.01.2022г.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01.01.2023г.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283844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endParaRPr lang="ru-RU" sz="11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50 150,4</a:t>
                      </a:r>
                    </a:p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тыс.</a:t>
                      </a:r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руб.</a:t>
                      </a:r>
                    </a:p>
                    <a:p>
                      <a:pPr algn="ctr"/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26 045,5</a:t>
                      </a:r>
                      <a:endParaRPr lang="ru-RU" sz="11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тыс. руб.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18 363,6</a:t>
                      </a:r>
                    </a:p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 тыс.руб.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10 031,2</a:t>
                      </a:r>
                    </a:p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тыс.руб.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1895723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85643440"/>
              </p:ext>
            </p:extLst>
          </p:nvPr>
        </p:nvGraphicFramePr>
        <p:xfrm>
          <a:off x="728865" y="1015521"/>
          <a:ext cx="7478447" cy="3547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0"/>
            <a:ext cx="9810819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Муниципальный долг  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Тугулымского городского округа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73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131995" y="5804313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14283" y="5786454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190469" y="160711"/>
            <a:ext cx="8572560" cy="910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4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kumimoji="0" lang="ru-RU" sz="12800" b="1" i="0" strike="noStrike" kern="1200" cap="none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Доходная</a:t>
            </a:r>
            <a:r>
              <a:rPr kumimoji="0" lang="ru-RU" sz="12800" b="1" i="0" strike="noStrike" kern="1200" cap="none" spc="0" normalizeH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 часть бюджета</a:t>
            </a:r>
            <a:endParaRPr kumimoji="0" lang="ru-RU" sz="12800" b="1" i="0" strike="noStrike" kern="1200" cap="none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799244"/>
              </p:ext>
            </p:extLst>
          </p:nvPr>
        </p:nvGraphicFramePr>
        <p:xfrm>
          <a:off x="357158" y="3929066"/>
          <a:ext cx="8572560" cy="2182536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2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2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9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976">
                <a:tc rowSpan="2">
                  <a:txBody>
                    <a:bodyPr/>
                    <a:lstStyle/>
                    <a:p>
                      <a:pPr algn="ctr"/>
                      <a:r>
                        <a:rPr lang="ru-RU" sz="1500" i="1" dirty="0">
                          <a:solidFill>
                            <a:sysClr val="windowText" lastClr="000000"/>
                          </a:solidFill>
                        </a:rPr>
                        <a:t>Наименование</a:t>
                      </a: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i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Прогноз</a:t>
                      </a:r>
                      <a:endParaRPr lang="ru-RU" sz="1400" i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г.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</a:t>
                      </a:r>
                      <a:r>
                        <a:rPr lang="ru-RU" sz="11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г.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1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1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100" b="1" dirty="0" smtClea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1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2407545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ysClr val="windowText" lastClr="000000"/>
                          </a:solidFill>
                        </a:rPr>
                        <a:t>Безвозмездные поступления </a:t>
                      </a:r>
                    </a:p>
                  </a:txBody>
                  <a:tcPr marL="132080" marR="1320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800 163,8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727 422,8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727 843,8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ysClr val="windowText" lastClr="000000"/>
                          </a:solidFill>
                        </a:rPr>
                        <a:t>Налоговые и неналоговые доходы</a:t>
                      </a:r>
                    </a:p>
                  </a:txBody>
                  <a:tcPr marL="132080" marR="1320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358 444,6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425 876,0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464 044,7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ru-RU" sz="1400" dirty="0">
                          <a:solidFill>
                            <a:sysClr val="windowText" lastClr="000000"/>
                          </a:solidFill>
                        </a:rPr>
                        <a:t>ИТОГО</a:t>
                      </a:r>
                    </a:p>
                  </a:txBody>
                  <a:tcPr marL="132080" marR="1320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1 158 608,4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solidFill>
                            <a:sysClr val="windowText" lastClr="000000"/>
                          </a:solidFill>
                        </a:rPr>
                        <a:t>1 153 298,8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700" marR="12700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ysClr val="windowText" lastClr="000000"/>
                          </a:solidFill>
                        </a:rPr>
                        <a:t> 1 191 888,5</a:t>
                      </a:r>
                      <a:endParaRPr lang="ru-RU" sz="14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6324" name="Picture 4" descr="https://xn----8sbemcppzibugejf.xn--p1ai/images/thumbnails/images/all/2020/10/den_gi_iz_byudzheta-fill-747x7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71546"/>
            <a:ext cx="4429156" cy="2643206"/>
          </a:xfrm>
          <a:prstGeom prst="rect">
            <a:avLst/>
          </a:prstGeom>
          <a:noFill/>
        </p:spPr>
      </p:pic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593116904"/>
              </p:ext>
            </p:extLst>
          </p:nvPr>
        </p:nvGraphicFramePr>
        <p:xfrm>
          <a:off x="4714876" y="1071546"/>
          <a:ext cx="4071966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429620" y="0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316907" y="6030906"/>
            <a:ext cx="714380" cy="939807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0" y="6072182"/>
            <a:ext cx="821159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0" y="0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285720" y="0"/>
            <a:ext cx="8572560" cy="571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4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sz="112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Структура налоговых и неналоговых доходов  </a:t>
            </a:r>
            <a:endParaRPr lang="ru-RU" sz="112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sz="11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за </a:t>
            </a:r>
            <a:r>
              <a:rPr lang="ru-RU" sz="11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2023 - 2025 годы </a:t>
            </a:r>
            <a:endParaRPr kumimoji="0" lang="ru-RU" sz="11200" b="1" i="0" strike="noStrike" kern="1200" cap="none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Monotype Corsiva" pitchFamily="66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299335"/>
              </p:ext>
            </p:extLst>
          </p:nvPr>
        </p:nvGraphicFramePr>
        <p:xfrm>
          <a:off x="214282" y="974134"/>
          <a:ext cx="8715435" cy="5486081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737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598">
                  <a:extLst>
                    <a:ext uri="{9D8B030D-6E8A-4147-A177-3AD203B41FA5}">
                      <a16:colId xmlns:a16="http://schemas.microsoft.com/office/drawing/2014/main" val="1684646867"/>
                    </a:ext>
                  </a:extLst>
                </a:gridCol>
                <a:gridCol w="1037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88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7581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Налоговые</a:t>
                      </a:r>
                      <a:r>
                        <a:rPr lang="ru-RU" sz="1200" baseline="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и неналоговые доходы 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г.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Утвержденные назначения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</a:t>
                      </a:r>
                      <a:r>
                        <a:rPr lang="ru-RU" sz="120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Прогноз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64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г.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г.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200" b="1" dirty="0" smtClea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554099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НДФЛ</a:t>
                      </a: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202 681,0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212 599,0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278 142,6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314 251,1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Акцизы</a:t>
                      </a: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83 058,0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90 897,0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90 897,0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90 897,0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79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25 415,0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17 964,0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19 347,0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20 837,0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653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ЕНВД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608,0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Единый сельскохозяйственный налог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684,0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723,0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756,0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791,0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179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Налог, взимаемый в связи с применением патентной  системы налогообложения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ru-RU" sz="11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498,0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1 775,0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2 042,0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2 348,0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Налог на имущество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4 822,0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4 808,0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5 058,0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5 321,0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Земельный налог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7 158,0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7 038,0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7 038,0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7 038,0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Государственная пошлина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3 585,0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3 300,0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3 432,0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3 569,0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Доходы от использования имущества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8 980,6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12 715,2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12 538,0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12 367,2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Платежи при пользовании природными ресурсами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510,0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510,0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510,0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179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Доходы от оказания платных услуг (работ) и компенсации затрат государства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505,4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300,0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300,0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300,3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326758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Доходы от продажи материальных и нематериальных активов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1 430,0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1 583,3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1 583,3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1 583,3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614611"/>
                  </a:ext>
                </a:extLst>
              </a:tr>
              <a:tr h="240147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Штрафы,</a:t>
                      </a:r>
                      <a:r>
                        <a:rPr lang="ru-RU" sz="11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санкции возмещение ущерба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ru-RU" sz="11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499,0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4 232,1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4 232,1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4 232,1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824413"/>
                  </a:ext>
                </a:extLst>
              </a:tr>
              <a:tr h="287114"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ВСЕГО:</a:t>
                      </a: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341 941,0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358 444,6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425 876,0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464 044,7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7980202" y="5956106"/>
            <a:ext cx="1017967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71408" y="6072182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285720" y="107133"/>
            <a:ext cx="8572560" cy="910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1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Структура </a:t>
            </a:r>
            <a:r>
              <a:rPr lang="ru-RU" sz="1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безвозмездных  поступлений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sz="1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за </a:t>
            </a:r>
            <a:r>
              <a:rPr lang="ru-RU" sz="1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2023 - 2025 годы </a:t>
            </a:r>
            <a:endParaRPr kumimoji="0" lang="ru-RU" sz="12800" b="1" i="0" strike="noStrike" kern="1200" cap="none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Monotype Corsiva" pitchFamily="66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888524"/>
              </p:ext>
            </p:extLst>
          </p:nvPr>
        </p:nvGraphicFramePr>
        <p:xfrm>
          <a:off x="142845" y="1017968"/>
          <a:ext cx="8723896" cy="3138914"/>
        </p:xfrm>
        <a:graphic>
          <a:graphicData uri="http://schemas.openxmlformats.org/drawingml/2006/table">
            <a:tbl>
              <a:tblPr firstRow="1" lastRow="1">
                <a:tableStyleId>{EB344D84-9AFB-497E-A393-DC336BA19D2E}</a:tableStyleId>
              </a:tblPr>
              <a:tblGrid>
                <a:gridCol w="2124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45">
                  <a:extLst>
                    <a:ext uri="{9D8B030D-6E8A-4147-A177-3AD203B41FA5}">
                      <a16:colId xmlns:a16="http://schemas.microsoft.com/office/drawing/2014/main" val="1755719500"/>
                    </a:ext>
                  </a:extLst>
                </a:gridCol>
                <a:gridCol w="1391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1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79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8971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Виды</a:t>
                      </a:r>
                      <a:r>
                        <a:rPr lang="ru-RU" sz="1100" b="1" baseline="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безвозмездных поступлений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</a:rPr>
                        <a:t>2022 г.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</a:rPr>
                        <a:t>Утвержденные назначения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</a:rPr>
                        <a:t> в</a:t>
                      </a:r>
                      <a:r>
                        <a:rPr lang="ru-RU" sz="1200" baseline="0" dirty="0" smtClean="0">
                          <a:solidFill>
                            <a:sysClr val="windowText" lastClr="000000"/>
                          </a:solidFill>
                        </a:rPr>
                        <a:t> тыс. руб.</a:t>
                      </a:r>
                      <a:endParaRPr lang="ru-RU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Прогноз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79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г.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200" b="1" dirty="0" smtClea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2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г.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200" b="1" dirty="0" smtClea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2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руб.</a:t>
                      </a:r>
                      <a:endParaRPr lang="ru-RU" sz="1200" b="1" dirty="0" smtClea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30823"/>
                  </a:ext>
                </a:extLst>
              </a:tr>
              <a:tr h="240523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Дотации</a:t>
                      </a: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322</a:t>
                      </a:r>
                      <a:r>
                        <a:rPr lang="ru-RU" sz="1100" b="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571,0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353</a:t>
                      </a:r>
                      <a:r>
                        <a:rPr lang="ru-RU" sz="1100" b="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669,0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264 229,0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246 479,0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523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Субсидии</a:t>
                      </a: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19 342,7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26 811,6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26 385,2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27 464,6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523">
                <a:tc>
                  <a:txBody>
                    <a:bodyPr/>
                    <a:lstStyle/>
                    <a:p>
                      <a:pPr algn="l"/>
                      <a:r>
                        <a:rPr lang="ru-RU" sz="1100" b="1" baseline="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Субвенции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390 733,8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419 683,2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436 808,6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453 900,2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254">
                <a:tc>
                  <a:txBody>
                    <a:bodyPr/>
                    <a:lstStyle/>
                    <a:p>
                      <a:pPr algn="l"/>
                      <a:r>
                        <a:rPr lang="ru-RU" sz="1100" b="1" baseline="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100" b="1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ные межбюджетные трансферты</a:t>
                      </a: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Возврат</a:t>
                      </a:r>
                      <a:r>
                        <a:rPr lang="ru-RU" sz="1100" b="1" baseline="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остатков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575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ВСЕГО: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732 647,5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800 163,8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727 422,8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727 843,8</a:t>
                      </a:r>
                      <a:endParaRPr lang="ru-RU" sz="1100" b="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1451090041"/>
              </p:ext>
            </p:extLst>
          </p:nvPr>
        </p:nvGraphicFramePr>
        <p:xfrm>
          <a:off x="1643674" y="5427222"/>
          <a:ext cx="5856652" cy="1386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15172221"/>
              </p:ext>
            </p:extLst>
          </p:nvPr>
        </p:nvGraphicFramePr>
        <p:xfrm>
          <a:off x="4144254" y="4143380"/>
          <a:ext cx="4953003" cy="1517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4036112706"/>
              </p:ext>
            </p:extLst>
          </p:nvPr>
        </p:nvGraphicFramePr>
        <p:xfrm>
          <a:off x="-488" y="4143380"/>
          <a:ext cx="4572000" cy="1500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131995" y="5804313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14283" y="5786454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0" y="214290"/>
            <a:ext cx="9144000" cy="108050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ru-RU" sz="12800" b="1" i="0" u="sng" strike="noStrike" kern="1200" cap="none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Доходы</a:t>
            </a:r>
            <a:r>
              <a:rPr kumimoji="0" lang="ru-RU" sz="12800" b="1" i="0" u="sng" strike="noStrike" kern="1200" cap="none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 бюджета  </a:t>
            </a:r>
            <a:r>
              <a:rPr kumimoji="0" lang="ru-RU" sz="12800" b="1" i="0" u="sng" strike="noStrike" kern="1200" cap="none" spc="0" normalizeH="0" noProof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Тугулымского</a:t>
            </a:r>
            <a:r>
              <a:rPr kumimoji="0" lang="ru-RU" sz="12800" b="1" i="0" u="sng" strike="noStrike" kern="1200" cap="none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 городского </a:t>
            </a:r>
          </a:p>
          <a:p>
            <a:pPr lvl="0" algn="ctr">
              <a:spcBef>
                <a:spcPct val="20000"/>
              </a:spcBef>
              <a:defRPr/>
            </a:pPr>
            <a:r>
              <a:rPr kumimoji="0" lang="ru-RU" sz="12800" b="1" i="0" u="sng" strike="noStrike" kern="1200" cap="none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Округа </a:t>
            </a:r>
            <a:r>
              <a:rPr lang="ru-RU" sz="12800" b="1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на душу населения</a:t>
            </a:r>
            <a:r>
              <a:rPr kumimoji="0" lang="ru-RU" sz="12800" b="1" i="0" u="sng" strike="noStrike" kern="1200" cap="none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Monotype Corsiva" pitchFamily="66" charset="0"/>
                <a:ea typeface="+mn-ea"/>
                <a:cs typeface="+mn-cs"/>
              </a:rPr>
              <a:t> </a:t>
            </a:r>
            <a:endParaRPr kumimoji="0" lang="ru-RU" sz="12800" b="1" i="0" u="sng" strike="noStrike" kern="1200" cap="none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356168"/>
              </p:ext>
            </p:extLst>
          </p:nvPr>
        </p:nvGraphicFramePr>
        <p:xfrm>
          <a:off x="190470" y="1500175"/>
          <a:ext cx="8763062" cy="26849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981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6555">
                  <a:extLst>
                    <a:ext uri="{9D8B030D-6E8A-4147-A177-3AD203B41FA5}">
                      <a16:colId xmlns:a16="http://schemas.microsoft.com/office/drawing/2014/main" val="1684646867"/>
                    </a:ext>
                  </a:extLst>
                </a:gridCol>
                <a:gridCol w="1338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5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549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</a:rPr>
                        <a:t>Налоговые</a:t>
                      </a:r>
                      <a:r>
                        <a:rPr lang="ru-RU" sz="1200" b="1" baseline="0" dirty="0">
                          <a:solidFill>
                            <a:sysClr val="windowText" lastClr="000000"/>
                          </a:solidFill>
                        </a:rPr>
                        <a:t> и неналоговые доходы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</a:rPr>
                        <a:t>Утвержденные назначения 2022 года</a:t>
                      </a:r>
                      <a:endParaRPr lang="ru-RU" sz="1200" b="1" dirty="0" smtClean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2023 год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2024 год</a:t>
                      </a:r>
                      <a:endParaRPr lang="ru-RU" sz="1100" b="1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2025 год</a:t>
                      </a: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251425"/>
                  </a:ext>
                </a:extLst>
              </a:tr>
              <a:tr h="319091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НДФЛ</a:t>
                      </a: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10 838,6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11 368,9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14 873,9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16 804,9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985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Акцизы</a:t>
                      </a: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4 441,6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4 860,8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4 860,8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4 860,8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174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Неналоговые доходы</a:t>
                      </a: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664,8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1 034,3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ru-RU" sz="1100" baseline="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 024,8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1 015,7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3564">
                <a:tc>
                  <a:txBody>
                    <a:bodyPr/>
                    <a:lstStyle/>
                    <a:p>
                      <a:pPr algn="l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Прочие </a:t>
                      </a:r>
                      <a:r>
                        <a:rPr lang="ru-RU" sz="1100" dirty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налоговые  доходы</a:t>
                      </a: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2 340,6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1 904,2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2 014,6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ysClr val="windowText" lastClr="000000"/>
                          </a:solidFill>
                          <a:latin typeface="Arial" pitchFamily="34" charset="0"/>
                          <a:cs typeface="Arial" pitchFamily="34" charset="0"/>
                        </a:rPr>
                        <a:t>2 133,9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072462" y="1142984"/>
            <a:ext cx="952507" cy="30777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рублей</a:t>
            </a:r>
            <a:endParaRPr lang="ru-RU" sz="14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0180" name="Picture 4" descr="https://ivpostel37.ru/upload/iblock/a6c/a6c1c1cc0d55458a5dbebf51693df1b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429132"/>
            <a:ext cx="3500462" cy="19655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Фигура, имеющая форму буквы L 8"/>
          <p:cNvSpPr/>
          <p:nvPr/>
        </p:nvSpPr>
        <p:spPr>
          <a:xfrm rot="10800000">
            <a:off x="8286777" y="14285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6200000">
            <a:off x="8131995" y="5857891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>
            <a:off x="285721" y="5840033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>
            <a:extLst>
              <a:ext uri="{FF2B5EF4-FFF2-40B4-BE49-F238E27FC236}">
                <a16:creationId xmlns:a16="http://schemas.microsoft.com/office/drawing/2014/main" id="{3AA9D025-3E1E-475A-A87F-3D532D8CF493}"/>
              </a:ext>
            </a:extLst>
          </p:cNvPr>
          <p:cNvSpPr txBox="1">
            <a:spLocks/>
          </p:cNvSpPr>
          <p:nvPr/>
        </p:nvSpPr>
        <p:spPr>
          <a:xfrm>
            <a:off x="357158" y="0"/>
            <a:ext cx="8572560" cy="910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4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ru-RU" sz="1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Расходная часть бюджета Тугулымского городского округа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43950"/>
              </p:ext>
            </p:extLst>
          </p:nvPr>
        </p:nvGraphicFramePr>
        <p:xfrm>
          <a:off x="571473" y="1214421"/>
          <a:ext cx="8072493" cy="521018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552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505">
                  <a:extLst>
                    <a:ext uri="{9D8B030D-6E8A-4147-A177-3AD203B41FA5}">
                      <a16:colId xmlns:a16="http://schemas.microsoft.com/office/drawing/2014/main" val="1914752525"/>
                    </a:ext>
                  </a:extLst>
                </a:gridCol>
                <a:gridCol w="1328677">
                  <a:extLst>
                    <a:ext uri="{9D8B030D-6E8A-4147-A177-3AD203B41FA5}">
                      <a16:colId xmlns:a16="http://schemas.microsoft.com/office/drawing/2014/main" val="2695179702"/>
                    </a:ext>
                  </a:extLst>
                </a:gridCol>
                <a:gridCol w="925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7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3865">
                <a:tc rowSpan="2">
                  <a:txBody>
                    <a:bodyPr/>
                    <a:lstStyle/>
                    <a:p>
                      <a:pPr algn="ctr" fontAlgn="t"/>
                      <a:endParaRPr lang="ru-RU" sz="1200" u="none" strike="noStrike" dirty="0"/>
                    </a:p>
                    <a:p>
                      <a:pPr algn="ctr" fontAlgn="t"/>
                      <a:r>
                        <a:rPr lang="ru-RU" sz="1200" u="none" strike="noStrike" dirty="0"/>
                        <a:t>Наименование раздела видов расходов</a:t>
                      </a:r>
                      <a:endParaRPr lang="ru-RU" sz="12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11007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2021 г.</a:t>
                      </a:r>
                    </a:p>
                    <a:p>
                      <a:pPr algn="ctr"/>
                      <a:r>
                        <a:rPr lang="ru-RU" sz="1200" dirty="0" smtClean="0"/>
                        <a:t>Исполнение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2022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г.</a:t>
                      </a:r>
                    </a:p>
                    <a:p>
                      <a:pPr marL="0" indent="0" algn="ctr"/>
                      <a:r>
                        <a:rPr lang="ru-RU" sz="1200" dirty="0" smtClean="0"/>
                        <a:t>Утвержденные</a:t>
                      </a:r>
                    </a:p>
                    <a:p>
                      <a:pPr marL="0" indent="0" algn="ctr"/>
                      <a:r>
                        <a:rPr lang="ru-RU" sz="1200" dirty="0" smtClean="0"/>
                        <a:t>назначения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Прогноз</a:t>
                      </a:r>
                      <a:endParaRPr lang="ru-RU" sz="11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9060" marR="9906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9060" marR="990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0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2023г.</a:t>
                      </a:r>
                      <a:endParaRPr lang="ru-RU" sz="12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2024 г.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2025 г.</a:t>
                      </a:r>
                      <a:endParaRPr lang="ru-RU" sz="12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080" marR="1320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8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Общегосударственные вопросы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kern="1200" dirty="0" smtClean="0"/>
                        <a:t>114171,6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160" marR="1016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123217,5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134771,9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130346,1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127818,4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Национальная оборона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/>
                        <a:t>1222,4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160" marR="1016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1211,2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1345,7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1405,4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1454,3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00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Национальная безопасность и правоохранительная деятельность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/>
                        <a:t>9547,6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160" marR="1016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10478,0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10205,0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11354,8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13424,4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8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Национальная экономика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76071,0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106316,3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121694,9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101618,1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99109,7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00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Жилищно-коммунальное хозяйство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52593,3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42277,2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46788,0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20714,0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21273,8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880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/>
                        <a:t>Охрана окружающей среды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1569,7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2380,0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6557,0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1800,0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1200,0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001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/>
                        <a:t>Образование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554170,4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578450,6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606571,1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619266,9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633913,7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8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Культура, кинематография 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/>
                        <a:t>103635,3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160" marR="1016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109656,0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112614,1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124630,4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128913,5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0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/>
                        <a:t>Социальная политика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106875,6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100201,7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116578,3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116610,5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120964,5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8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/>
                        <a:t>Физическая культура и спорт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/>
                        <a:t>5713,3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160" marR="1016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8500,0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8712,4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7540,0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7540,0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60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/>
                        <a:t>Средства массовой информации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743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750,0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750,0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750,0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750,0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540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/>
                        <a:t>Обслуживание государственного и муниципального долга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/>
                        <a:t>24,8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160" marR="1016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50,0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20,0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0,0</a:t>
                      </a:r>
                      <a:endParaRPr lang="ru-RU" sz="11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382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/>
                        <a:t>ВСЕГО:</a:t>
                      </a:r>
                      <a:endParaRPr lang="ru-RU" sz="11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1026338,0</a:t>
                      </a:r>
                      <a:endParaRPr lang="ru-RU" sz="11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1083488,5</a:t>
                      </a:r>
                      <a:endParaRPr lang="ru-RU" sz="11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1166608,4</a:t>
                      </a:r>
                      <a:endParaRPr lang="ru-RU" sz="11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1136046,2</a:t>
                      </a:r>
                      <a:endParaRPr lang="ru-RU" sz="11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100" u="none" strike="noStrike" dirty="0" smtClean="0"/>
                        <a:t>1156362,3</a:t>
                      </a:r>
                      <a:endParaRPr lang="ru-RU" sz="11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429520" y="857232"/>
            <a:ext cx="1305009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b="1" i="1" dirty="0"/>
              <a:t>в тыс. руб</a:t>
            </a:r>
            <a:r>
              <a:rPr lang="ru-RU" sz="1200" b="1" i="1" dirty="0" smtClean="0"/>
              <a:t>.</a:t>
            </a:r>
            <a:endParaRPr lang="ru-RU" sz="1200" b="1" i="1" dirty="0"/>
          </a:p>
        </p:txBody>
      </p:sp>
    </p:spTree>
    <p:extLst>
      <p:ext uri="{BB962C8B-B14F-4D97-AF65-F5344CB8AC3E}">
        <p14:creationId xmlns:p14="http://schemas.microsoft.com/office/powerpoint/2010/main" val="967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43BFDE"/>
      </a:accent6>
      <a:hlink>
        <a:srgbClr val="FBAE29"/>
      </a:hlink>
      <a:folHlink>
        <a:srgbClr val="EDC47E"/>
      </a:folHlink>
    </a:clrScheme>
    <a:fontScheme name="Cambria/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каймленный край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8756</TotalTime>
  <Words>1283</Words>
  <Application>Microsoft Office PowerPoint</Application>
  <PresentationFormat>Экран (4:3)</PresentationFormat>
  <Paragraphs>555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Monotype Corsiva</vt:lpstr>
      <vt:lpstr>Times New Roman</vt:lpstr>
      <vt:lpstr>Gallery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за 2020 год</dc:title>
  <dc:creator>user</dc:creator>
  <cp:lastModifiedBy>Progr</cp:lastModifiedBy>
  <cp:revision>1120</cp:revision>
  <cp:lastPrinted>2022-11-25T08:07:29Z</cp:lastPrinted>
  <dcterms:created xsi:type="dcterms:W3CDTF">2021-04-08T08:58:39Z</dcterms:created>
  <dcterms:modified xsi:type="dcterms:W3CDTF">2023-08-17T08:27:00Z</dcterms:modified>
  <cp:contentStatus/>
</cp:coreProperties>
</file>