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0" r:id="rId5"/>
    <p:sldId id="262" r:id="rId6"/>
    <p:sldId id="263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653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B536E-FF36-428E-A400-1B4B8435902B}" type="datetimeFigureOut">
              <a:rPr lang="ru-RU" smtClean="0"/>
              <a:t>18.01.2022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646F3-DAC1-4F4E-A5BF-09D8254291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661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B536E-FF36-428E-A400-1B4B8435902B}" type="datetimeFigureOut">
              <a:rPr lang="ru-RU" smtClean="0"/>
              <a:t>18.01.2022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646F3-DAC1-4F4E-A5BF-09D8254291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5943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B536E-FF36-428E-A400-1B4B8435902B}" type="datetimeFigureOut">
              <a:rPr lang="ru-RU" smtClean="0"/>
              <a:t>18.01.2022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646F3-DAC1-4F4E-A5BF-09D8254291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2192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B536E-FF36-428E-A400-1B4B8435902B}" type="datetimeFigureOut">
              <a:rPr lang="ru-RU" smtClean="0"/>
              <a:t>18.01.2022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646F3-DAC1-4F4E-A5BF-09D8254291B1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256849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B536E-FF36-428E-A400-1B4B8435902B}" type="datetimeFigureOut">
              <a:rPr lang="ru-RU" smtClean="0"/>
              <a:t>18.01.2022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646F3-DAC1-4F4E-A5BF-09D8254291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10513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B536E-FF36-428E-A400-1B4B8435902B}" type="datetimeFigureOut">
              <a:rPr lang="ru-RU" smtClean="0"/>
              <a:t>18.01.2022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646F3-DAC1-4F4E-A5BF-09D8254291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30294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B536E-FF36-428E-A400-1B4B8435902B}" type="datetimeFigureOut">
              <a:rPr lang="ru-RU" smtClean="0"/>
              <a:t>18.01.2022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646F3-DAC1-4F4E-A5BF-09D8254291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82074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B536E-FF36-428E-A400-1B4B8435902B}" type="datetimeFigureOut">
              <a:rPr lang="ru-RU" smtClean="0"/>
              <a:t>18.01.2022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646F3-DAC1-4F4E-A5BF-09D8254291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53459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B536E-FF36-428E-A400-1B4B8435902B}" type="datetimeFigureOut">
              <a:rPr lang="ru-RU" smtClean="0"/>
              <a:t>18.01.2022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646F3-DAC1-4F4E-A5BF-09D8254291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6017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B536E-FF36-428E-A400-1B4B8435902B}" type="datetimeFigureOut">
              <a:rPr lang="ru-RU" smtClean="0"/>
              <a:t>18.01.2022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646F3-DAC1-4F4E-A5BF-09D8254291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5228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B536E-FF36-428E-A400-1B4B8435902B}" type="datetimeFigureOut">
              <a:rPr lang="ru-RU" smtClean="0"/>
              <a:t>18.01.2022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646F3-DAC1-4F4E-A5BF-09D8254291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2634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B536E-FF36-428E-A400-1B4B8435902B}" type="datetimeFigureOut">
              <a:rPr lang="ru-RU" smtClean="0"/>
              <a:t>18.01.2022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646F3-DAC1-4F4E-A5BF-09D8254291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9721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B536E-FF36-428E-A400-1B4B8435902B}" type="datetimeFigureOut">
              <a:rPr lang="ru-RU" smtClean="0"/>
              <a:t>18.01.2022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646F3-DAC1-4F4E-A5BF-09D8254291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5581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B536E-FF36-428E-A400-1B4B8435902B}" type="datetimeFigureOut">
              <a:rPr lang="ru-RU" smtClean="0"/>
              <a:t>18.01.2022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646F3-DAC1-4F4E-A5BF-09D8254291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6393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B536E-FF36-428E-A400-1B4B8435902B}" type="datetimeFigureOut">
              <a:rPr lang="ru-RU" smtClean="0"/>
              <a:t>18.01.2022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646F3-DAC1-4F4E-A5BF-09D8254291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6310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B536E-FF36-428E-A400-1B4B8435902B}" type="datetimeFigureOut">
              <a:rPr lang="ru-RU" smtClean="0"/>
              <a:t>18.01.2022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646F3-DAC1-4F4E-A5BF-09D8254291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0010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B536E-FF36-428E-A400-1B4B8435902B}" type="datetimeFigureOut">
              <a:rPr lang="ru-RU" smtClean="0"/>
              <a:t>18.01.2022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646F3-DAC1-4F4E-A5BF-09D8254291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8285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B8B536E-FF36-428E-A400-1B4B8435902B}" type="datetimeFigureOut">
              <a:rPr lang="ru-RU" smtClean="0"/>
              <a:t>18.01.2022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A646F3-DAC1-4F4E-A5BF-09D8254291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303124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90621" y="0"/>
            <a:ext cx="8825658" cy="3329581"/>
          </a:xfrm>
        </p:spPr>
        <p:txBody>
          <a:bodyPr/>
          <a:lstStyle/>
          <a:p>
            <a:pPr algn="ctr"/>
            <a:r>
              <a:rPr lang="ru-RU" dirty="0" smtClean="0">
                <a:latin typeface="Liberation Serif" panose="02020603050405020304" pitchFamily="18" charset="0"/>
              </a:rPr>
              <a:t>Отчёт за </a:t>
            </a:r>
            <a:br>
              <a:rPr lang="ru-RU" dirty="0" smtClean="0">
                <a:latin typeface="Liberation Serif" panose="02020603050405020304" pitchFamily="18" charset="0"/>
              </a:rPr>
            </a:br>
            <a:r>
              <a:rPr lang="ru-RU" dirty="0" smtClean="0">
                <a:latin typeface="Liberation Serif" panose="02020603050405020304" pitchFamily="18" charset="0"/>
              </a:rPr>
              <a:t>2021 </a:t>
            </a:r>
            <a:r>
              <a:rPr lang="ru-RU" dirty="0" smtClean="0">
                <a:latin typeface="Liberation Serif" panose="02020603050405020304" pitchFamily="18" charset="0"/>
              </a:rPr>
              <a:t>год</a:t>
            </a:r>
            <a:endParaRPr lang="ru-RU" dirty="0">
              <a:latin typeface="Liberation Serif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latin typeface="Liberation Serif" panose="02020603050405020304" pitchFamily="18" charset="0"/>
              </a:rPr>
              <a:t>По плану мероприятий по противодействию коррупции в Тугулымском городском округе</a:t>
            </a:r>
            <a:endParaRPr lang="ru-RU" dirty="0">
              <a:latin typeface="Liberation Serif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821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Общие мероприятия: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9848" y="2511706"/>
            <a:ext cx="10058400" cy="3660494"/>
          </a:xfrm>
        </p:spPr>
        <p:txBody>
          <a:bodyPr>
            <a:normAutofit/>
          </a:bodyPr>
          <a:lstStyle/>
          <a:p>
            <a:r>
              <a:rPr lang="ru-RU" dirty="0" smtClean="0"/>
              <a:t>В </a:t>
            </a:r>
            <a:r>
              <a:rPr lang="ru-RU" dirty="0" smtClean="0"/>
              <a:t>2021 </a:t>
            </a:r>
            <a:r>
              <a:rPr lang="ru-RU" dirty="0" smtClean="0"/>
              <a:t>году был проведен 1 социологический опрос граждан;</a:t>
            </a:r>
          </a:p>
          <a:p>
            <a:r>
              <a:rPr lang="ru-RU" dirty="0" smtClean="0"/>
              <a:t>Прошли антикоррупционную экспертизу </a:t>
            </a:r>
            <a:r>
              <a:rPr lang="ru-RU" dirty="0" smtClean="0"/>
              <a:t>24 проекта</a:t>
            </a:r>
            <a:r>
              <a:rPr lang="ru-RU" dirty="0" smtClean="0"/>
              <a:t> </a:t>
            </a:r>
            <a:r>
              <a:rPr lang="ru-RU" dirty="0" smtClean="0"/>
              <a:t>нормативно-правовых </a:t>
            </a:r>
            <a:r>
              <a:rPr lang="ru-RU" dirty="0" smtClean="0"/>
              <a:t>актов, </a:t>
            </a:r>
            <a:r>
              <a:rPr lang="ru-RU" dirty="0" err="1" smtClean="0"/>
              <a:t>коррупциогенных</a:t>
            </a:r>
            <a:r>
              <a:rPr lang="ru-RU" dirty="0" smtClean="0"/>
              <a:t> факторов выявлено не было;</a:t>
            </a:r>
          </a:p>
          <a:p>
            <a:r>
              <a:rPr lang="ru-RU" dirty="0" smtClean="0"/>
              <a:t>Поселковым и сельским управам администрации Тугулымского городского округа были напечатаны и розданы памятки по противодействию коррупции, разработанные Департаментом противодействия и контроля Свердловской области</a:t>
            </a: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61390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dirty="0" smtClean="0"/>
              <a:t>Внедрение антикоррупционных механизмов в систему кадровой работы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46917" y="1983470"/>
            <a:ext cx="8946541" cy="4195481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За 2021 год </a:t>
            </a:r>
            <a:r>
              <a:rPr lang="ru-RU" dirty="0" smtClean="0"/>
              <a:t>принято на должности муниципальной службы </a:t>
            </a:r>
            <a:r>
              <a:rPr lang="ru-RU" dirty="0" smtClean="0"/>
              <a:t>7 </a:t>
            </a:r>
            <a:r>
              <a:rPr lang="ru-RU" dirty="0" smtClean="0"/>
              <a:t>человек, в отношении которых были проведены проверки в соответствии с законодательством РФ. Сведений, препятствующих приему на работу выявлено не было;</a:t>
            </a:r>
          </a:p>
          <a:p>
            <a:r>
              <a:rPr lang="ru-RU" dirty="0" smtClean="0"/>
              <a:t>За </a:t>
            </a:r>
            <a:r>
              <a:rPr lang="ru-RU" dirty="0" smtClean="0"/>
              <a:t>2021 </a:t>
            </a:r>
            <a:r>
              <a:rPr lang="ru-RU" dirty="0" smtClean="0"/>
              <a:t>год было предоставлено 64 справки о доходах, расходах, обязательствах имущественного характера муниципальных служащих в срок, установленный действующим законодательством;</a:t>
            </a:r>
          </a:p>
          <a:p>
            <a:r>
              <a:rPr lang="ru-RU" dirty="0"/>
              <a:t>Случаев несоблюдения запретов, ограничений и требований, установленных в целях противодействия коррупции, в том числе мер по предотвращению и (или) урегулированию конфликта не </a:t>
            </a:r>
            <a:r>
              <a:rPr lang="ru-RU" dirty="0" smtClean="0"/>
              <a:t>было;</a:t>
            </a:r>
          </a:p>
          <a:p>
            <a:r>
              <a:rPr lang="ru-RU" dirty="0"/>
              <a:t>Нарушений по соблюдению требований к служебному поведению и урегулированию конфликта интересов не </a:t>
            </a:r>
            <a:r>
              <a:rPr lang="ru-RU" dirty="0" smtClean="0"/>
              <a:t>выявлено;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43652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Бюджетная политика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К</a:t>
            </a:r>
            <a:r>
              <a:rPr lang="ru-RU" dirty="0" smtClean="0"/>
              <a:t>онтроль за целевым использованием  </a:t>
            </a:r>
            <a:r>
              <a:rPr lang="ru-RU" dirty="0"/>
              <a:t>средств местного бюджета при исполнении целевых </a:t>
            </a:r>
            <a:r>
              <a:rPr lang="ru-RU" dirty="0" smtClean="0"/>
              <a:t>программ </a:t>
            </a:r>
            <a:r>
              <a:rPr lang="ru-RU" dirty="0"/>
              <a:t>и контроль поступления доходов от использования  муниципального </a:t>
            </a:r>
            <a:r>
              <a:rPr lang="ru-RU" dirty="0" smtClean="0"/>
              <a:t>имущества осуществляется Финансовым управлением администрации ТГО постоянно;</a:t>
            </a:r>
          </a:p>
          <a:p>
            <a:r>
              <a:rPr lang="ru-RU" dirty="0" smtClean="0"/>
              <a:t>Контроль </a:t>
            </a:r>
            <a:r>
              <a:rPr lang="ru-RU" dirty="0"/>
              <a:t>над операциями с бюджетными средствами главных распорядителей и           получателей бюджетных средств местного бюджета,  а также за соблюдением получателями  бюджетных инвестиций, муниципальных  гарантий установленных Бюджетным кодексом РФ обязательств и </a:t>
            </a:r>
            <a:r>
              <a:rPr lang="ru-RU" dirty="0" smtClean="0"/>
              <a:t>условий осуществляется Финансовым управлением администрации ТГО постоянно при санкционировании денежных выплат из бюджета.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73105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/>
              <a:t>Организация взаимодействия с образовательными организациями, общественными организациями, СМИ, населением Тугулымского городского округа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55666" y="2330710"/>
            <a:ext cx="8946541" cy="4195481"/>
          </a:xfrm>
        </p:spPr>
        <p:txBody>
          <a:bodyPr/>
          <a:lstStyle/>
          <a:p>
            <a:r>
              <a:rPr lang="ru-RU" dirty="0"/>
              <a:t>Работа на территории сельских и поселковых управ:</a:t>
            </a:r>
          </a:p>
          <a:p>
            <a:pPr marL="0" indent="0">
              <a:buNone/>
            </a:pPr>
            <a:r>
              <a:rPr lang="ru-RU" dirty="0"/>
              <a:t>- размещение листовок, плакатов, буклетов на тему противодействия коррупции в общественных местах, на стендах, досках объявлений;</a:t>
            </a:r>
          </a:p>
          <a:p>
            <a:pPr marL="0" indent="0">
              <a:buNone/>
            </a:pPr>
            <a:r>
              <a:rPr lang="ru-RU" dirty="0" smtClean="0"/>
              <a:t>Обращений </a:t>
            </a:r>
            <a:r>
              <a:rPr lang="ru-RU" dirty="0"/>
              <a:t>граждан о злоупотреблении властью не поступало.</a:t>
            </a:r>
          </a:p>
          <a:p>
            <a:pPr marL="0" indent="0">
              <a:buNone/>
            </a:pPr>
            <a:r>
              <a:rPr lang="ru-RU" dirty="0"/>
              <a:t>Вместе с этим, информация по противодействию коррупции для населения размещается  на информационных стендах  в муниципальных, государственных учреждениях Тугулымского городского округа и через газету «Знамя труда»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20448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37549" y="462987"/>
            <a:ext cx="10190699" cy="5709213"/>
          </a:xfrm>
        </p:spPr>
        <p:txBody>
          <a:bodyPr/>
          <a:lstStyle/>
          <a:p>
            <a:r>
              <a:rPr lang="ru-RU" dirty="0" smtClean="0"/>
              <a:t>С апреля по май 2021 г в образовательных учреждениях проводились классные часы на темы «Деньги свои и чужие», «Можно и нельзя», «Коррупционное поведение, возможные последствия»;</a:t>
            </a:r>
            <a:endParaRPr lang="ru-RU" dirty="0"/>
          </a:p>
          <a:p>
            <a:r>
              <a:rPr lang="ru-RU" dirty="0" smtClean="0"/>
              <a:t>В мае 2021 были проведены интеллектуально-познавательные викторины «Коррупции НЕТ!»;</a:t>
            </a:r>
            <a:endParaRPr lang="ru-RU" dirty="0"/>
          </a:p>
          <a:p>
            <a:r>
              <a:rPr lang="ru-RU" dirty="0" smtClean="0"/>
              <a:t>В июне 2021 в дневных оздоровительных лагерях был организован просмотр социальных видеороликов «Мы против коррупции!», «Город без коррупции!»;</a:t>
            </a:r>
            <a:endParaRPr lang="ru-RU" dirty="0"/>
          </a:p>
          <a:p>
            <a:r>
              <a:rPr lang="ru-RU" dirty="0" smtClean="0"/>
              <a:t>С 1 по 11 мая проведен районный творческий конкурс плакатов «Противодействие коррупции» среди детей и подростков, в котором приняли участие обучающиеся и воспитанники 8 образовательных организаций, всего представлено 23 работы;</a:t>
            </a:r>
            <a:endParaRPr lang="ru-RU" dirty="0"/>
          </a:p>
          <a:p>
            <a:r>
              <a:rPr lang="ru-RU" dirty="0" smtClean="0"/>
              <a:t>На </a:t>
            </a:r>
            <a:r>
              <a:rPr lang="ru-RU" dirty="0"/>
              <a:t>стендах размещены информационные листовки, в доступном месте установлен ящик для жалоб, заявлений на неправомерные действия работников образовательных учреждений.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34988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43</TotalTime>
  <Words>446</Words>
  <Application>Microsoft Office PowerPoint</Application>
  <PresentationFormat>Широкоэкранный</PresentationFormat>
  <Paragraphs>26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Century Gothic</vt:lpstr>
      <vt:lpstr>Liberation Serif</vt:lpstr>
      <vt:lpstr>Wingdings 3</vt:lpstr>
      <vt:lpstr>Ион</vt:lpstr>
      <vt:lpstr>Отчёт за  2021 год</vt:lpstr>
      <vt:lpstr>Общие мероприятия:</vt:lpstr>
      <vt:lpstr>Внедрение антикоррупционных механизмов в систему кадровой работы</vt:lpstr>
      <vt:lpstr>Бюджетная политика</vt:lpstr>
      <vt:lpstr>Организация взаимодействия с образовательными организациями, общественными организациями, СМИ, населением Тугулымского городского округа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Отчёт за  2020 год</dc:title>
  <dc:creator>домсборка</dc:creator>
  <cp:lastModifiedBy>домсборка</cp:lastModifiedBy>
  <cp:revision>6</cp:revision>
  <dcterms:created xsi:type="dcterms:W3CDTF">2021-05-19T11:03:03Z</dcterms:created>
  <dcterms:modified xsi:type="dcterms:W3CDTF">2022-01-18T06:24:34Z</dcterms:modified>
</cp:coreProperties>
</file>