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11"/>
  </p:notesMasterIdLst>
  <p:sldIdLst>
    <p:sldId id="382" r:id="rId3"/>
    <p:sldId id="385" r:id="rId4"/>
    <p:sldId id="258" r:id="rId5"/>
    <p:sldId id="384" r:id="rId6"/>
    <p:sldId id="386" r:id="rId7"/>
    <p:sldId id="388" r:id="rId8"/>
    <p:sldId id="389" r:id="rId9"/>
    <p:sldId id="390" r:id="rId1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BC7"/>
    <a:srgbClr val="5825BD"/>
    <a:srgbClr val="3177B5"/>
    <a:srgbClr val="F1B287"/>
    <a:srgbClr val="A0D4A4"/>
    <a:srgbClr val="EAEFF7"/>
    <a:srgbClr val="D2DEEF"/>
    <a:srgbClr val="4679A7"/>
    <a:srgbClr val="E87A3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5" autoAdjust="0"/>
    <p:restoredTop sz="94016" autoAdjust="0"/>
  </p:normalViewPr>
  <p:slideViewPr>
    <p:cSldViewPr snapToGrid="0">
      <p:cViewPr varScale="1">
        <p:scale>
          <a:sx n="108" d="100"/>
          <a:sy n="108" d="100"/>
        </p:scale>
        <p:origin x="108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solidFill>
              <a:srgbClr val="8FAADC"/>
            </a:solidFill>
            <a:ln w="0">
              <a:noFill/>
            </a:ln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6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  <c:pt idx="5">
                  <c:v>2024 год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16.3</c:v>
                </c:pt>
                <c:pt idx="1">
                  <c:v>23.150000000000002</c:v>
                </c:pt>
                <c:pt idx="2">
                  <c:v>25.77</c:v>
                </c:pt>
                <c:pt idx="3">
                  <c:v>29.03</c:v>
                </c:pt>
                <c:pt idx="4">
                  <c:v>21.19</c:v>
                </c:pt>
                <c:pt idx="5">
                  <c:v>15.81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C6-4D81-91A3-4D8D1E720D6F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DAE3F3"/>
            </a:solidFill>
            <a:ln w="0">
              <a:noFill/>
            </a:ln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6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  <c:pt idx="5">
                  <c:v>2024 год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15.56</c:v>
                </c:pt>
                <c:pt idx="1">
                  <c:v>14.96</c:v>
                </c:pt>
                <c:pt idx="2">
                  <c:v>16</c:v>
                </c:pt>
                <c:pt idx="3">
                  <c:v>17.670000000000005</c:v>
                </c:pt>
                <c:pt idx="4">
                  <c:v>20.58</c:v>
                </c:pt>
                <c:pt idx="5">
                  <c:v>20.190000000000001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C6-4D81-91A3-4D8D1E720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537024"/>
        <c:axId val="119788672"/>
      </c:barChart>
      <c:catAx>
        <c:axId val="119537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crossAx val="119788672"/>
        <c:crosses val="autoZero"/>
        <c:auto val="1"/>
        <c:lblAlgn val="ctr"/>
        <c:lblOffset val="100"/>
        <c:noMultiLvlLbl val="0"/>
      </c:catAx>
      <c:valAx>
        <c:axId val="119788672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noFill/>
          </a:ln>
        </c:spPr>
        <c:crossAx val="119537024"/>
        <c:crosses val="autoZero"/>
        <c:crossBetween val="between"/>
      </c:valAx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1"/>
  </c:chart>
  <c:spPr>
    <a:noFill/>
    <a:ln w="9360">
      <a:noFill/>
    </a:ln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067443210043601E-3"/>
          <c:y val="0.12213233928508108"/>
          <c:w val="0.94925162493790394"/>
          <c:h val="0.816353412042176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dPt>
            <c:idx val="0"/>
            <c:bubble3D val="0"/>
            <c:explosion val="7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F2-433E-80D3-BA02AE3946C4}"/>
              </c:ext>
            </c:extLst>
          </c:dPt>
          <c:dPt>
            <c:idx val="1"/>
            <c:bubble3D val="0"/>
            <c:explosion val="10"/>
            <c:spPr>
              <a:solidFill>
                <a:schemeClr val="bg2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F2-433E-80D3-BA02AE3946C4}"/>
              </c:ext>
            </c:extLst>
          </c:dPt>
          <c:dPt>
            <c:idx val="2"/>
            <c:bubble3D val="0"/>
            <c:explosion val="1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0F2-433E-80D3-BA02AE3946C4}"/>
              </c:ext>
            </c:extLst>
          </c:dPt>
          <c:dPt>
            <c:idx val="3"/>
            <c:bubble3D val="0"/>
            <c:explosion val="10"/>
            <c:spPr>
              <a:solidFill>
                <a:srgbClr val="996BC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345-42DE-81F0-6D963D1788BC}"/>
              </c:ext>
            </c:extLst>
          </c:dPt>
          <c:dPt>
            <c:idx val="4"/>
            <c:bubble3D val="0"/>
            <c:explosion val="1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0F2-433E-80D3-BA02AE3946C4}"/>
              </c:ext>
            </c:extLst>
          </c:dPt>
          <c:dPt>
            <c:idx val="5"/>
            <c:bubble3D val="0"/>
            <c:explosion val="7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0F2-433E-80D3-BA02AE3946C4}"/>
              </c:ext>
            </c:extLst>
          </c:dPt>
          <c:dPt>
            <c:idx val="6"/>
            <c:bubble3D val="0"/>
            <c:explosion val="8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345-42DE-81F0-6D963D1788BC}"/>
              </c:ext>
            </c:extLst>
          </c:dPt>
          <c:cat>
            <c:strRef>
              <c:f>Лист1!$A$2:$A$8</c:f>
              <c:strCache>
                <c:ptCount val="7"/>
                <c:pt idx="0">
                  <c:v>Жилье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Демография</c:v>
                </c:pt>
                <c:pt idx="4">
                  <c:v>МСП</c:v>
                </c:pt>
                <c:pt idx="5">
                  <c:v>Здравоохранение</c:v>
                </c:pt>
                <c:pt idx="6">
                  <c:v>Экология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300.2</c:v>
                </c:pt>
                <c:pt idx="1">
                  <c:v>24.22</c:v>
                </c:pt>
                <c:pt idx="2">
                  <c:v>8.4</c:v>
                </c:pt>
                <c:pt idx="3">
                  <c:v>12.5</c:v>
                </c:pt>
                <c:pt idx="4">
                  <c:v>135.80000000000001</c:v>
                </c:pt>
                <c:pt idx="5">
                  <c:v>140.5</c:v>
                </c:pt>
                <c:pt idx="6">
                  <c:v>212.2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F2-433E-80D3-BA02AE3946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национальный проект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FD41-4361-9773-ED27E41BC6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D41-4361-9773-ED27E41BC6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D41-4361-9773-ED27E41BC6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D41-4361-9773-ED27E41BC6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D41-4361-9773-ED27E41BC6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D41-4361-9773-ED27E41BC66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D41-4361-9773-ED27E41BC661}"/>
              </c:ext>
            </c:extLst>
          </c:dPt>
          <c:cat>
            <c:strRef>
              <c:f>Лист1!$A$2:$A$8</c:f>
              <c:strCache>
                <c:ptCount val="7"/>
                <c:pt idx="0">
                  <c:v>Жилье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Демография</c:v>
                </c:pt>
                <c:pt idx="4">
                  <c:v>МСП</c:v>
                </c:pt>
                <c:pt idx="5">
                  <c:v>Здравоохранение</c:v>
                </c:pt>
                <c:pt idx="6">
                  <c:v>Экология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345-42DE-81F0-6D963D178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D13E16EC-CFBF-420D-B6A2-1735A5D94F59}" type="datetimeFigureOut">
              <a:rPr lang="ru-RU" smtClean="0"/>
              <a:pPr/>
              <a:t>22.08.2025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DE9698E-C00E-4B2D-A0DA-4316A9494A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52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2713" y="798513"/>
            <a:ext cx="7097713" cy="3992562"/>
          </a:xfrm>
          <a:prstGeom prst="rect">
            <a:avLst/>
          </a:prstGeom>
        </p:spPr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673365" y="5157555"/>
            <a:ext cx="5389254" cy="421803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spc="-1">
              <a:latin typeface="Arial"/>
            </a:endParaRPr>
          </a:p>
        </p:txBody>
      </p:sp>
      <p:sp>
        <p:nvSpPr>
          <p:cNvPr id="305" name="CustomShape 3"/>
          <p:cNvSpPr/>
          <p:nvPr/>
        </p:nvSpPr>
        <p:spPr>
          <a:xfrm>
            <a:off x="3815976" y="10181057"/>
            <a:ext cx="2918540" cy="534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91" tIns="44996" rIns="89991" bIns="44996" anchor="b">
            <a:noAutofit/>
          </a:bodyPr>
          <a:lstStyle/>
          <a:p>
            <a:pPr algn="r">
              <a:lnSpc>
                <a:spcPct val="100000"/>
              </a:lnSpc>
            </a:pPr>
            <a:fld id="{1F9FD5AF-8368-4805-9F90-8D831CA22589}" type="slidenum">
              <a:rPr lang="ru-RU" sz="1200" spc="-1">
                <a:solidFill>
                  <a:srgbClr val="000000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ru-RU" sz="12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4279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5763" y="850900"/>
            <a:ext cx="4075112" cy="22923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D5786-FE2D-4C8D-A57E-5769ECC038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DejaVu Sans"/>
                <a:cs typeface="DejaVu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44678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54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94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76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8583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A196-BF57-48F1-BC2C-3062B379C505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6B45ED0-1BD5-60BC-DE2C-A62C15EDDBCA}"/>
              </a:ext>
            </a:extLst>
          </p:cNvPr>
          <p:cNvSpPr txBox="1">
            <a:spLocks/>
          </p:cNvSpPr>
          <p:nvPr userDrawn="1"/>
        </p:nvSpPr>
        <p:spPr>
          <a:xfrm>
            <a:off x="838200" y="162195"/>
            <a:ext cx="11353800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804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F6E6-60CE-4BB5-9F0B-F0048A42A36B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84E5887C-1BF5-10BE-02B3-5658081ECC54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379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F1856-E6F5-44FB-B830-656C5E816BDB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74F0564-006F-743C-9E2C-6DF1159025AD}"/>
              </a:ext>
            </a:extLst>
          </p:cNvPr>
          <p:cNvSpPr txBox="1">
            <a:spLocks/>
          </p:cNvSpPr>
          <p:nvPr userDrawn="1"/>
        </p:nvSpPr>
        <p:spPr>
          <a:xfrm>
            <a:off x="838200" y="162195"/>
            <a:ext cx="11353800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00013256-F379-D244-E82F-211958B9E6E1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498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2B0C-4C6A-432F-8C85-8832E302548E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F903807A-9D74-5989-A8C6-78E71767BAE7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27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68226-9D71-406F-A7D6-2BDE835DDEA2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0943688-5003-F8D3-4F14-63F61664D6F1}"/>
              </a:ext>
            </a:extLst>
          </p:cNvPr>
          <p:cNvSpPr txBox="1">
            <a:spLocks/>
          </p:cNvSpPr>
          <p:nvPr userDrawn="1"/>
        </p:nvSpPr>
        <p:spPr>
          <a:xfrm>
            <a:off x="838200" y="162195"/>
            <a:ext cx="11353800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Номер слайда 1">
            <a:extLst>
              <a:ext uri="{FF2B5EF4-FFF2-40B4-BE49-F238E27FC236}">
                <a16:creationId xmlns:a16="http://schemas.microsoft.com/office/drawing/2014/main" id="{76E257E9-CCF9-A839-621A-6B7E32440741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64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291-F6CF-426F-8EA6-EFA1C9E78DB2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7E81D3E3-7D48-8F7F-A9F5-D114C573891B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424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0234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4221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A08A-345D-44DB-A494-F24431886EFD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97FA587-AEBD-036A-393C-A3467CA64F78}"/>
              </a:ext>
            </a:extLst>
          </p:cNvPr>
          <p:cNvSpPr txBox="1">
            <a:spLocks/>
          </p:cNvSpPr>
          <p:nvPr userDrawn="1"/>
        </p:nvSpPr>
        <p:spPr>
          <a:xfrm>
            <a:off x="838200" y="162195"/>
            <a:ext cx="11353800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7166C879-CC57-0B55-16A5-189B283CE9A7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470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DCDF-6D35-4092-AA5D-7807B0915A3B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139BD497-05D6-B6ED-9941-E48AC7B439C3}"/>
              </a:ext>
            </a:extLst>
          </p:cNvPr>
          <p:cNvSpPr txBox="1">
            <a:spLocks/>
          </p:cNvSpPr>
          <p:nvPr userDrawn="1"/>
        </p:nvSpPr>
        <p:spPr>
          <a:xfrm>
            <a:off x="838200" y="162195"/>
            <a:ext cx="11353800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1BC1AC7B-B1B9-3C06-55E6-DF6FDD1A4D4D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74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91419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870662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09540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434798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7839133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08112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C108-2F95-4643-B2A7-A8B06A703CA8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F09CE064-1777-28A2-ADD2-1BBD2516AE8F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4811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5B1D-0AEB-4151-A63A-B35BCEB0C4B1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6C3B086-46B9-EA61-2F6B-6F9A3E487B9D}"/>
              </a:ext>
            </a:extLst>
          </p:cNvPr>
          <p:cNvSpPr txBox="1">
            <a:spLocks/>
          </p:cNvSpPr>
          <p:nvPr userDrawn="1"/>
        </p:nvSpPr>
        <p:spPr>
          <a:xfrm>
            <a:off x="838200" y="162195"/>
            <a:ext cx="11353800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56A2DF84-A044-FACF-FDC9-82F37FAFDF31}"/>
              </a:ext>
            </a:extLst>
          </p:cNvPr>
          <p:cNvSpPr txBox="1">
            <a:spLocks/>
          </p:cNvSpPr>
          <p:nvPr userDrawn="1"/>
        </p:nvSpPr>
        <p:spPr>
          <a:xfrm>
            <a:off x="11730039" y="6483927"/>
            <a:ext cx="461962" cy="3740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5EA53-E373-4181-BADD-D887A19FBCC1}" type="slidenum">
              <a:rPr lang="ru-RU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07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136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39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901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971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944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10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954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231312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AC8005-E615-4421-83E1-147E2F93A656}" type="datetime1">
              <a:rPr lang="ru-RU" smtClean="0"/>
              <a:pPr/>
              <a:t>22.08.2025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7A5EA53-E373-4181-BADD-D887A19FBC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8598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1680" y="3114480"/>
            <a:ext cx="12190320" cy="952653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ru-RU" sz="2800" cap="all" spc="-1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ИТОГИ </a:t>
            </a:r>
            <a:r>
              <a:rPr lang="ru-RU" sz="2800" b="0" strike="noStrike" cap="all" spc="-1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РЕАЛИЗАЦИИ национальных проектов</a:t>
            </a:r>
          </a:p>
          <a:p>
            <a:pPr algn="ctr"/>
            <a:r>
              <a:rPr lang="ru-RU" sz="2800" b="0" strike="noStrike" cap="all" spc="-1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2019-2024 годах</a:t>
            </a:r>
            <a:endParaRPr lang="ru-RU" sz="2800" spc="-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98" name="Picture 2" descr="http://gerb.rossel.ru/data/Image/catalog_symb/11.jpg"/>
          <p:cNvPicPr/>
          <p:nvPr/>
        </p:nvPicPr>
        <p:blipFill>
          <a:blip r:embed="rId3" cstate="print"/>
          <a:stretch/>
        </p:blipFill>
        <p:spPr>
          <a:xfrm>
            <a:off x="5433600" y="1127162"/>
            <a:ext cx="1326480" cy="981907"/>
          </a:xfrm>
          <a:prstGeom prst="rect">
            <a:avLst/>
          </a:prstGeom>
          <a:ln w="9360">
            <a:noFill/>
          </a:ln>
        </p:spPr>
      </p:pic>
      <p:sp>
        <p:nvSpPr>
          <p:cNvPr id="199" name="CustomShape 3"/>
          <p:cNvSpPr/>
          <p:nvPr/>
        </p:nvSpPr>
        <p:spPr>
          <a:xfrm>
            <a:off x="3283702" y="2109069"/>
            <a:ext cx="5374440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376092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Свердловская область</a:t>
            </a:r>
            <a:endParaRPr lang="ru-RU" sz="2400" b="0" strike="noStrike" spc="-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5" name="CustomShape 3"/>
          <p:cNvSpPr/>
          <p:nvPr/>
        </p:nvSpPr>
        <p:spPr>
          <a:xfrm>
            <a:off x="3411208" y="4592065"/>
            <a:ext cx="5246934" cy="11387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Тугулымский муниципальный  округ Свердловской области</a:t>
            </a:r>
            <a:endParaRPr kumimoji="0" lang="ru-RU" sz="2000" b="0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05769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одзаголовок 2"/>
          <p:cNvSpPr txBox="1">
            <a:spLocks/>
          </p:cNvSpPr>
          <p:nvPr/>
        </p:nvSpPr>
        <p:spPr>
          <a:xfrm>
            <a:off x="0" y="886634"/>
            <a:ext cx="12188880" cy="4748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74295" tIns="37148" rIns="74295" bIns="3714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Arial" panose="020B0604020202020204" pitchFamily="34" charset="0"/>
              </a:rPr>
              <a:t>5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Arial" panose="020B0604020202020204" pitchFamily="34" charset="0"/>
              </a:rPr>
              <a:t> НАЦИОНАЛЬНЫХ ЦЕЛЕЙ РАЗВИТИЯ РОССИЙСКОЙ ФЕДЕРАЦИИ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Arial" panose="020B0604020202020204" pitchFamily="34" charset="0"/>
              </a:rPr>
              <a:t>(Указ Президента РФ от 21.07.2020 № 474)</a:t>
            </a:r>
          </a:p>
        </p:txBody>
      </p:sp>
      <p:sp>
        <p:nvSpPr>
          <p:cNvPr id="52" name="Подзаголовок 2"/>
          <p:cNvSpPr txBox="1">
            <a:spLocks/>
          </p:cNvSpPr>
          <p:nvPr/>
        </p:nvSpPr>
        <p:spPr>
          <a:xfrm>
            <a:off x="251111" y="2265458"/>
            <a:ext cx="11202456" cy="271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74295" tIns="37148" rIns="74295" bIns="37148" rtlCol="0" anchor="ctr">
            <a:noAutofit/>
          </a:bodyPr>
          <a:lstStyle>
            <a:defPPr>
              <a:defRPr lang="ru-RU"/>
            </a:defPPr>
            <a:lvl1pPr indent="0" algn="ctr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/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Arial" panose="020B0604020202020204" pitchFamily="34" charset="0"/>
              </a:rPr>
              <a:t>14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Arial" panose="020B0604020202020204" pitchFamily="34" charset="0"/>
              </a:rPr>
              <a:t> НАЦИОНАЛЬНЫХ ПРОЕКТОВ РЕАЛИЗОВАНЫ НА ТЕРРИТОРИИ СВЕРДЛОВСКОЙ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109" y="3734669"/>
            <a:ext cx="11624044" cy="3079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1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Arial" panose="020B0604020202020204" pitchFamily="34" charset="0"/>
              </a:rPr>
              <a:t>В 2024 году в Свердловской области завершена реализация </a:t>
            </a:r>
            <a:r>
              <a:rPr kumimoji="0" lang="ru-RU" sz="1401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Arial" panose="020B0604020202020204" pitchFamily="34" charset="0"/>
              </a:rPr>
              <a:t>46 РЕГИОНАЛЬНЫХ ПРОЕКТОВ</a:t>
            </a:r>
            <a:endParaRPr kumimoji="0" lang="ru-RU" sz="1401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251109" y="3036509"/>
            <a:ext cx="2005863" cy="234294"/>
          </a:xfrm>
          <a:prstGeom prst="rect">
            <a:avLst/>
          </a:prstGeom>
          <a:solidFill>
            <a:srgbClr val="D7DEFD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15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ДЕМОГРАФИЯ</a:t>
            </a: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2485742" y="2627760"/>
            <a:ext cx="1116000" cy="234294"/>
          </a:xfrm>
          <a:prstGeom prst="rect">
            <a:avLst/>
          </a:prstGeom>
          <a:solidFill>
            <a:srgbClr val="ABBAFB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15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ОБРАЗОВАНИЕ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3689537" y="2627760"/>
            <a:ext cx="1353802" cy="234294"/>
          </a:xfrm>
          <a:prstGeom prst="rect">
            <a:avLst/>
          </a:prstGeom>
          <a:solidFill>
            <a:srgbClr val="ABBAFB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15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КУЛЬТУРА</a:t>
            </a: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251109" y="2627760"/>
            <a:ext cx="2005863" cy="234294"/>
          </a:xfrm>
          <a:prstGeom prst="rect">
            <a:avLst/>
          </a:prstGeom>
          <a:solidFill>
            <a:srgbClr val="D7DEFD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15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ЗДРАВООХРАНЕНИЕ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8294042" y="3004335"/>
            <a:ext cx="432000" cy="282769"/>
          </a:xfrm>
          <a:prstGeom prst="rect">
            <a:avLst/>
          </a:prstGeom>
          <a:solidFill>
            <a:srgbClr val="DFE5FD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50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БКД</a:t>
            </a: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8294823" y="2624725"/>
            <a:ext cx="1886267" cy="234294"/>
          </a:xfrm>
          <a:prstGeom prst="rect">
            <a:avLst/>
          </a:prstGeom>
          <a:solidFill>
            <a:srgbClr val="DFE5FD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15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ЖИЛЬЕ И ГОРОДСКАЯ СРЕДА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9315861" y="3019294"/>
            <a:ext cx="860411" cy="282769"/>
          </a:xfrm>
          <a:prstGeom prst="rect">
            <a:avLst/>
          </a:prstGeom>
          <a:solidFill>
            <a:srgbClr val="DFE5FD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50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ЭКОЛОГИЯ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5281861" y="3097565"/>
            <a:ext cx="1668554" cy="331500"/>
          </a:xfrm>
          <a:prstGeom prst="rect">
            <a:avLst/>
          </a:prstGeom>
          <a:solidFill>
            <a:srgbClr val="C0CBFC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 anchorCtr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ПРОИЗВОДИТЕЛЬНОСТЬ ТРУДА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5281861" y="2642848"/>
            <a:ext cx="2637475" cy="331500"/>
          </a:xfrm>
          <a:prstGeom prst="rect">
            <a:avLst/>
          </a:prstGeom>
          <a:solidFill>
            <a:srgbClr val="C0CBFC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 anchorCtr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МЕЖДУНАРОДНАЯ КООПЕРАЦИЯ </a:t>
            </a:r>
          </a:p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И ЭКСПОРТ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6995190" y="3094079"/>
            <a:ext cx="924145" cy="282769"/>
          </a:xfrm>
          <a:prstGeom prst="rect">
            <a:avLst/>
          </a:prstGeom>
          <a:solidFill>
            <a:srgbClr val="C0CBFC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50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МСП</a:t>
            </a: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10582727" y="2627071"/>
            <a:ext cx="1296000" cy="587980"/>
          </a:xfrm>
          <a:prstGeom prst="rect">
            <a:avLst/>
          </a:prstGeom>
          <a:solidFill>
            <a:srgbClr val="BBC7FB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 ЦИФРОВАЯ ЭКОНОМИКА</a:t>
            </a:r>
          </a:p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РОССИЙСКОЙ ФЕДЕРАЦИИ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2482130" y="2910963"/>
            <a:ext cx="2561209" cy="331500"/>
          </a:xfrm>
          <a:prstGeom prst="rect">
            <a:avLst/>
          </a:prstGeom>
          <a:solidFill>
            <a:srgbClr val="ABBAFB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ТУРИЗМ И ИНДУСТРИЯ ГОСТЕПРИИМСТВА</a:t>
            </a:r>
            <a:endParaRPr kumimoji="0" lang="ru-RU" altLang="ru-RU" sz="9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488676" y="1446211"/>
            <a:ext cx="2554664" cy="701358"/>
          </a:xfrm>
          <a:prstGeom prst="rect">
            <a:avLst/>
          </a:prstGeom>
          <a:solidFill>
            <a:srgbClr val="ABBAFB"/>
          </a:solidFill>
          <a:ln>
            <a:solidFill>
              <a:srgbClr val="1C47F3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Возможности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для самореализации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и развития талантов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294042" y="1449866"/>
            <a:ext cx="1882230" cy="702000"/>
          </a:xfrm>
          <a:prstGeom prst="rect">
            <a:avLst/>
          </a:prstGeom>
          <a:solidFill>
            <a:srgbClr val="DFE5FD"/>
          </a:solidFill>
          <a:ln>
            <a:solidFill>
              <a:srgbClr val="1C47F3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Комфортная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и безопасная среда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для жизни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5281862" y="1439343"/>
            <a:ext cx="2637475" cy="702000"/>
          </a:xfrm>
          <a:prstGeom prst="rect">
            <a:avLst/>
          </a:prstGeom>
          <a:solidFill>
            <a:srgbClr val="C0CBFC"/>
          </a:solidFill>
          <a:ln>
            <a:solidFill>
              <a:srgbClr val="1C47F3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5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Достойный, эффективный труд и успешное предпринимательство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10579153" y="1454611"/>
            <a:ext cx="1296000" cy="700889"/>
          </a:xfrm>
          <a:prstGeom prst="rect">
            <a:avLst/>
          </a:prstGeom>
          <a:solidFill>
            <a:srgbClr val="BBC7FB"/>
          </a:solidFill>
          <a:ln>
            <a:solidFill>
              <a:srgbClr val="1C47F3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Цифровая трансформация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251110" y="1449445"/>
            <a:ext cx="2005864" cy="691639"/>
          </a:xfrm>
          <a:prstGeom prst="rect">
            <a:avLst/>
          </a:prstGeom>
          <a:solidFill>
            <a:srgbClr val="D7DEFD"/>
          </a:solidFill>
          <a:ln>
            <a:solidFill>
              <a:srgbClr val="1C47F3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Сохранение населения, здоровье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и благополучие людей</a:t>
            </a:r>
          </a:p>
        </p:txBody>
      </p:sp>
      <p:sp>
        <p:nvSpPr>
          <p:cNvPr id="103" name="CustomShape 17"/>
          <p:cNvSpPr/>
          <p:nvPr/>
        </p:nvSpPr>
        <p:spPr>
          <a:xfrm>
            <a:off x="708349" y="4161362"/>
            <a:ext cx="4428158" cy="2844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158" tIns="49433" rIns="99158" bIns="49433" anchor="t">
            <a:spAutoFit/>
          </a:bodyPr>
          <a:lstStyle/>
          <a:p>
            <a:pPr marL="0" marR="0" lvl="0" indent="0" algn="ctr" defTabSz="7430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-25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/>
                <a:cs typeface="Times New Roman" panose="02020603050405020304" pitchFamily="18" charset="0"/>
              </a:rPr>
              <a:t>Финансирование национальных проектов, млрд. рублей</a:t>
            </a:r>
            <a:endParaRPr kumimoji="0" lang="ru-RU" sz="1200" b="0" i="0" u="none" strike="noStrike" kern="1200" cap="none" spc="-1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DejaVu Sans"/>
              <a:cs typeface="Times New Roman" panose="02020603050405020304" pitchFamily="18" charset="0"/>
            </a:endParaRPr>
          </a:p>
        </p:txBody>
      </p:sp>
      <p:grpSp>
        <p:nvGrpSpPr>
          <p:cNvPr id="105" name="Group 18"/>
          <p:cNvGrpSpPr/>
          <p:nvPr/>
        </p:nvGrpSpPr>
        <p:grpSpPr>
          <a:xfrm>
            <a:off x="711698" y="4680523"/>
            <a:ext cx="4602905" cy="1729680"/>
            <a:chOff x="1048680" y="4478955"/>
            <a:chExt cx="5637960" cy="2093925"/>
          </a:xfrm>
        </p:grpSpPr>
        <p:graphicFrame>
          <p:nvGraphicFramePr>
            <p:cNvPr id="107" name="Диаграмма 97"/>
            <p:cNvGraphicFramePr/>
            <p:nvPr/>
          </p:nvGraphicFramePr>
          <p:xfrm>
            <a:off x="1048680" y="4549320"/>
            <a:ext cx="5637960" cy="20235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5" name="CustomShape 19"/>
            <p:cNvSpPr/>
            <p:nvPr/>
          </p:nvSpPr>
          <p:spPr>
            <a:xfrm>
              <a:off x="4956696" y="4624051"/>
              <a:ext cx="576723" cy="27583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73125" tIns="36562" rIns="73125" bIns="36562" anchor="t">
              <a:spAutoFit/>
            </a:bodyPr>
            <a:lstStyle/>
            <a:p>
              <a:pPr marL="0" marR="0" lvl="0" indent="0" algn="ctr" defTabSz="7430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1" b="1" i="0" u="none" strike="noStrike" kern="1200" cap="none" spc="-1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Helvetica"/>
                  <a:ea typeface="Verdana"/>
                  <a:cs typeface="Times New Roman" panose="02020603050405020304" pitchFamily="18" charset="0"/>
                </a:rPr>
                <a:t>41,77</a:t>
              </a:r>
              <a:endParaRPr kumimoji="0" lang="ru-RU" sz="1001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21" name="CustomShape 20"/>
            <p:cNvSpPr/>
            <p:nvPr/>
          </p:nvSpPr>
          <p:spPr>
            <a:xfrm>
              <a:off x="4157175" y="4478955"/>
              <a:ext cx="488522" cy="27583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73125" tIns="36562" rIns="73125" bIns="36562" anchor="t">
              <a:spAutoFit/>
            </a:bodyPr>
            <a:lstStyle/>
            <a:p>
              <a:pPr marL="0" marR="0" lvl="0" indent="0" algn="ctr" defTabSz="7430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1" b="1" i="0" u="none" strike="noStrike" kern="1200" cap="none" spc="-1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Helvetica"/>
                  <a:ea typeface="Verdana"/>
                  <a:cs typeface="Times New Roman" panose="02020603050405020304" pitchFamily="18" charset="0"/>
                </a:rPr>
                <a:t>46,7</a:t>
              </a:r>
              <a:endParaRPr kumimoji="0" lang="ru-RU" sz="1001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22" name="CustomShape 21"/>
            <p:cNvSpPr/>
            <p:nvPr/>
          </p:nvSpPr>
          <p:spPr>
            <a:xfrm>
              <a:off x="3288232" y="4624051"/>
              <a:ext cx="576723" cy="27583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73125" tIns="36562" rIns="73125" bIns="36562" anchor="t">
              <a:spAutoFit/>
            </a:bodyPr>
            <a:lstStyle/>
            <a:p>
              <a:pPr marL="0" marR="0" lvl="0" indent="0" algn="l" defTabSz="7430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1" b="1" i="0" u="none" strike="noStrike" kern="1200" cap="none" spc="-1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Helvetica"/>
                  <a:ea typeface="Verdana"/>
                  <a:cs typeface="Times New Roman" panose="02020603050405020304" pitchFamily="18" charset="0"/>
                </a:rPr>
                <a:t>41,77</a:t>
              </a:r>
              <a:endParaRPr kumimoji="0" lang="ru-RU" sz="1001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23" name="CustomShape 22"/>
            <p:cNvSpPr/>
            <p:nvPr/>
          </p:nvSpPr>
          <p:spPr>
            <a:xfrm>
              <a:off x="2431567" y="4672689"/>
              <a:ext cx="576723" cy="27583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73125" tIns="36562" rIns="73125" bIns="36562" anchor="t">
              <a:spAutoFit/>
            </a:bodyPr>
            <a:lstStyle/>
            <a:p>
              <a:pPr marL="0" marR="0" lvl="0" indent="0" algn="ctr" defTabSz="7430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1" b="1" i="0" u="none" strike="noStrike" kern="1200" cap="none" spc="-1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Helvetica"/>
                  <a:ea typeface="Verdana"/>
                  <a:cs typeface="Times New Roman" panose="02020603050405020304" pitchFamily="18" charset="0"/>
                </a:rPr>
                <a:t>38,11</a:t>
              </a:r>
              <a:endParaRPr kumimoji="0" lang="ru-RU" sz="1001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24" name="CustomShape 23"/>
            <p:cNvSpPr/>
            <p:nvPr/>
          </p:nvSpPr>
          <p:spPr>
            <a:xfrm>
              <a:off x="1584654" y="4825886"/>
              <a:ext cx="576723" cy="27583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73125" tIns="36562" rIns="73125" bIns="36562" anchor="t">
              <a:spAutoFit/>
            </a:bodyPr>
            <a:lstStyle/>
            <a:p>
              <a:pPr marL="0" marR="0" lvl="0" indent="0" algn="ctr" defTabSz="7430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1" b="1" i="0" u="none" strike="noStrike" kern="1200" cap="none" spc="-1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Helvetica"/>
                  <a:ea typeface="Verdana"/>
                  <a:cs typeface="Times New Roman" panose="02020603050405020304" pitchFamily="18" charset="0"/>
                </a:rPr>
                <a:t>31,86</a:t>
              </a:r>
              <a:endParaRPr kumimoji="0" lang="ru-RU" sz="1001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DejaVu Sans"/>
                <a:cs typeface="Times New Roman" panose="02020603050405020304" pitchFamily="18" charset="0"/>
              </a:endParaRPr>
            </a:p>
          </p:txBody>
        </p:sp>
      </p:grpSp>
      <p:sp>
        <p:nvSpPr>
          <p:cNvPr id="45" name="CustomShape 31"/>
          <p:cNvSpPr/>
          <p:nvPr/>
        </p:nvSpPr>
        <p:spPr>
          <a:xfrm>
            <a:off x="251109" y="6441816"/>
            <a:ext cx="11624044" cy="3816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73125" tIns="36562" rIns="73125" bIns="36562" anchor="t">
            <a:spAutoFit/>
          </a:bodyPr>
          <a:lstStyle/>
          <a:p>
            <a:pPr marL="0" marR="0" lvl="0" indent="0" algn="just" defTabSz="7430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/>
                <a:cs typeface="Times New Roman" panose="02020603050405020304" pitchFamily="18" charset="0"/>
              </a:rPr>
              <a:t>* – проект «Кампус УрФУ – центр цифровой трансформации» (в рамках национального проекта «Наука и университеты») реализовывался</a:t>
            </a:r>
            <a:br>
              <a:rPr kumimoji="0" lang="ru-RU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/>
                <a:cs typeface="Times New Roman" panose="02020603050405020304" pitchFamily="18" charset="0"/>
              </a:rPr>
            </a:br>
            <a:r>
              <a:rPr kumimoji="0" lang="ru-RU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/>
                <a:cs typeface="Times New Roman" panose="02020603050405020304" pitchFamily="18" charset="0"/>
              </a:rPr>
              <a:t>без соглашения с Министерством науки и высшего образования Российской Федерации</a:t>
            </a:r>
            <a:endParaRPr kumimoji="0" lang="ru-RU" sz="1000" b="0" i="0" u="none" strike="noStrike" kern="1200" cap="none" spc="-1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DejaVu Sans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770370" y="4129553"/>
            <a:ext cx="3252206" cy="284693"/>
          </a:xfrm>
          <a:prstGeom prst="rect">
            <a:avLst/>
          </a:prstGeom>
          <a:noFill/>
        </p:spPr>
        <p:txBody>
          <a:bodyPr wrap="square" lIns="99060" tIns="49530" rIns="99060" bIns="49530">
            <a:spAutoFit/>
          </a:bodyPr>
          <a:lstStyle/>
          <a:p>
            <a:pPr marL="0" marR="0" lvl="0" indent="0" algn="ctr" defTabSz="743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-22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Times New Roman" panose="02020603050405020304" pitchFamily="18" charset="0"/>
              </a:rPr>
              <a:t>Уровень кассового исполнения, 2024 год</a:t>
            </a:r>
          </a:p>
        </p:txBody>
      </p:sp>
      <p:sp>
        <p:nvSpPr>
          <p:cNvPr id="47" name="CustomShape 32"/>
          <p:cNvSpPr/>
          <p:nvPr/>
        </p:nvSpPr>
        <p:spPr>
          <a:xfrm>
            <a:off x="6080049" y="5361599"/>
            <a:ext cx="1134608" cy="3181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238" rIns="0" bIns="0">
            <a:spAutoFit/>
          </a:bodyPr>
          <a:lstStyle/>
          <a:p>
            <a:pPr marL="10238" marR="0" lvl="0" indent="0" algn="l" defTabSz="914400" rtl="0" eaLnBrk="1" fontAlgn="auto" latinLnBrk="0" hangingPunct="1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Liberation Serif" panose="02020603050405020304" pitchFamily="18" charset="0"/>
                <a:cs typeface="Times New Roman" panose="02020603050405020304" pitchFamily="18" charset="0"/>
              </a:rPr>
              <a:t>92,1%</a:t>
            </a:r>
          </a:p>
        </p:txBody>
      </p:sp>
      <p:sp>
        <p:nvSpPr>
          <p:cNvPr id="48" name="CustomShape 4"/>
          <p:cNvSpPr/>
          <p:nvPr/>
        </p:nvSpPr>
        <p:spPr>
          <a:xfrm>
            <a:off x="6761318" y="5433138"/>
            <a:ext cx="2413563" cy="2585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73125" tIns="36562" rIns="73125" bIns="3656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1200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Liberation Serif" panose="02020603050405020304" pitchFamily="18" charset="0"/>
                <a:cs typeface="Times New Roman" panose="02020603050405020304" pitchFamily="18" charset="0"/>
              </a:rPr>
              <a:t>Среднее значение по РФ</a:t>
            </a:r>
            <a:endParaRPr kumimoji="0" lang="ru-RU" sz="1200" b="0" i="0" u="none" strike="noStrike" kern="1200" cap="none" spc="-1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Liberation Serif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6566405" y="5784631"/>
            <a:ext cx="2607042" cy="2585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73125" tIns="36562" rIns="73125" bIns="3656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1200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Liberation Serif" panose="02020603050405020304" pitchFamily="18" charset="0"/>
                <a:cs typeface="Times New Roman" panose="02020603050405020304" pitchFamily="18" charset="0"/>
              </a:rPr>
              <a:t>Среднее значение по УрФО</a:t>
            </a:r>
            <a:endParaRPr kumimoji="0" lang="ru-RU" sz="1200" b="0" i="0" u="none" strike="noStrike" kern="1200" cap="none" spc="-1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Liberation Serif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CustomShape 33"/>
          <p:cNvSpPr/>
          <p:nvPr/>
        </p:nvSpPr>
        <p:spPr>
          <a:xfrm>
            <a:off x="6080049" y="5715295"/>
            <a:ext cx="1134608" cy="3181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238" rIns="0" bIns="0">
            <a:spAutoFit/>
          </a:bodyPr>
          <a:lstStyle/>
          <a:p>
            <a:pPr marL="10238" marR="0" lvl="0" indent="0" algn="l" defTabSz="914400" rtl="0" eaLnBrk="1" fontAlgn="auto" latinLnBrk="0" hangingPunct="1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Liberation Serif" panose="02020603050405020304" pitchFamily="18" charset="0"/>
                <a:cs typeface="Times New Roman" panose="02020603050405020304" pitchFamily="18" charset="0"/>
              </a:rPr>
              <a:t>94%</a:t>
            </a:r>
          </a:p>
        </p:txBody>
      </p:sp>
      <p:sp>
        <p:nvSpPr>
          <p:cNvPr id="51" name="CustomShape 32"/>
          <p:cNvSpPr/>
          <p:nvPr/>
        </p:nvSpPr>
        <p:spPr>
          <a:xfrm>
            <a:off x="6918763" y="4471439"/>
            <a:ext cx="1582962" cy="5027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0238" rIns="0" bIns="0">
            <a:spAutoFit/>
          </a:bodyPr>
          <a:lstStyle/>
          <a:p>
            <a:pPr marL="10238" marR="0" lvl="0" indent="0" algn="l" defTabSz="914400" rtl="0" eaLnBrk="1" fontAlgn="auto" latinLnBrk="0" hangingPunct="1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Liberation Serif" panose="02020603050405020304" pitchFamily="18" charset="0"/>
                <a:cs typeface="Times New Roman" panose="02020603050405020304" pitchFamily="18" charset="0"/>
              </a:rPr>
              <a:t>95,2%</a:t>
            </a:r>
          </a:p>
        </p:txBody>
      </p:sp>
      <p:sp>
        <p:nvSpPr>
          <p:cNvPr id="53" name="CustomShape 32"/>
          <p:cNvSpPr/>
          <p:nvPr/>
        </p:nvSpPr>
        <p:spPr>
          <a:xfrm>
            <a:off x="6096815" y="4949279"/>
            <a:ext cx="1299658" cy="2874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0238" rIns="0" bIns="0">
            <a:spAutoFit/>
          </a:bodyPr>
          <a:lstStyle/>
          <a:p>
            <a:pPr marL="10238" marR="0" lvl="0" indent="0" algn="l" defTabSz="914400" rtl="0" eaLnBrk="1" fontAlgn="auto" latinLnBrk="0" hangingPunct="1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1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Liberation Serif" panose="02020603050405020304" pitchFamily="18" charset="0"/>
                <a:cs typeface="Times New Roman" panose="02020603050405020304" pitchFamily="18" charset="0"/>
              </a:rPr>
              <a:t>ФБ – 91%</a:t>
            </a:r>
          </a:p>
        </p:txBody>
      </p:sp>
      <p:sp>
        <p:nvSpPr>
          <p:cNvPr id="54" name="CustomShape 32"/>
          <p:cNvSpPr/>
          <p:nvPr/>
        </p:nvSpPr>
        <p:spPr>
          <a:xfrm>
            <a:off x="7539880" y="4944302"/>
            <a:ext cx="1307015" cy="2874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0238" rIns="0" bIns="0">
            <a:spAutoFit/>
          </a:bodyPr>
          <a:lstStyle/>
          <a:p>
            <a:pPr marL="10238" marR="0" lvl="0" indent="0" algn="l" defTabSz="914400" rtl="0" eaLnBrk="1" fontAlgn="auto" latinLnBrk="0" hangingPunct="1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1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Liberation Serif" panose="02020603050405020304" pitchFamily="18" charset="0"/>
                <a:cs typeface="Times New Roman" panose="02020603050405020304" pitchFamily="18" charset="0"/>
              </a:rPr>
              <a:t>ОБ – 98,5%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5913818" y="4471443"/>
            <a:ext cx="3002914" cy="815297"/>
          </a:xfrm>
          <a:prstGeom prst="roundRect">
            <a:avLst/>
          </a:prstGeom>
          <a:noFill/>
          <a:ln w="28575">
            <a:solidFill>
              <a:srgbClr val="1C47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DejaVu Sans"/>
              <a:cs typeface="DejaVu Sans"/>
            </a:endParaRPr>
          </a:p>
        </p:txBody>
      </p:sp>
      <p:sp>
        <p:nvSpPr>
          <p:cNvPr id="95" name="CustomShape 19"/>
          <p:cNvSpPr/>
          <p:nvPr/>
        </p:nvSpPr>
        <p:spPr>
          <a:xfrm>
            <a:off x="4680621" y="4861611"/>
            <a:ext cx="291692" cy="2278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3125" tIns="36562" rIns="73125" bIns="36562" anchor="t">
            <a:spAutoFit/>
          </a:bodyPr>
          <a:lstStyle/>
          <a:p>
            <a:pPr marL="0" marR="0" lvl="0" indent="0" algn="ctr" defTabSz="7430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1" b="1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/>
                <a:cs typeface="Times New Roman" panose="02020603050405020304" pitchFamily="18" charset="0"/>
              </a:rPr>
              <a:t>36</a:t>
            </a:r>
            <a:endParaRPr kumimoji="0" lang="ru-RU" sz="1001" b="0" i="0" u="none" strike="noStrike" kern="1200" cap="none" spc="-1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Helvetica"/>
              <a:ea typeface="DejaVu Sans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8835003" y="3007812"/>
            <a:ext cx="431222" cy="282769"/>
          </a:xfrm>
          <a:prstGeom prst="rect">
            <a:avLst/>
          </a:prstGeom>
          <a:solidFill>
            <a:srgbClr val="DFE5FD"/>
          </a:solidFill>
          <a:ln w="6350">
            <a:solidFill>
              <a:srgbClr val="1C47F3"/>
            </a:solidFill>
            <a:prstDash val="solid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50000"/>
              </a:lnSpc>
              <a:spcBef>
                <a:spcPts val="1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БАС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F4E9D294-1FEB-4DB7-9EFF-AE8B7F089BA6}"/>
              </a:ext>
            </a:extLst>
          </p:cNvPr>
          <p:cNvSpPr/>
          <p:nvPr/>
        </p:nvSpPr>
        <p:spPr>
          <a:xfrm>
            <a:off x="2479560" y="3304776"/>
            <a:ext cx="2563780" cy="331500"/>
          </a:xfrm>
          <a:prstGeom prst="rect">
            <a:avLst/>
          </a:prstGeom>
          <a:solidFill>
            <a:srgbClr val="BAC7FC"/>
          </a:solidFill>
          <a:ln w="6350">
            <a:solidFill>
              <a:srgbClr val="1C47F3"/>
            </a:solidFill>
            <a:prstDash val="lgDash"/>
          </a:ln>
        </p:spPr>
        <p:txBody>
          <a:bodyPr wrap="square" lIns="74292" tIns="37147" rIns="74292" bIns="37147"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НАУКА И УНИВЕРСИТЕТЫ*</a:t>
            </a:r>
          </a:p>
          <a:p>
            <a:pPr marL="0" marR="0" lvl="0" indent="0" algn="ctr" defTabSz="914400" rtl="0" eaLnBrk="0" fontAlgn="auto" latinLnBrk="0" hangingPunct="0">
              <a:lnSpc>
                <a:spcPts val="100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Verdana" panose="020B0604030504040204" pitchFamily="34" charset="0"/>
              </a:rPr>
              <a:t>(Кампусы)</a:t>
            </a:r>
          </a:p>
        </p:txBody>
      </p:sp>
      <p:sp>
        <p:nvSpPr>
          <p:cNvPr id="77" name="CustomShape 3"/>
          <p:cNvSpPr/>
          <p:nvPr/>
        </p:nvSpPr>
        <p:spPr>
          <a:xfrm>
            <a:off x="0" y="-2160"/>
            <a:ext cx="12188880" cy="687960"/>
          </a:xfrm>
          <a:prstGeom prst="rect">
            <a:avLst/>
          </a:prstGeom>
          <a:solidFill>
            <a:srgbClr val="DEEBF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1800" b="1" i="0" u="none" strike="noStrike" kern="1200" cap="none" spc="-1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Verdana"/>
                <a:ea typeface="Times New Roman"/>
                <a:cs typeface="DejaVu Sans"/>
              </a:rPr>
              <a:t>РЕАЛИЗАЦИЯ НАЦИОНАЛЬНЫХ ПРОЕКТОВ В СВЕРДЛОВСКОЙ ОБЛАСТИ</a:t>
            </a:r>
            <a:endParaRPr kumimoji="0" lang="ru-RU" sz="1800" b="0" i="0" u="none" strike="noStrike" kern="1200" cap="none" spc="-1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1800" b="1" i="0" u="none" strike="noStrike" kern="1200" cap="none" spc="-1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Verdana"/>
                <a:ea typeface="Times New Roman"/>
                <a:cs typeface="DejaVu Sans"/>
              </a:rPr>
              <a:t>В ПЕРИОД С 2019 ПО 2024 ГОДЫ</a:t>
            </a:r>
            <a:endParaRPr kumimoji="0" lang="ru-RU" sz="1800" b="0" i="0" u="none" strike="noStrike" kern="1200" cap="none" spc="-1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78" name="CustomShape 30"/>
          <p:cNvSpPr/>
          <p:nvPr/>
        </p:nvSpPr>
        <p:spPr>
          <a:xfrm>
            <a:off x="9307870" y="4140418"/>
            <a:ext cx="1943247" cy="469359"/>
          </a:xfrm>
          <a:prstGeom prst="rect">
            <a:avLst/>
          </a:prstGeom>
          <a:noFill/>
        </p:spPr>
        <p:txBody>
          <a:bodyPr wrap="square" lIns="99060" tIns="49530" rIns="99060" bIns="49530">
            <a:spAutoFit/>
          </a:bodyPr>
          <a:lstStyle/>
          <a:p>
            <a:pPr marL="0" marR="0" lvl="0" indent="0" algn="ctr" defTabSz="7430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-22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Helvetica"/>
                <a:ea typeface="Verdana" panose="020B0604030504040204" pitchFamily="34" charset="0"/>
                <a:cs typeface="Times New Roman" panose="02020603050405020304" pitchFamily="18" charset="0"/>
              </a:rPr>
              <a:t>Уровень достижения РП, 2024 год</a:t>
            </a:r>
          </a:p>
        </p:txBody>
      </p:sp>
      <p:grpSp>
        <p:nvGrpSpPr>
          <p:cNvPr id="80" name="Группа 79"/>
          <p:cNvGrpSpPr/>
          <p:nvPr/>
        </p:nvGrpSpPr>
        <p:grpSpPr>
          <a:xfrm>
            <a:off x="9656160" y="4760844"/>
            <a:ext cx="1559788" cy="1250185"/>
            <a:chOff x="9892354" y="5129343"/>
            <a:chExt cx="1559788" cy="1250185"/>
          </a:xfrm>
        </p:grpSpPr>
        <p:sp>
          <p:nvSpPr>
            <p:cNvPr id="81" name="Овал 80"/>
            <p:cNvSpPr/>
            <p:nvPr/>
          </p:nvSpPr>
          <p:spPr>
            <a:xfrm>
              <a:off x="9892354" y="5129343"/>
              <a:ext cx="1250185" cy="1250185"/>
            </a:xfrm>
            <a:prstGeom prst="ellipse">
              <a:avLst/>
            </a:prstGeom>
            <a:noFill/>
            <a:ln w="76200">
              <a:solidFill>
                <a:srgbClr val="1C47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DejaVu Sans"/>
                <a:cs typeface="DejaVu Sans"/>
              </a:endParaRPr>
            </a:p>
          </p:txBody>
        </p:sp>
        <p:sp>
          <p:nvSpPr>
            <p:cNvPr id="82" name="CustomShape 35"/>
            <p:cNvSpPr/>
            <p:nvPr/>
          </p:nvSpPr>
          <p:spPr>
            <a:xfrm>
              <a:off x="10058942" y="5499766"/>
              <a:ext cx="1393200" cy="44361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12600" rIns="0" bIns="0" anchor="t">
              <a:spAutoFit/>
            </a:bodyPr>
            <a:lstStyle/>
            <a:p>
              <a:pPr marL="126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99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-1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imes New Roman"/>
                  <a:ea typeface="Times New Roman"/>
                  <a:cs typeface="DejaVu Sans"/>
                </a:rPr>
                <a:t>99,7%</a:t>
              </a:r>
              <a:endParaRPr kumimoji="0" lang="ru-RU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DejaVu Sans"/>
                <a:cs typeface="DejaVu Sans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1830639" y="6573267"/>
            <a:ext cx="358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DejaVu San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7131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86474" y="4573539"/>
            <a:ext cx="2183863" cy="115730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6123" y="1252235"/>
            <a:ext cx="2116665" cy="126462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0242" y="4553907"/>
            <a:ext cx="1927859" cy="113538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09253" y="1238674"/>
            <a:ext cx="2233092" cy="153168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59642" y="4561618"/>
            <a:ext cx="2020824" cy="113233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6646" y="2802905"/>
            <a:ext cx="2195196" cy="141600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554479" y="6150477"/>
            <a:ext cx="93548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ФИНАНСИРОВАНИЕ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СОСТАВИЛО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БОЛЕЕ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lang="ru-RU" sz="2400" b="1" spc="-100" dirty="0">
                <a:latin typeface="Times New Roman"/>
                <a:cs typeface="Times New Roman"/>
              </a:rPr>
              <a:t>833</a:t>
            </a:r>
            <a:r>
              <a:rPr sz="2400" b="1" dirty="0">
                <a:latin typeface="Times New Roman"/>
                <a:cs typeface="Times New Roman"/>
              </a:rPr>
              <a:t>,</a:t>
            </a:r>
            <a:r>
              <a:rPr lang="ru-RU" sz="2400" b="1" dirty="0">
                <a:latin typeface="Times New Roman"/>
                <a:cs typeface="Times New Roman"/>
              </a:rPr>
              <a:t>8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30" dirty="0">
                <a:latin typeface="Times New Roman"/>
                <a:cs typeface="Times New Roman"/>
              </a:rPr>
              <a:t>М</a:t>
            </a:r>
            <a:r>
              <a:rPr lang="ru-RU" sz="2400" b="1" spc="-30" dirty="0">
                <a:latin typeface="Times New Roman"/>
                <a:cs typeface="Times New Roman"/>
              </a:rPr>
              <a:t>ЛН</a:t>
            </a:r>
            <a:r>
              <a:rPr sz="2400" b="1" spc="-30" dirty="0">
                <a:latin typeface="Times New Roman"/>
                <a:cs typeface="Times New Roman"/>
              </a:rPr>
              <a:t>.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РУБЛЕЙ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69924" y="2990228"/>
            <a:ext cx="2308633" cy="1518398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0" y="12191"/>
            <a:ext cx="12190730" cy="952500"/>
          </a:xfrm>
          <a:custGeom>
            <a:avLst/>
            <a:gdLst/>
            <a:ahLst/>
            <a:cxnLst/>
            <a:rect l="l" t="t" r="r" b="b"/>
            <a:pathLst>
              <a:path w="12190730" h="952500">
                <a:moveTo>
                  <a:pt x="12190476" y="0"/>
                </a:moveTo>
                <a:lnTo>
                  <a:pt x="0" y="0"/>
                </a:lnTo>
                <a:lnTo>
                  <a:pt x="0" y="952499"/>
                </a:lnTo>
                <a:lnTo>
                  <a:pt x="12190476" y="952499"/>
                </a:lnTo>
                <a:lnTo>
                  <a:pt x="12190476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389251" y="-1185"/>
            <a:ext cx="7288783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7350" marR="5080" indent="-375285" algn="ctr">
              <a:lnSpc>
                <a:spcPct val="100000"/>
              </a:lnSpc>
              <a:spcBef>
                <a:spcPts val="95"/>
              </a:spcBef>
            </a:pPr>
            <a:r>
              <a:rPr lang="ru-RU" sz="200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sz="200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</a:t>
            </a:r>
            <a:r>
              <a:rPr sz="2000" spc="-12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</a:t>
            </a:r>
            <a:r>
              <a:rPr sz="2000" spc="-114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</a:t>
            </a:r>
            <a:r>
              <a:rPr sz="200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-4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4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ТУГУЛЫМСКОМ МУНИЦИПАЛЬНОМ ОКРУГЕ</a:t>
            </a:r>
            <a:br>
              <a:rPr lang="ru-RU" sz="2000" spc="-4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2000" spc="1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-4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</a:t>
            </a:r>
            <a:r>
              <a:rPr sz="200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sz="2000" spc="-65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92C200F7-97D5-0040-0E56-A85190F1A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6906862"/>
              </p:ext>
            </p:extLst>
          </p:nvPr>
        </p:nvGraphicFramePr>
        <p:xfrm>
          <a:off x="3496009" y="1339523"/>
          <a:ext cx="5505595" cy="3327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7348" y="178737"/>
            <a:ext cx="12192000" cy="1058329"/>
          </a:xfrm>
          <a:prstGeom prst="rect">
            <a:avLst/>
          </a:prstGeom>
          <a:solidFill>
            <a:srgbClr val="D2D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9798" y="230849"/>
            <a:ext cx="11984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Результаты реализации национальных проектов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2019-2024 годах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77519"/>
              </p:ext>
            </p:extLst>
          </p:nvPr>
        </p:nvGraphicFramePr>
        <p:xfrm>
          <a:off x="159798" y="1091953"/>
          <a:ext cx="11984854" cy="5662987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49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4573">
                  <a:extLst>
                    <a:ext uri="{9D8B030D-6E8A-4147-A177-3AD203B41FA5}">
                      <a16:colId xmlns:a16="http://schemas.microsoft.com/office/drawing/2014/main" val="1453606110"/>
                    </a:ext>
                  </a:extLst>
                </a:gridCol>
                <a:gridCol w="2382112">
                  <a:extLst>
                    <a:ext uri="{9D8B030D-6E8A-4147-A177-3AD203B41FA5}">
                      <a16:colId xmlns:a16="http://schemas.microsoft.com/office/drawing/2014/main" val="760207051"/>
                    </a:ext>
                  </a:extLst>
                </a:gridCol>
                <a:gridCol w="3711423">
                  <a:extLst>
                    <a:ext uri="{9D8B030D-6E8A-4147-A177-3AD203B41FA5}">
                      <a16:colId xmlns:a16="http://schemas.microsoft.com/office/drawing/2014/main" val="143472346"/>
                    </a:ext>
                  </a:extLst>
                </a:gridCol>
                <a:gridCol w="167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40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Национальный проект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Региональный проект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Показатель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Результат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Объемы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baseline="0" dirty="0" err="1"/>
                        <a:t>финансиро</a:t>
                      </a:r>
                      <a:endParaRPr lang="ru-RU" sz="1600" baseline="0" dirty="0"/>
                    </a:p>
                    <a:p>
                      <a:pPr algn="ctr"/>
                      <a:r>
                        <a:rPr lang="ru-RU" sz="1600" baseline="0" dirty="0" err="1"/>
                        <a:t>вания</a:t>
                      </a:r>
                      <a:r>
                        <a:rPr lang="ru-RU" sz="1600" baseline="0" dirty="0"/>
                        <a:t>,</a:t>
                      </a:r>
                    </a:p>
                    <a:p>
                      <a:pPr algn="ctr"/>
                      <a:r>
                        <a:rPr lang="ru-RU" sz="1600" baseline="0" dirty="0"/>
                        <a:t> млн. </a:t>
                      </a:r>
                      <a:r>
                        <a:rPr lang="ru-RU" sz="1600" baseline="0" dirty="0" err="1"/>
                        <a:t>руб</a:t>
                      </a:r>
                      <a:r>
                        <a:rPr lang="en-US" sz="1600" baseline="0" dirty="0"/>
                        <a:t>.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Жилье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городская среда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устойчивого сокращения непригодного для проживания жилищного фонда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Жилье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современной городской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Переселение граждан из аварийного жилищного фонда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жилищного строительства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Благоустройство общественных пространств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065" marR="5080" indent="0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Досрочно завершена программа переселения из домов, признанных аварийными до 01.01.2017 года</a:t>
                      </a:r>
                    </a:p>
                    <a:p>
                      <a:pPr marL="12065" marR="5080" indent="0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- 141 семья переехала в новое комфортное жилье. 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Введено в эксплуатацию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тысяч квадратных метров жилья.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Благоустроена площадь 50 лет Октября в пгт. Тугулым.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00,2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млн. руб.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Демография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Спорт – норма жизни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мероприятий по поэтапному внедрению Всероссийского физкультурно-спортивного комплекса «Готов к труду и обороне»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спортивных площадок для занятий уличной гимнастикой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населения систематически занимающихся физической культурой и спортом составляет 61,5%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сдаче нормативов (тестов) комплекса ГТО приняли свыше 4,0 тыс. человек.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Установлено 17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воркаут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-площадок в 14 населенных пунктах.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Открылся коворкинг-центр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«Let’s today»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пгт. Тугулым.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млн.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82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3CD20-3EAE-1322-6B6F-3E688B2F3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9BC35BC-FA9D-A4E0-64D0-A884150B20A6}"/>
              </a:ext>
            </a:extLst>
          </p:cNvPr>
          <p:cNvSpPr/>
          <p:nvPr/>
        </p:nvSpPr>
        <p:spPr>
          <a:xfrm>
            <a:off x="47348" y="178737"/>
            <a:ext cx="12192000" cy="1058329"/>
          </a:xfrm>
          <a:prstGeom prst="rect">
            <a:avLst/>
          </a:prstGeom>
          <a:solidFill>
            <a:srgbClr val="D2D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B57DA8-5FE3-0C98-7866-3F460EBBE4F4}"/>
              </a:ext>
            </a:extLst>
          </p:cNvPr>
          <p:cNvSpPr txBox="1"/>
          <p:nvPr/>
        </p:nvSpPr>
        <p:spPr>
          <a:xfrm>
            <a:off x="159798" y="230849"/>
            <a:ext cx="11984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Результаты реализации национальных проектов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2019-2024 годах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7A2F9F1-07D6-159C-ED6D-3F398AE5A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514587"/>
              </p:ext>
            </p:extLst>
          </p:nvPr>
        </p:nvGraphicFramePr>
        <p:xfrm>
          <a:off x="146304" y="1088136"/>
          <a:ext cx="11998348" cy="5591127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0131">
                  <a:extLst>
                    <a:ext uri="{9D8B030D-6E8A-4147-A177-3AD203B41FA5}">
                      <a16:colId xmlns:a16="http://schemas.microsoft.com/office/drawing/2014/main" val="1453606110"/>
                    </a:ext>
                  </a:extLst>
                </a:gridCol>
                <a:gridCol w="2987125">
                  <a:extLst>
                    <a:ext uri="{9D8B030D-6E8A-4147-A177-3AD203B41FA5}">
                      <a16:colId xmlns:a16="http://schemas.microsoft.com/office/drawing/2014/main" val="760207051"/>
                    </a:ext>
                  </a:extLst>
                </a:gridCol>
                <a:gridCol w="3106410">
                  <a:extLst>
                    <a:ext uri="{9D8B030D-6E8A-4147-A177-3AD203B41FA5}">
                      <a16:colId xmlns:a16="http://schemas.microsoft.com/office/drawing/2014/main" val="143472346"/>
                    </a:ext>
                  </a:extLst>
                </a:gridCol>
                <a:gridCol w="167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862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Национальный проект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Региональный проект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Показатель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Результат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Объемы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baseline="0" dirty="0" err="1"/>
                        <a:t>финансиро</a:t>
                      </a:r>
                      <a:endParaRPr lang="ru-RU" sz="1600" baseline="0" dirty="0"/>
                    </a:p>
                    <a:p>
                      <a:pPr algn="ctr"/>
                      <a:r>
                        <a:rPr lang="ru-RU" sz="1600" baseline="0" dirty="0" err="1"/>
                        <a:t>вания</a:t>
                      </a:r>
                      <a:r>
                        <a:rPr lang="ru-RU" sz="1600" baseline="0" dirty="0"/>
                        <a:t>,</a:t>
                      </a:r>
                    </a:p>
                    <a:p>
                      <a:pPr algn="ctr"/>
                      <a:r>
                        <a:rPr lang="ru-RU" sz="1600" baseline="0" dirty="0"/>
                        <a:t> млн. </a:t>
                      </a:r>
                      <a:r>
                        <a:rPr lang="ru-RU" sz="1600" baseline="0" dirty="0" err="1"/>
                        <a:t>руб</a:t>
                      </a:r>
                      <a:r>
                        <a:rPr lang="en-US" sz="1600" baseline="0" dirty="0"/>
                        <a:t>.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Современная школа</a:t>
                      </a:r>
                    </a:p>
                    <a:p>
                      <a:pPr marL="0" algn="l" defTabSz="4572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Успех каждого ребенка</a:t>
                      </a:r>
                    </a:p>
                    <a:p>
                      <a:pPr marL="0" algn="l" defTabSz="4572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Патриотическое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воспитание граждан Российской Федерации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065" marR="508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и обеспечение функционирования центров образования естественно-научной и технологической направленностей в общеобразовательных организациях, </a:t>
                      </a:r>
                    </a:p>
                    <a:p>
                      <a:pPr marL="12065" marR="508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современными условиями для занятий физической культурой и спортом.</a:t>
                      </a:r>
                    </a:p>
                    <a:p>
                      <a:pPr marL="12065" marR="508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деятельности советников директора по воспитанию и взаимодействию с детскими общественными объединениями в муниципальных общеобразовательных организациях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065" marR="5080" indent="0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Создано 8 центров образования «Точка роста» в общеобразовательных организациях.</a:t>
                      </a:r>
                      <a:endParaRPr lang="ru-RU" sz="1400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065" marR="508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>
                          <a:tab pos="299085" algn="l"/>
                        </a:tabLst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Отремонтированы спортивные залы в 4 общеобразовательных учреждениях.</a:t>
                      </a:r>
                    </a:p>
                    <a:p>
                      <a:pPr marL="12065" marR="5080" indent="0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Обеспечены выплаты денежного вознаграждения за классное руководство в образовательных организациях.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,2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млн. руб.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00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1A1DA-381F-0218-92B4-47C3B7473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3DCCA41-7881-3DE9-7E35-AE0B94250AE9}"/>
              </a:ext>
            </a:extLst>
          </p:cNvPr>
          <p:cNvSpPr/>
          <p:nvPr/>
        </p:nvSpPr>
        <p:spPr>
          <a:xfrm>
            <a:off x="47348" y="178737"/>
            <a:ext cx="12192000" cy="1058329"/>
          </a:xfrm>
          <a:prstGeom prst="rect">
            <a:avLst/>
          </a:prstGeom>
          <a:solidFill>
            <a:srgbClr val="D2D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00C2F8-E087-F191-81E1-E9CE9790ACAA}"/>
              </a:ext>
            </a:extLst>
          </p:cNvPr>
          <p:cNvSpPr txBox="1"/>
          <p:nvPr/>
        </p:nvSpPr>
        <p:spPr>
          <a:xfrm>
            <a:off x="159798" y="230849"/>
            <a:ext cx="11984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Результаты реализации национальных проектов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2019-2024 годах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A44F440-F81D-2ACF-2EA0-07FC46B6D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516107"/>
              </p:ext>
            </p:extLst>
          </p:nvPr>
        </p:nvGraphicFramePr>
        <p:xfrm>
          <a:off x="159798" y="1091954"/>
          <a:ext cx="11984854" cy="563880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49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133">
                  <a:extLst>
                    <a:ext uri="{9D8B030D-6E8A-4147-A177-3AD203B41FA5}">
                      <a16:colId xmlns:a16="http://schemas.microsoft.com/office/drawing/2014/main" val="1453606110"/>
                    </a:ext>
                  </a:extLst>
                </a:gridCol>
                <a:gridCol w="2583402">
                  <a:extLst>
                    <a:ext uri="{9D8B030D-6E8A-4147-A177-3AD203B41FA5}">
                      <a16:colId xmlns:a16="http://schemas.microsoft.com/office/drawing/2014/main" val="760207051"/>
                    </a:ext>
                  </a:extLst>
                </a:gridCol>
                <a:gridCol w="4296793">
                  <a:extLst>
                    <a:ext uri="{9D8B030D-6E8A-4147-A177-3AD203B41FA5}">
                      <a16:colId xmlns:a16="http://schemas.microsoft.com/office/drawing/2014/main" val="143472346"/>
                    </a:ext>
                  </a:extLst>
                </a:gridCol>
                <a:gridCol w="1589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97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Национальный проект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Региональный проект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Показатель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Результат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Объемы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baseline="0" dirty="0" err="1"/>
                        <a:t>финанси</a:t>
                      </a:r>
                      <a:endParaRPr lang="ru-RU" sz="1600" baseline="0" dirty="0"/>
                    </a:p>
                    <a:p>
                      <a:pPr algn="ctr"/>
                      <a:r>
                        <a:rPr lang="ru-RU" sz="1600" baseline="0" dirty="0" err="1"/>
                        <a:t>рования</a:t>
                      </a:r>
                      <a:r>
                        <a:rPr lang="ru-RU" sz="1600" baseline="0" dirty="0"/>
                        <a:t>,</a:t>
                      </a:r>
                    </a:p>
                    <a:p>
                      <a:pPr algn="ctr"/>
                      <a:r>
                        <a:rPr lang="ru-RU" sz="1600" baseline="0" dirty="0"/>
                        <a:t> млн. </a:t>
                      </a:r>
                      <a:r>
                        <a:rPr lang="ru-RU" sz="1600" baseline="0" dirty="0" err="1"/>
                        <a:t>руб</a:t>
                      </a:r>
                      <a:r>
                        <a:rPr lang="en-US" sz="1600" baseline="0" dirty="0"/>
                        <a:t>.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Культурная среда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Творческие люди</a:t>
                      </a:r>
                    </a:p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Сохранение культурного и исторического наследия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Поддержка любительских творческих коллективов, осуществляющих свою деятельность в муниципальных учреждениях культурно-досугового типа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государственной поддержки лучшим сельским учреждениям культуры и лучшим работникам культуры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Волонтеры культуры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квалификации на базе Центров непрерывного образования и повышения квалификации творческих и управленческих кадров в сфере культуры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посещений культурных мероприятий составило более 1,8 млн. человек.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обращений к порталу «Культура Урал РФ» составило 727 обращений.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Государственную поддержку получили 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сельских учреждений культуры и 7 лучших работников сельских учреждений культуры.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волонтеров, вовлеченных в сферу культуры составляет более 100 человек.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Создано 196 клубных формирований, с целью организации досуга  социально-демографических групп населения.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Повысили квалификацию на базе Центров непрерывного образования и повышения квалификации творческих и управленческих кадров 15 сотрудников учреждений культуры.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млн.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80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06B3F-4489-7B1A-7CA8-DA6421EC8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D648856-FB26-5790-4D56-34BBF34090CA}"/>
              </a:ext>
            </a:extLst>
          </p:cNvPr>
          <p:cNvSpPr/>
          <p:nvPr/>
        </p:nvSpPr>
        <p:spPr>
          <a:xfrm>
            <a:off x="47348" y="178737"/>
            <a:ext cx="12192000" cy="1058329"/>
          </a:xfrm>
          <a:prstGeom prst="rect">
            <a:avLst/>
          </a:prstGeom>
          <a:solidFill>
            <a:srgbClr val="D2D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C3C145-E634-11EF-A418-DBCADD20136C}"/>
              </a:ext>
            </a:extLst>
          </p:cNvPr>
          <p:cNvSpPr txBox="1"/>
          <p:nvPr/>
        </p:nvSpPr>
        <p:spPr>
          <a:xfrm>
            <a:off x="0" y="98838"/>
            <a:ext cx="11984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Результаты реализации национальных проектов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2019-2024 годах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8ED0993-E564-811A-2C7E-62E1200CE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313255"/>
              </p:ext>
            </p:extLst>
          </p:nvPr>
        </p:nvGraphicFramePr>
        <p:xfrm>
          <a:off x="47348" y="1052946"/>
          <a:ext cx="12097305" cy="5667487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836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196">
                  <a:extLst>
                    <a:ext uri="{9D8B030D-6E8A-4147-A177-3AD203B41FA5}">
                      <a16:colId xmlns:a16="http://schemas.microsoft.com/office/drawing/2014/main" val="1453606110"/>
                    </a:ext>
                  </a:extLst>
                </a:gridCol>
                <a:gridCol w="2894120">
                  <a:extLst>
                    <a:ext uri="{9D8B030D-6E8A-4147-A177-3AD203B41FA5}">
                      <a16:colId xmlns:a16="http://schemas.microsoft.com/office/drawing/2014/main" val="760207051"/>
                    </a:ext>
                  </a:extLst>
                </a:gridCol>
                <a:gridCol w="3677931">
                  <a:extLst>
                    <a:ext uri="{9D8B030D-6E8A-4147-A177-3AD203B41FA5}">
                      <a16:colId xmlns:a16="http://schemas.microsoft.com/office/drawing/2014/main" val="143472346"/>
                    </a:ext>
                  </a:extLst>
                </a:gridCol>
                <a:gridCol w="1693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56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Национальный проект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Региональный проект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Показатель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Результат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Объемы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baseline="0" dirty="0" err="1"/>
                        <a:t>финансиро</a:t>
                      </a:r>
                      <a:endParaRPr lang="ru-RU" sz="1600" baseline="0" dirty="0"/>
                    </a:p>
                    <a:p>
                      <a:pPr algn="ctr"/>
                      <a:r>
                        <a:rPr lang="ru-RU" sz="1600" baseline="0" dirty="0" err="1"/>
                        <a:t>вания</a:t>
                      </a:r>
                      <a:r>
                        <a:rPr lang="ru-RU" sz="1600" baseline="0" dirty="0"/>
                        <a:t>,</a:t>
                      </a:r>
                    </a:p>
                    <a:p>
                      <a:pPr algn="ctr"/>
                      <a:r>
                        <a:rPr lang="ru-RU" sz="1600" baseline="0" dirty="0"/>
                        <a:t> млн. </a:t>
                      </a:r>
                      <a:r>
                        <a:rPr lang="ru-RU" sz="1600" baseline="0" dirty="0" err="1"/>
                        <a:t>руб</a:t>
                      </a:r>
                      <a:r>
                        <a:rPr lang="en-US" sz="1600" baseline="0" dirty="0"/>
                        <a:t>.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06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Развитие системы оказания первичной медико-санитарной помощи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Формирования сети медицинских организаций первичного звена здравоохранения с учетом необходимости строительства врачебных амбулаторий, фельдшерских и фельдшерско-акушерских пунктов в населенных пунктах с численностью населения от 100 человек до 2 тыс. человек</a:t>
                      </a:r>
                    </a:p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доступности и создания современной инфраструктуры оказания медицинской помощи детям в детских поликлиниках, детских поликлинических отделениях и детских больницах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Создано 8 новых фельдшерских, фельдшерско-акушерских пунктов.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 капитальный ремонт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детского поликлинического отделения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ГАУЗ СО «Тугулымская ЦРБ».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2024 году начат капитальный ремонт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здания поликлиники ГАУЗ СО «Тугулымская ЦРБ», со сроком окончания 2025 году.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Материально-техническая база укреплена передвижной техникой: машина скорой помощи В-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ГАЗель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Next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5 легковыми автомобилями для оснащения медицинских пунктов.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Поликлиника ГАУЗ СО «Тугулымская ЦРБ» оснащена цифровым рентгеновским аппаратом, цифровым флюорографом, маммографом, аппаратами ЭКГ, велоэргометром, операционными столами и т.д.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млн.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497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35D4B-1648-FE91-4C6D-A72F89C20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7E2BFB7-37A7-B4D6-00FA-E29F60331795}"/>
              </a:ext>
            </a:extLst>
          </p:cNvPr>
          <p:cNvSpPr/>
          <p:nvPr/>
        </p:nvSpPr>
        <p:spPr>
          <a:xfrm>
            <a:off x="47348" y="178737"/>
            <a:ext cx="12192000" cy="1058329"/>
          </a:xfrm>
          <a:prstGeom prst="rect">
            <a:avLst/>
          </a:prstGeom>
          <a:solidFill>
            <a:srgbClr val="D2D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E4498E-3453-74DA-49E0-D614D0F837F1}"/>
              </a:ext>
            </a:extLst>
          </p:cNvPr>
          <p:cNvSpPr txBox="1"/>
          <p:nvPr/>
        </p:nvSpPr>
        <p:spPr>
          <a:xfrm>
            <a:off x="159798" y="230849"/>
            <a:ext cx="11984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Результаты реализации национальных проектов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2019-2024 годах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7BDDA56C-5B68-673F-A245-90A836A40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979464"/>
              </p:ext>
            </p:extLst>
          </p:nvPr>
        </p:nvGraphicFramePr>
        <p:xfrm>
          <a:off x="159798" y="1091953"/>
          <a:ext cx="11984854" cy="565780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91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6420">
                  <a:extLst>
                    <a:ext uri="{9D8B030D-6E8A-4147-A177-3AD203B41FA5}">
                      <a16:colId xmlns:a16="http://schemas.microsoft.com/office/drawing/2014/main" val="1453606110"/>
                    </a:ext>
                  </a:extLst>
                </a:gridCol>
                <a:gridCol w="2382112">
                  <a:extLst>
                    <a:ext uri="{9D8B030D-6E8A-4147-A177-3AD203B41FA5}">
                      <a16:colId xmlns:a16="http://schemas.microsoft.com/office/drawing/2014/main" val="760207051"/>
                    </a:ext>
                  </a:extLst>
                </a:gridCol>
                <a:gridCol w="3711423">
                  <a:extLst>
                    <a:ext uri="{9D8B030D-6E8A-4147-A177-3AD203B41FA5}">
                      <a16:colId xmlns:a16="http://schemas.microsoft.com/office/drawing/2014/main" val="143472346"/>
                    </a:ext>
                  </a:extLst>
                </a:gridCol>
                <a:gridCol w="167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40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Национальный проект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Региональный проект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Показатель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Результат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Объемы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baseline="0" dirty="0" err="1"/>
                        <a:t>финансиро</a:t>
                      </a:r>
                      <a:endParaRPr lang="ru-RU" sz="1600" baseline="0" dirty="0"/>
                    </a:p>
                    <a:p>
                      <a:pPr algn="ctr"/>
                      <a:r>
                        <a:rPr lang="ru-RU" sz="1600" baseline="0" dirty="0" err="1"/>
                        <a:t>вания</a:t>
                      </a:r>
                      <a:r>
                        <a:rPr lang="ru-RU" sz="1600" baseline="0" dirty="0"/>
                        <a:t>,</a:t>
                      </a:r>
                    </a:p>
                    <a:p>
                      <a:pPr algn="ctr"/>
                      <a:r>
                        <a:rPr lang="ru-RU" sz="1600" baseline="0" dirty="0"/>
                        <a:t> млн. </a:t>
                      </a:r>
                      <a:r>
                        <a:rPr lang="ru-RU" sz="1600" baseline="0" dirty="0" err="1"/>
                        <a:t>руб</a:t>
                      </a:r>
                      <a:r>
                        <a:rPr lang="en-US" sz="1600" baseline="0" dirty="0"/>
                        <a:t>.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4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Малое и среднее предпринимательство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Акселерация субъектов малого и среднего предпринимательства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субъектов МСП, осуществляющих деятельность в сельском хозяйстве.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065" marR="5080" indent="0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Wingdings"/>
                        <a:buNone/>
                        <a:tabLst>
                          <a:tab pos="299085" algn="l"/>
                        </a:tabLst>
                      </a:pPr>
                      <a:r>
                        <a:rPr lang="ru-RU" sz="1400" dirty="0"/>
                        <a:t>В целях развития и поддержки малых форм хозяйствования в АПК предоставлены юридическим лицам, предпринимателям, главам КФХ субсидий и гранты: «</a:t>
                      </a:r>
                      <a:r>
                        <a:rPr lang="ru-RU" sz="1400" dirty="0" err="1"/>
                        <a:t>Агростартап</a:t>
                      </a:r>
                      <a:r>
                        <a:rPr lang="ru-RU" sz="1400" dirty="0"/>
                        <a:t>», грант на развитие материально-технической базы </a:t>
                      </a:r>
                      <a:r>
                        <a:rPr lang="ru-RU" sz="1400" dirty="0" err="1"/>
                        <a:t>СПоК</a:t>
                      </a:r>
                      <a:r>
                        <a:rPr lang="ru-RU" sz="1400" dirty="0"/>
                        <a:t>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135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млн. руб.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Экология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Чистая вода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Обеспечение  качественной питьевой водой из систем централизованного водоснабжения населения Тугулымского муниципального округа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Установлена автоматическая станция очистки воды хозяйственно-питьевого назначения типа 3*СОВА-35-ОС с внедрением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озоно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-сорбционных технологий.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Обеспечено качественной питьевой водой население пгт. Тугулым, 15 объектов социально-культурного назначения.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млн.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712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8591</TotalTime>
  <Words>1020</Words>
  <Application>Microsoft Office PowerPoint</Application>
  <PresentationFormat>Широкоэкранный</PresentationFormat>
  <Paragraphs>172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Arial</vt:lpstr>
      <vt:lpstr>Calibri</vt:lpstr>
      <vt:lpstr>Century Gothic</vt:lpstr>
      <vt:lpstr>Helvetica</vt:lpstr>
      <vt:lpstr>Liberation Serif</vt:lpstr>
      <vt:lpstr>Symbol</vt:lpstr>
      <vt:lpstr>Times New Roman</vt:lpstr>
      <vt:lpstr>Verdana</vt:lpstr>
      <vt:lpstr>Wingdings</vt:lpstr>
      <vt:lpstr>Wingdings 3</vt:lpstr>
      <vt:lpstr>Office Theme</vt:lpstr>
      <vt:lpstr>Сектор</vt:lpstr>
      <vt:lpstr>Презентация PowerPoint</vt:lpstr>
      <vt:lpstr>Презентация PowerPoint</vt:lpstr>
      <vt:lpstr>      РЕАЛИЗАЦИЯ НАЦИОНАЛЬНЫХ ПРОЕКТОВ В ТУГУЛЫМСКОМ МУНИЦИПАЛЬНОМ ОКРУГЕ  В 2019-2024 ГОДАХ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Тушинская Виктория Юрьевна</dc:creator>
  <cp:lastModifiedBy>User</cp:lastModifiedBy>
  <cp:revision>916</cp:revision>
  <cp:lastPrinted>2025-05-12T03:32:58Z</cp:lastPrinted>
  <dcterms:created xsi:type="dcterms:W3CDTF">2023-01-12T05:09:27Z</dcterms:created>
  <dcterms:modified xsi:type="dcterms:W3CDTF">2025-08-22T12:23:56Z</dcterms:modified>
</cp:coreProperties>
</file>