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6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9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10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11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charts/chart12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13.xml" ContentType="application/vnd.openxmlformats-officedocument.drawingml.chart+xml"/>
  <Override PartName="/ppt/charts/chart14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15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6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charts/chart17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charts/chart18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charts/chart19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charts/chart20.xml" ContentType="application/vnd.openxmlformats-officedocument.drawingml.chart+xml"/>
  <Override PartName="/ppt/charts/chart21.xml" ContentType="application/vnd.openxmlformats-officedocument.drawingml.char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22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charts/chart23.xml" ContentType="application/vnd.openxmlformats-officedocument.drawingml.chart+xml"/>
  <Override PartName="/ppt/charts/chart24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25.xml" ContentType="application/vnd.openxmlformats-officedocument.drawingml.chart+xml"/>
  <Override PartName="/ppt/charts/style16.xml" ContentType="application/vnd.ms-office.chartstyle+xml"/>
  <Override PartName="/ppt/charts/colors16.xml" ContentType="application/vnd.ms-office.chartcolorstyle+xml"/>
  <Override PartName="/ppt/notesSlides/notesSlide9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charts/chart26.xml" ContentType="application/vnd.openxmlformats-officedocument.drawingml.chart+xml"/>
  <Override PartName="/ppt/charts/chart27.xml" ContentType="application/vnd.openxmlformats-officedocument.drawingml.chart+xml"/>
  <Override PartName="/ppt/charts/chart28.xml" ContentType="application/vnd.openxmlformats-officedocument.drawingml.chart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rts/chart29.xml" ContentType="application/vnd.openxmlformats-officedocument.drawingml.chart+xml"/>
  <Override PartName="/ppt/charts/chart30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8"/>
  </p:notesMasterIdLst>
  <p:handoutMasterIdLst>
    <p:handoutMasterId r:id="rId99"/>
  </p:handoutMasterIdLst>
  <p:sldIdLst>
    <p:sldId id="256" r:id="rId2"/>
    <p:sldId id="288" r:id="rId3"/>
    <p:sldId id="259" r:id="rId4"/>
    <p:sldId id="260" r:id="rId5"/>
    <p:sldId id="406" r:id="rId6"/>
    <p:sldId id="474" r:id="rId7"/>
    <p:sldId id="475" r:id="rId8"/>
    <p:sldId id="539" r:id="rId9"/>
    <p:sldId id="540" r:id="rId10"/>
    <p:sldId id="541" r:id="rId11"/>
    <p:sldId id="542" r:id="rId12"/>
    <p:sldId id="543" r:id="rId13"/>
    <p:sldId id="544" r:id="rId14"/>
    <p:sldId id="545" r:id="rId15"/>
    <p:sldId id="546" r:id="rId16"/>
    <p:sldId id="507" r:id="rId17"/>
    <p:sldId id="492" r:id="rId18"/>
    <p:sldId id="402" r:id="rId19"/>
    <p:sldId id="403" r:id="rId20"/>
    <p:sldId id="404" r:id="rId21"/>
    <p:sldId id="548" r:id="rId22"/>
    <p:sldId id="549" r:id="rId23"/>
    <p:sldId id="471" r:id="rId24"/>
    <p:sldId id="405" r:id="rId25"/>
    <p:sldId id="379" r:id="rId26"/>
    <p:sldId id="377" r:id="rId27"/>
    <p:sldId id="508" r:id="rId28"/>
    <p:sldId id="550" r:id="rId29"/>
    <p:sldId id="510" r:id="rId30"/>
    <p:sldId id="551" r:id="rId31"/>
    <p:sldId id="512" r:id="rId32"/>
    <p:sldId id="552" r:id="rId33"/>
    <p:sldId id="553" r:id="rId34"/>
    <p:sldId id="496" r:id="rId35"/>
    <p:sldId id="554" r:id="rId36"/>
    <p:sldId id="555" r:id="rId37"/>
    <p:sldId id="556" r:id="rId38"/>
    <p:sldId id="557" r:id="rId39"/>
    <p:sldId id="558" r:id="rId40"/>
    <p:sldId id="559" r:id="rId41"/>
    <p:sldId id="560" r:id="rId42"/>
    <p:sldId id="561" r:id="rId43"/>
    <p:sldId id="562" r:id="rId44"/>
    <p:sldId id="563" r:id="rId45"/>
    <p:sldId id="564" r:id="rId46"/>
    <p:sldId id="565" r:id="rId47"/>
    <p:sldId id="566" r:id="rId48"/>
    <p:sldId id="567" r:id="rId49"/>
    <p:sldId id="568" r:id="rId50"/>
    <p:sldId id="569" r:id="rId51"/>
    <p:sldId id="570" r:id="rId52"/>
    <p:sldId id="571" r:id="rId53"/>
    <p:sldId id="572" r:id="rId54"/>
    <p:sldId id="573" r:id="rId55"/>
    <p:sldId id="574" r:id="rId56"/>
    <p:sldId id="529" r:id="rId57"/>
    <p:sldId id="530" r:id="rId58"/>
    <p:sldId id="531" r:id="rId59"/>
    <p:sldId id="532" r:id="rId60"/>
    <p:sldId id="533" r:id="rId61"/>
    <p:sldId id="534" r:id="rId62"/>
    <p:sldId id="535" r:id="rId63"/>
    <p:sldId id="536" r:id="rId64"/>
    <p:sldId id="537" r:id="rId65"/>
    <p:sldId id="538" r:id="rId66"/>
    <p:sldId id="497" r:id="rId67"/>
    <p:sldId id="498" r:id="rId68"/>
    <p:sldId id="499" r:id="rId69"/>
    <p:sldId id="500" r:id="rId70"/>
    <p:sldId id="501" r:id="rId71"/>
    <p:sldId id="502" r:id="rId72"/>
    <p:sldId id="577" r:id="rId73"/>
    <p:sldId id="578" r:id="rId74"/>
    <p:sldId id="579" r:id="rId75"/>
    <p:sldId id="580" r:id="rId76"/>
    <p:sldId id="581" r:id="rId77"/>
    <p:sldId id="582" r:id="rId78"/>
    <p:sldId id="583" r:id="rId79"/>
    <p:sldId id="584" r:id="rId80"/>
    <p:sldId id="585" r:id="rId81"/>
    <p:sldId id="586" r:id="rId82"/>
    <p:sldId id="575" r:id="rId83"/>
    <p:sldId id="576" r:id="rId84"/>
    <p:sldId id="518" r:id="rId85"/>
    <p:sldId id="519" r:id="rId86"/>
    <p:sldId id="520" r:id="rId87"/>
    <p:sldId id="521" r:id="rId88"/>
    <p:sldId id="522" r:id="rId89"/>
    <p:sldId id="523" r:id="rId90"/>
    <p:sldId id="524" r:id="rId91"/>
    <p:sldId id="525" r:id="rId92"/>
    <p:sldId id="526" r:id="rId93"/>
    <p:sldId id="527" r:id="rId94"/>
    <p:sldId id="528" r:id="rId95"/>
    <p:sldId id="468" r:id="rId96"/>
    <p:sldId id="341" r:id="rId97"/>
  </p:sldIdLst>
  <p:sldSz cx="9144000" cy="6858000" type="screen4x3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  <p15:guide id="3" orient="horz" pos="2160">
          <p15:clr>
            <a:srgbClr val="A4A3A4"/>
          </p15:clr>
        </p15:guide>
        <p15:guide id="4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6">
          <p15:clr>
            <a:srgbClr val="A4A3A4"/>
          </p15:clr>
        </p15:guide>
        <p15:guide id="2" pos="214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Екатерина Мельникова" initials="ЕМ" lastIdx="1" clrIdx="0">
    <p:extLst>
      <p:ext uri="{19B8F6BF-5375-455C-9EA6-DF929625EA0E}">
        <p15:presenceInfo xmlns:p15="http://schemas.microsoft.com/office/powerpoint/2012/main" userId="Екатерина Мельникова" providerId="None"/>
      </p:ext>
    </p:extLst>
  </p:cmAuthor>
  <p:cmAuthor id="2" name="user" initials="u" lastIdx="2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0D8E8"/>
    <a:srgbClr val="FF9900"/>
    <a:srgbClr val="6CA62C"/>
    <a:srgbClr val="55955B"/>
    <a:srgbClr val="339933"/>
    <a:srgbClr val="ECFED3"/>
    <a:srgbClr val="CCFFCC"/>
    <a:srgbClr val="9BE9B5"/>
    <a:srgbClr val="E2F98D"/>
    <a:srgbClr val="C02A6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69C7853C-536D-4A76-A0AE-DD22124D55A5}" styleName="Стиль из темы 1 - акцент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306799F8-075E-4A3A-A7F6-7FBC6576F1A4}" styleName="Стиль из темы 2 - акцент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0505E3EF-67EA-436B-97B2-0124C06EBD24}" styleName="Средний стиль 4 -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8799B23B-EC83-4686-B30A-512413B5E67A}" styleName="Светлый стиль 3 - акцент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03447BB-5D67-496B-8E87-E561075AD55C}" styleName="Темный стиль 1 - акцент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EB344D84-9AFB-497E-A393-DC336BA19D2E}" styleName="Средний стиль 3 - акцент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A488322-F2BA-4B5B-9748-0D474271808F}" styleName="Средний стиль 3 - акцент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6D9F66E-5EB9-4882-86FB-DCBF35E3C3E4}" styleName="Средний стиль 4 -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1FECB4D8-DB02-4DC6-A0A2-4F2EBAE1DC90}" styleName="Средний стиль 1 -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775DCB02-9BB8-47FD-8907-85C794F793BA}" styleName="Стиль из темы 1 - акцент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9CF1AB2-1976-4502-BF36-3FF5EA218861}" styleName="Средний стиль 4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BC89EF96-8CEA-46FF-86C4-4CE0E7609802}" styleName="Светлый стиль 3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8A107856-5554-42FB-B03E-39F5DBC370BA}" styleName="Средний стиль 4 —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853" autoAdjust="0"/>
    <p:restoredTop sz="94713" autoAdjust="0"/>
  </p:normalViewPr>
  <p:slideViewPr>
    <p:cSldViewPr>
      <p:cViewPr varScale="1">
        <p:scale>
          <a:sx n="116" d="100"/>
          <a:sy n="116" d="100"/>
        </p:scale>
        <p:origin x="696" y="108"/>
      </p:cViewPr>
      <p:guideLst>
        <p:guide orient="horz" pos="2880"/>
        <p:guide pos="2160"/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>
      <p:cViewPr varScale="1">
        <p:scale>
          <a:sx n="78" d="100"/>
          <a:sy n="78" d="100"/>
        </p:scale>
        <p:origin x="-3954" y="-102"/>
      </p:cViewPr>
      <p:guideLst>
        <p:guide orient="horz" pos="3126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commentAuthors" Target="commentAuthor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handoutMaster" Target="handoutMasters/handoutMaster1.xml"/><Relationship Id="rId10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0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1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2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3.xlsx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4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5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6.xlsx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7.xlsx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8.xlsx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1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9.xlsx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.xlsx"/></Relationships>
</file>

<file path=ppt/charts/_rels/chart2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0.xlsx"/></Relationships>
</file>

<file path=ppt/charts/_rels/chart2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1.xlsx"/></Relationships>
</file>

<file path=ppt/charts/_rels/chart2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2.xlsx"/><Relationship Id="rId2" Type="http://schemas.microsoft.com/office/2011/relationships/chartColorStyle" Target="colors14.xml"/><Relationship Id="rId1" Type="http://schemas.microsoft.com/office/2011/relationships/chartStyle" Target="style14.xml"/></Relationships>
</file>

<file path=ppt/charts/_rels/chart2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3.xlsx"/></Relationships>
</file>

<file path=ppt/charts/_rels/chart2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4.xlsx"/><Relationship Id="rId2" Type="http://schemas.microsoft.com/office/2011/relationships/chartColorStyle" Target="colors15.xml"/><Relationship Id="rId1" Type="http://schemas.microsoft.com/office/2011/relationships/chartStyle" Target="style15.xml"/></Relationships>
</file>

<file path=ppt/charts/_rels/chart2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5.xlsx"/><Relationship Id="rId2" Type="http://schemas.microsoft.com/office/2011/relationships/chartColorStyle" Target="colors16.xml"/><Relationship Id="rId1" Type="http://schemas.microsoft.com/office/2011/relationships/chartStyle" Target="style16.xml"/></Relationships>
</file>

<file path=ppt/charts/_rels/chart2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6.xlsx"/></Relationships>
</file>

<file path=ppt/charts/_rels/chart2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7.xlsx"/></Relationships>
</file>

<file path=ppt/charts/_rels/chart2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8.xlsx"/></Relationships>
</file>

<file path=ppt/charts/_rels/chart2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9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.xlsx"/></Relationships>
</file>

<file path=ppt/charts/_rels/chart3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0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.xlsx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5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6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7.xlsx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8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9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1"/>
    <c:view3D>
      <c:rotX val="15"/>
      <c:rotY val="2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4.9149756369167965E-3"/>
          <c:y val="7.5612780918816791E-2"/>
          <c:w val="0.62588102521412203"/>
          <c:h val="0.72918032187693693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Число родившихся ,чел.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-2.1785970405753846E-3"/>
                  <c:y val="4.4043226985316128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AF6C-43B8-9274-21063BAC0A2A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7.3404156805148089E-3"/>
                  <c:y val="9.609542351220797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AF6C-43B8-9274-21063BAC0A2A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5.2622284627659921E-3"/>
                  <c:y val="-1.921908470244090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AF6C-43B8-9274-21063BAC0A2A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>
                    <a:latin typeface="Arial" pitchFamily="34" charset="0"/>
                    <a:cs typeface="Arial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2022 год </c:v>
                </c:pt>
                <c:pt idx="1">
                  <c:v>2023 год </c:v>
                </c:pt>
                <c:pt idx="2">
                  <c:v>2024 год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127</c:v>
                </c:pt>
                <c:pt idx="1">
                  <c:v>138</c:v>
                </c:pt>
                <c:pt idx="2">
                  <c:v>139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AF6C-43B8-9274-21063BAC0A2A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Количество умерших, чел.</c:v>
                </c:pt>
              </c:strCache>
            </c:strRef>
          </c:tx>
          <c:spPr>
            <a:solidFill>
              <a:schemeClr val="tx2"/>
            </a:solidFill>
          </c:spPr>
          <c:invertIfNegative val="0"/>
          <c:dLbls>
            <c:dLbl>
              <c:idx val="0"/>
              <c:layout>
                <c:manualLayout>
                  <c:x val="4.0783616562614046E-3"/>
                  <c:y val="-3.7832843902445006E-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AF6C-43B8-9274-21063BAC0A2A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4.7407542204429024E-3"/>
                  <c:y val="-9.609542351220797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AF6C-43B8-9274-21063BAC0A2A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1.0431102692593581E-2"/>
                  <c:y val="-1.993469237771524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6-AF6C-43B8-9274-21063BAC0A2A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2022 год </c:v>
                </c:pt>
                <c:pt idx="1">
                  <c:v>2023 год </c:v>
                </c:pt>
                <c:pt idx="2">
                  <c:v>2024 год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334</c:v>
                </c:pt>
                <c:pt idx="1">
                  <c:v>382</c:v>
                </c:pt>
                <c:pt idx="2">
                  <c:v>316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7-AF6C-43B8-9274-21063BAC0A2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28505120"/>
        <c:axId val="228505904"/>
        <c:axId val="0"/>
      </c:bar3DChart>
      <c:catAx>
        <c:axId val="22850512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228505904"/>
        <c:crosses val="autoZero"/>
        <c:auto val="1"/>
        <c:lblAlgn val="ctr"/>
        <c:lblOffset val="100"/>
        <c:noMultiLvlLbl val="0"/>
      </c:catAx>
      <c:valAx>
        <c:axId val="228505904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228505120"/>
        <c:crosses val="autoZero"/>
        <c:crossBetween val="between"/>
      </c:valAx>
    </c:plotArea>
    <c:legend>
      <c:legendPos val="r"/>
      <c:legendEntry>
        <c:idx val="0"/>
        <c:txPr>
          <a:bodyPr/>
          <a:lstStyle/>
          <a:p>
            <a:pPr>
              <a:defRPr sz="1400">
                <a:latin typeface="Arial" pitchFamily="34" charset="0"/>
                <a:cs typeface="Arial" pitchFamily="34" charset="0"/>
              </a:defRPr>
            </a:pPr>
            <a:endParaRPr lang="ru-RU"/>
          </a:p>
        </c:txPr>
      </c:legendEntry>
      <c:legendEntry>
        <c:idx val="1"/>
        <c:txPr>
          <a:bodyPr/>
          <a:lstStyle/>
          <a:p>
            <a:pPr>
              <a:defRPr sz="1400">
                <a:latin typeface="Arial" pitchFamily="34" charset="0"/>
                <a:cs typeface="Arial" pitchFamily="34" charset="0"/>
              </a:defRPr>
            </a:pPr>
            <a:endParaRPr lang="ru-RU"/>
          </a:p>
        </c:txPr>
      </c:legendEntry>
      <c:layout>
        <c:manualLayout>
          <c:xMode val="edge"/>
          <c:yMode val="edge"/>
          <c:x val="0.65436570065060062"/>
          <c:y val="0.2621138874533428"/>
          <c:w val="0.3242830273628477"/>
          <c:h val="0.22786013145038106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r>
              <a:rPr lang="ru-RU" dirty="0" smtClean="0"/>
              <a:t>Количество населения в</a:t>
            </a:r>
            <a:r>
              <a:rPr lang="ru-RU" baseline="0" dirty="0" smtClean="0"/>
              <a:t> муниципальном образовании</a:t>
            </a:r>
            <a:endParaRPr lang="ru-RU" dirty="0"/>
          </a:p>
        </c:rich>
      </c:tx>
      <c:layout>
        <c:manualLayout>
          <c:xMode val="edge"/>
          <c:yMode val="edge"/>
          <c:x val="0.12440692283663814"/>
          <c:y val="5.040273333295366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dk1"/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barChart>
        <c:barDir val="bar"/>
        <c:grouping val="clustered"/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0-D54E-4838-B32E-A4576522E2DD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D54E-4838-B32E-A4576522E2DD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1">
                  <a:lumMod val="50000"/>
                </a:schemeClr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2-D54E-4838-B32E-A4576522E2DD}"/>
              </c:ext>
            </c:extLst>
          </c:dPt>
          <c:dLbls>
            <c:dLbl>
              <c:idx val="2"/>
              <c:tx>
                <c:rich>
                  <a:bodyPr/>
                  <a:lstStyle/>
                  <a:p>
                    <a:r>
                      <a:rPr lang="en-US" smtClean="0"/>
                      <a:t>17,2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Новолялинский ГО</c:v>
                </c:pt>
                <c:pt idx="1">
                  <c:v>Пышминский ГО</c:v>
                </c:pt>
                <c:pt idx="2">
                  <c:v>Тугулымский ГО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20.9</c:v>
                </c:pt>
                <c:pt idx="1">
                  <c:v>19.100000000000001</c:v>
                </c:pt>
                <c:pt idx="2">
                  <c:v>18.7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2A72-4842-9BEF-5F236909E46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228487480"/>
        <c:axId val="228486304"/>
      </c:barChart>
      <c:catAx>
        <c:axId val="22848748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28486304"/>
        <c:crosses val="autoZero"/>
        <c:auto val="1"/>
        <c:lblAlgn val="ctr"/>
        <c:lblOffset val="100"/>
        <c:noMultiLvlLbl val="0"/>
      </c:catAx>
      <c:valAx>
        <c:axId val="228486304"/>
        <c:scaling>
          <c:orientation val="minMax"/>
        </c:scaling>
        <c:delete val="1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22848748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lt1"/>
    </a:solidFill>
    <a:ln w="25400" cap="flat" cmpd="sng" algn="ctr">
      <a:solidFill>
        <a:schemeClr val="dk1"/>
      </a:solidFill>
      <a:prstDash val="solid"/>
    </a:ln>
    <a:effectLst/>
  </c:spPr>
  <c:txPr>
    <a:bodyPr/>
    <a:lstStyle/>
    <a:p>
      <a:pPr>
        <a:defRPr>
          <a:solidFill>
            <a:schemeClr val="dk1"/>
          </a:solidFill>
          <a:latin typeface="+mn-lt"/>
          <a:ea typeface="+mn-ea"/>
          <a:cs typeface="+mn-cs"/>
        </a:defRPr>
      </a:pPr>
      <a:endParaRPr lang="ru-RU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r>
              <a:rPr lang="ru-RU" dirty="0" smtClean="0"/>
              <a:t>Сравнение</a:t>
            </a:r>
            <a:r>
              <a:rPr lang="ru-RU" baseline="0" dirty="0" smtClean="0"/>
              <a:t> расходной части</a:t>
            </a:r>
            <a:endParaRPr lang="ru-RU" dirty="0"/>
          </a:p>
        </c:rich>
      </c:tx>
      <c:layout>
        <c:manualLayout>
          <c:xMode val="edge"/>
          <c:yMode val="edge"/>
          <c:x val="0.12329767092812502"/>
          <c:y val="4.933935765595317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dk1"/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3.0237185913379219E-2"/>
          <c:y val="0.20489817539892491"/>
          <c:w val="0.9334782178066956"/>
          <c:h val="0.6122215406746039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Тугулымский ГО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 smtClean="0"/>
                      <a:t>1288502,2</a:t>
                    </a:r>
                    <a:endParaRPr lang="en-US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1298811.1000000001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8CFC-46F7-AF04-07BB3C3D2A5F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Пышминский ГО</c:v>
                </c:pt>
              </c:strCache>
            </c:strRef>
          </c:tx>
          <c:spPr>
            <a:solidFill>
              <a:schemeClr val="accent1">
                <a:lumMod val="5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1391533.7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8CFC-46F7-AF04-07BB3C3D2A5F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Новолялинский ГО</c:v>
                </c:pt>
              </c:strCache>
            </c:strRef>
          </c:tx>
          <c:spPr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Лист1!$D$2</c:f>
              <c:numCache>
                <c:formatCode>General</c:formatCode>
                <c:ptCount val="1"/>
                <c:pt idx="0">
                  <c:v>1569414.8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8CFC-46F7-AF04-07BB3C3D2A5F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228490224"/>
        <c:axId val="228489048"/>
      </c:barChart>
      <c:catAx>
        <c:axId val="228490224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228489048"/>
        <c:crosses val="autoZero"/>
        <c:auto val="1"/>
        <c:lblAlgn val="ctr"/>
        <c:lblOffset val="100"/>
        <c:noMultiLvlLbl val="0"/>
      </c:catAx>
      <c:valAx>
        <c:axId val="228489048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22849022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solidFill>
      <a:schemeClr val="lt1"/>
    </a:solidFill>
    <a:ln w="25400" cap="flat" cmpd="sng" algn="ctr">
      <a:solidFill>
        <a:schemeClr val="dk1"/>
      </a:solidFill>
      <a:prstDash val="solid"/>
    </a:ln>
    <a:effectLst/>
  </c:spPr>
  <c:txPr>
    <a:bodyPr/>
    <a:lstStyle/>
    <a:p>
      <a:pPr>
        <a:defRPr>
          <a:solidFill>
            <a:schemeClr val="dk1"/>
          </a:solidFill>
          <a:latin typeface="+mn-lt"/>
          <a:ea typeface="+mn-ea"/>
          <a:cs typeface="+mn-cs"/>
        </a:defRPr>
      </a:pPr>
      <a:endParaRPr lang="ru-RU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dirty="0"/>
              <a:t> Структура доходов бюджета  </a:t>
            </a:r>
          </a:p>
          <a:p>
            <a:pPr>
              <a:defRPr/>
            </a:pPr>
            <a:r>
              <a:rPr lang="ru-RU" dirty="0" err="1"/>
              <a:t>Тугулымского</a:t>
            </a:r>
            <a:r>
              <a:rPr lang="ru-RU" dirty="0"/>
              <a:t> городского округа  </a:t>
            </a:r>
          </a:p>
          <a:p>
            <a:pPr>
              <a:defRPr/>
            </a:pPr>
            <a:r>
              <a:rPr lang="ru-RU" dirty="0"/>
              <a:t>за </a:t>
            </a:r>
            <a:r>
              <a:rPr lang="ru-RU" dirty="0" smtClean="0"/>
              <a:t>2024 </a:t>
            </a:r>
            <a:r>
              <a:rPr lang="ru-RU" dirty="0"/>
              <a:t>год   </a:t>
            </a:r>
          </a:p>
        </c:rich>
      </c:tx>
      <c:layout>
        <c:manualLayout>
          <c:xMode val="edge"/>
          <c:yMode val="edge"/>
          <c:x val="0.59592182994160059"/>
          <c:y val="2.091488629383257E-2"/>
        </c:manualLayout>
      </c:layout>
      <c:overlay val="0"/>
      <c:spPr>
        <a:noFill/>
        <a:ln>
          <a:solidFill>
            <a:schemeClr val="accent1">
              <a:lumMod val="75000"/>
            </a:schemeClr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0.31927865502867003"/>
          <c:y val="5.9182952556145217E-2"/>
          <c:w val="0.26981820860484379"/>
          <c:h val="0.91990216115001988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Доходы </c:v>
                </c:pt>
              </c:strCache>
            </c:strRef>
          </c:tx>
          <c:explosion val="32"/>
          <c:dPt>
            <c:idx val="0"/>
            <c:bubble3D val="0"/>
            <c:explosion val="9"/>
            <c:spPr>
              <a:solidFill>
                <a:schemeClr val="accent1">
                  <a:shade val="76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0-E378-48AD-82A7-E95BD0D528A2}"/>
              </c:ext>
            </c:extLst>
          </c:dPt>
          <c:dPt>
            <c:idx val="1"/>
            <c:bubble3D val="0"/>
            <c:spPr>
              <a:solidFill>
                <a:schemeClr val="accent1">
                  <a:tint val="77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E378-48AD-82A7-E95BD0D528A2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 sz="2000" dirty="0" smtClean="0">
                        <a:solidFill>
                          <a:schemeClr val="tx1"/>
                        </a:solidFill>
                      </a:rPr>
                      <a:t>74,4%</a:t>
                    </a:r>
                    <a:endParaRPr lang="en-US" sz="2000" dirty="0">
                      <a:solidFill>
                        <a:schemeClr val="tx1"/>
                      </a:solidFill>
                    </a:endParaRPr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E378-48AD-82A7-E95BD0D528A2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 sz="2000" dirty="0" smtClean="0">
                        <a:solidFill>
                          <a:schemeClr val="tx1"/>
                        </a:solidFill>
                      </a:rPr>
                      <a:t>25,6 %</a:t>
                    </a:r>
                    <a:endParaRPr lang="en-US" sz="2000" dirty="0">
                      <a:solidFill>
                        <a:schemeClr val="tx1"/>
                      </a:solidFill>
                    </a:endParaRPr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E378-48AD-82A7-E95BD0D528A2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Безвозмездные поступления</c:v>
                </c:pt>
                <c:pt idx="1">
                  <c:v>Налоговые и неналоговые доходы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1307903.1000000001</c:v>
                </c:pt>
                <c:pt idx="1">
                  <c:v>450138.7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C524-4C00-8378-EABEAE137850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9.8565135274824942E-3"/>
          <c:y val="4.5786309148368932E-2"/>
          <c:w val="0.30000277746917192"/>
          <c:h val="0.2140004578219218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6362508441568713E-2"/>
          <c:y val="0.10617844058619788"/>
          <c:w val="0.50631606871789148"/>
          <c:h val="0.7283845199100385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Доля  налоговых  и неналоговых доходов   в общей сумме доходов за 2020 год</c:v>
                </c:pt>
              </c:strCache>
            </c:strRef>
          </c:tx>
          <c:dLbls>
            <c:dLbl>
              <c:idx val="0"/>
              <c:layout>
                <c:manualLayout>
                  <c:x val="9.5239059074650467E-2"/>
                  <c:y val="3.878597548193756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57,9%</a:t>
                    </a:r>
                    <a:endParaRPr lang="en-US" dirty="0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DB04-4F8D-BEA5-8030BA3C5E4E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9.3170548725572871E-2"/>
                  <c:y val="4.1927400759299085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FFBF-4DA3-8F4C-816F7C7CC7B7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0.10311793649115196"/>
                  <c:y val="-8.9482096690294513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DB04-4F8D-BEA5-8030BA3C5E4E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3.9857839332643891E-2"/>
                  <c:y val="-0.12822665946505518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DB04-4F8D-BEA5-8030BA3C5E4E}"/>
                </c:ext>
                <c:ext xmlns:c15="http://schemas.microsoft.com/office/drawing/2012/chart" uri="{CE6537A1-D6FC-4f65-9D91-7224C49458BB}"/>
              </c:extLst>
            </c:dLbl>
            <c:numFmt formatCode="0.0%" sourceLinked="0"/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Лист1!$A$2:$A$5</c:f>
              <c:strCache>
                <c:ptCount val="4"/>
                <c:pt idx="0">
                  <c:v>НДФЛ</c:v>
                </c:pt>
                <c:pt idx="1">
                  <c:v>АКЦИЗЫ</c:v>
                </c:pt>
                <c:pt idx="2">
                  <c:v>Неналоговые доходы</c:v>
                </c:pt>
                <c:pt idx="3">
                  <c:v>Прочие налоговые доходы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241770.8</c:v>
                </c:pt>
                <c:pt idx="1">
                  <c:v>107031</c:v>
                </c:pt>
                <c:pt idx="2">
                  <c:v>14818.8</c:v>
                </c:pt>
                <c:pt idx="3">
                  <c:v>54093.4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0B20-48E4-AAEE-5E12B07A0423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50"/>
      </c:doughnutChart>
    </c:plotArea>
    <c:legend>
      <c:legendPos val="r"/>
      <c:overlay val="0"/>
      <c:txPr>
        <a:bodyPr rot="0" vert="horz"/>
        <a:lstStyle/>
        <a:p>
          <a:pPr>
            <a:defRPr sz="1200"/>
          </a:pPr>
          <a:endParaRPr lang="ru-RU"/>
        </a:p>
      </c:txPr>
    </c:legend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"/>
          <c:y val="0.15927898320087491"/>
          <c:w val="0.98349346367155943"/>
          <c:h val="0.69948779892331259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Pt>
            <c:idx val="0"/>
            <c:invertIfNegative val="0"/>
            <c:bubble3D val="0"/>
            <c:spPr>
              <a:solidFill>
                <a:schemeClr val="tx2">
                  <a:lumMod val="40000"/>
                  <a:lumOff val="60000"/>
                </a:schemeClr>
              </a:solidFill>
              <a:ln>
                <a:noFill/>
              </a:ln>
              <a:effectLst/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0675-4635-AFD8-786636262D96}"/>
              </c:ext>
            </c:extLst>
          </c:dPt>
          <c:dPt>
            <c:idx val="2"/>
            <c:invertIfNegative val="0"/>
            <c:bubble3D val="0"/>
            <c:spPr>
              <a:solidFill>
                <a:schemeClr val="tx2">
                  <a:lumMod val="40000"/>
                  <a:lumOff val="60000"/>
                </a:schemeClr>
              </a:solidFill>
              <a:ln>
                <a:noFill/>
              </a:ln>
              <a:effectLst/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0675-4635-AFD8-786636262D96}"/>
              </c:ext>
            </c:extLst>
          </c:dPt>
          <c:dLbls>
            <c:dLbl>
              <c:idx val="0"/>
              <c:layout>
                <c:manualLayout>
                  <c:x val="1.5005942116764189E-3"/>
                  <c:y val="-7.433019216040841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0675-4635-AFD8-786636262D96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9.0035652700585205E-3"/>
                  <c:y val="-7.079065920038893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0675-4635-AFD8-786636262D96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1.5005942116764079E-2"/>
                  <c:y val="-5.663252736031110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0675-4635-AFD8-786636262D96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1.0504159481734941E-2"/>
                  <c:y val="-4.955346144027219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6-0675-4635-AFD8-786636262D96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план 2023</c:v>
                </c:pt>
                <c:pt idx="1">
                  <c:v>факт 2023</c:v>
                </c:pt>
                <c:pt idx="2">
                  <c:v>план 2024</c:v>
                </c:pt>
                <c:pt idx="3">
                  <c:v>факт 2024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90897</c:v>
                </c:pt>
                <c:pt idx="1">
                  <c:v>104116.4</c:v>
                </c:pt>
                <c:pt idx="2">
                  <c:v>107031</c:v>
                </c:pt>
                <c:pt idx="3">
                  <c:v>112498.1</c:v>
                </c:pt>
              </c:numCache>
            </c:numRef>
          </c:val>
          <c:shape val="cylinder"/>
          <c:extLst xmlns:c16r2="http://schemas.microsoft.com/office/drawing/2015/06/chart">
            <c:ext xmlns:c16="http://schemas.microsoft.com/office/drawing/2014/chart" uri="{C3380CC4-5D6E-409C-BE32-E72D297353CC}">
              <c16:uniqueId val="{00000000-0675-4635-AFD8-786636262D9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791567848"/>
        <c:axId val="791565496"/>
        <c:axId val="0"/>
      </c:bar3DChart>
      <c:catAx>
        <c:axId val="7915678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791565496"/>
        <c:crosses val="autoZero"/>
        <c:auto val="1"/>
        <c:lblAlgn val="ctr"/>
        <c:lblOffset val="100"/>
        <c:noMultiLvlLbl val="0"/>
      </c:catAx>
      <c:valAx>
        <c:axId val="791565496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79156784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3200" b="1" i="0" baseline="0" dirty="0" smtClean="0">
                <a:effectLst/>
                <a:latin typeface="Monotype Corsiva" panose="03010101010201010101" pitchFamily="66" charset="0"/>
              </a:rPr>
              <a:t>Налог на доходы физических лиц, </a:t>
            </a:r>
            <a:r>
              <a:rPr lang="ru-RU" sz="3200" b="1" i="0" baseline="0" dirty="0" err="1" smtClean="0">
                <a:effectLst/>
                <a:latin typeface="Monotype Corsiva" panose="03010101010201010101" pitchFamily="66" charset="0"/>
              </a:rPr>
              <a:t>тыс.руб</a:t>
            </a:r>
            <a:r>
              <a:rPr lang="ru-RU" sz="3200" b="1" i="0" baseline="0" dirty="0" smtClean="0">
                <a:effectLst/>
                <a:latin typeface="Monotype Corsiva" panose="03010101010201010101" pitchFamily="66" charset="0"/>
              </a:rPr>
              <a:t>.</a:t>
            </a:r>
            <a:endParaRPr lang="ru-RU" sz="3200" dirty="0">
              <a:effectLst/>
              <a:latin typeface="Monotype Corsiva" panose="03010101010201010101" pitchFamily="66" charset="0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15"/>
      <c:rotY val="2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Pt>
            <c:idx val="0"/>
            <c:invertIfNegative val="0"/>
            <c:bubble3D val="0"/>
            <c:spPr>
              <a:solidFill>
                <a:schemeClr val="tx2">
                  <a:lumMod val="40000"/>
                  <a:lumOff val="60000"/>
                </a:schemeClr>
              </a:solidFill>
              <a:ln>
                <a:noFill/>
              </a:ln>
              <a:effectLst/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A42D-46E0-B126-22B792E8B0FA}"/>
              </c:ext>
            </c:extLst>
          </c:dPt>
          <c:dPt>
            <c:idx val="2"/>
            <c:invertIfNegative val="0"/>
            <c:bubble3D val="0"/>
            <c:spPr>
              <a:solidFill>
                <a:schemeClr val="tx2">
                  <a:lumMod val="40000"/>
                  <a:lumOff val="60000"/>
                </a:schemeClr>
              </a:solidFill>
              <a:ln>
                <a:noFill/>
              </a:ln>
              <a:effectLst/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A42D-46E0-B126-22B792E8B0FA}"/>
              </c:ext>
            </c:extLst>
          </c:dPt>
          <c:dLbls>
            <c:dLbl>
              <c:idx val="0"/>
              <c:layout>
                <c:manualLayout>
                  <c:x val="9.3647411841161626E-3"/>
                  <c:y val="-2.812499999999998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A42D-46E0-B126-22B792E8B0FA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7.8039509867634709E-3"/>
                  <c:y val="-3.12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A42D-46E0-B126-22B792E8B0FA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1.0925531381468912E-2"/>
                  <c:y val="-1.562500000000006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A42D-46E0-B126-22B792E8B0FA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1.2486321578821626E-2"/>
                  <c:y val="-2.500000000000008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6-A42D-46E0-B126-22B792E8B0FA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план 2023</c:v>
                </c:pt>
                <c:pt idx="1">
                  <c:v>факт 2023</c:v>
                </c:pt>
                <c:pt idx="2">
                  <c:v>план 2024</c:v>
                </c:pt>
                <c:pt idx="3">
                  <c:v>факт 2024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207414.1</c:v>
                </c:pt>
                <c:pt idx="1">
                  <c:v>208730.3</c:v>
                </c:pt>
                <c:pt idx="2">
                  <c:v>241770.8</c:v>
                </c:pt>
                <c:pt idx="3">
                  <c:v>265763.7</c:v>
                </c:pt>
              </c:numCache>
            </c:numRef>
          </c:val>
          <c:shape val="cylinder"/>
          <c:extLst xmlns:c16r2="http://schemas.microsoft.com/office/drawing/2015/06/chart">
            <c:ext xmlns:c16="http://schemas.microsoft.com/office/drawing/2014/chart" uri="{C3380CC4-5D6E-409C-BE32-E72D297353CC}">
              <c16:uniqueId val="{00000000-A42D-46E0-B126-22B792E8B0F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791562360"/>
        <c:axId val="791565888"/>
        <c:axId val="0"/>
      </c:bar3DChart>
      <c:catAx>
        <c:axId val="7915623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791565888"/>
        <c:crosses val="autoZero"/>
        <c:auto val="1"/>
        <c:lblAlgn val="ctr"/>
        <c:lblOffset val="100"/>
        <c:noMultiLvlLbl val="0"/>
      </c:catAx>
      <c:valAx>
        <c:axId val="791565888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79156236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3200" b="1" i="0" u="none" strike="noStrike" kern="1200" baseline="0">
                <a:solidFill>
                  <a:schemeClr val="accent1">
                    <a:lumMod val="75000"/>
                  </a:schemeClr>
                </a:solidFill>
                <a:latin typeface="Monotype Corsiva" panose="03010101010201010101" pitchFamily="66" charset="0"/>
                <a:ea typeface="+mn-ea"/>
                <a:cs typeface="+mn-cs"/>
              </a:defRPr>
            </a:pPr>
            <a:r>
              <a:rPr lang="ru-RU" sz="3200" dirty="0">
                <a:solidFill>
                  <a:schemeClr val="accent1">
                    <a:lumMod val="75000"/>
                  </a:schemeClr>
                </a:solidFill>
                <a:latin typeface="Monotype Corsiva" panose="03010101010201010101" pitchFamily="66" charset="0"/>
              </a:rPr>
              <a:t>Налоговые и неналоговые доходы, </a:t>
            </a:r>
            <a:r>
              <a:rPr lang="ru-RU" sz="3200" dirty="0" smtClean="0">
                <a:solidFill>
                  <a:schemeClr val="accent1">
                    <a:lumMod val="75000"/>
                  </a:schemeClr>
                </a:solidFill>
                <a:latin typeface="Monotype Corsiva" panose="03010101010201010101" pitchFamily="66" charset="0"/>
              </a:rPr>
              <a:t>тыс. руб</a:t>
            </a:r>
            <a:r>
              <a:rPr lang="ru-RU" sz="3200" dirty="0">
                <a:solidFill>
                  <a:schemeClr val="accent1">
                    <a:lumMod val="75000"/>
                  </a:schemeClr>
                </a:solidFill>
                <a:latin typeface="Monotype Corsiva" panose="03010101010201010101" pitchFamily="66" charset="0"/>
              </a:rPr>
              <a:t>.</a:t>
            </a:r>
          </a:p>
        </c:rich>
      </c:tx>
      <c:layout>
        <c:manualLayout>
          <c:xMode val="edge"/>
          <c:yMode val="edge"/>
          <c:x val="0.28117949358076011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3200" b="1" i="0" u="none" strike="noStrike" kern="1200" baseline="0">
              <a:solidFill>
                <a:schemeClr val="accent1">
                  <a:lumMod val="75000"/>
                </a:schemeClr>
              </a:solidFill>
              <a:latin typeface="Monotype Corsiva" panose="03010101010201010101" pitchFamily="66" charset="0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15"/>
      <c:rotY val="2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2.0738663883490681E-2"/>
          <c:y val="8.541425211362802E-2"/>
          <c:w val="0.96490376106319764"/>
          <c:h val="0.77037673990263478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ПЛАН 2023</c:v>
                </c:pt>
              </c:strCache>
            </c:strRef>
          </c:tx>
          <c:spPr>
            <a:solidFill>
              <a:schemeClr val="tx2">
                <a:lumMod val="20000"/>
                <a:lumOff val="80000"/>
              </a:schemeClr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dLbl>
              <c:idx val="0"/>
              <c:layout>
                <c:manualLayout>
                  <c:x val="1.2348783614428201E-2"/>
                  <c:y val="-7.329946812617467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708A-4289-8CFE-1EADF2C8CF3F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1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358794.2</c:v>
                </c:pt>
              </c:numCache>
            </c:numRef>
          </c:val>
          <c:shape val="cylinder"/>
          <c:extLst xmlns:c16r2="http://schemas.microsoft.com/office/drawing/2015/06/chart">
            <c:ext xmlns:c16="http://schemas.microsoft.com/office/drawing/2014/chart" uri="{C3380CC4-5D6E-409C-BE32-E72D297353CC}">
              <c16:uniqueId val="{00000000-394C-40C2-B749-DB373E03518B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ФАКТ 2023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hade val="86000"/>
                    <a:shade val="51000"/>
                    <a:satMod val="130000"/>
                  </a:schemeClr>
                </a:gs>
                <a:gs pos="80000">
                  <a:schemeClr val="accent1">
                    <a:shade val="86000"/>
                    <a:shade val="93000"/>
                    <a:satMod val="130000"/>
                  </a:schemeClr>
                </a:gs>
                <a:gs pos="100000">
                  <a:schemeClr val="accent1">
                    <a:shade val="86000"/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dLbl>
              <c:idx val="0"/>
              <c:layout>
                <c:manualLayout>
                  <c:x val="1.5435979518035218E-2"/>
                  <c:y val="-4.365907280300659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708A-4289-8CFE-1EADF2C8CF3F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1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373218.6</c:v>
                </c:pt>
              </c:numCache>
            </c:numRef>
          </c:val>
          <c:shape val="cylinder"/>
          <c:extLst xmlns:c16r2="http://schemas.microsoft.com/office/drawing/2015/06/chart">
            <c:ext xmlns:c16="http://schemas.microsoft.com/office/drawing/2014/chart" uri="{C3380CC4-5D6E-409C-BE32-E72D297353CC}">
              <c16:uniqueId val="{00000001-394C-40C2-B749-DB373E03518B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ПЛАН 2024</c:v>
                </c:pt>
              </c:strCache>
            </c:strRef>
          </c:tx>
          <c:spPr>
            <a:solidFill>
              <a:schemeClr val="tx2">
                <a:lumMod val="20000"/>
                <a:lumOff val="80000"/>
              </a:schemeClr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dLbl>
              <c:idx val="0"/>
              <c:layout>
                <c:manualLayout>
                  <c:x val="1.3849233749468743E-2"/>
                  <c:y val="-4.761825684618799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708A-4289-8CFE-1EADF2C8CF3F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1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Лист1!$D$2</c:f>
              <c:numCache>
                <c:formatCode>General</c:formatCode>
                <c:ptCount val="1"/>
                <c:pt idx="0">
                  <c:v>417714</c:v>
                </c:pt>
              </c:numCache>
            </c:numRef>
          </c:val>
          <c:shape val="cylinder"/>
          <c:extLst xmlns:c16r2="http://schemas.microsoft.com/office/drawing/2015/06/chart">
            <c:ext xmlns:c16="http://schemas.microsoft.com/office/drawing/2014/chart" uri="{C3380CC4-5D6E-409C-BE32-E72D297353CC}">
              <c16:uniqueId val="{00000002-394C-40C2-B749-DB373E03518B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ФАКТ 2024</c:v>
                </c:pt>
              </c:strCache>
            </c:strRef>
          </c:tx>
          <c:spPr>
            <a:solidFill>
              <a:schemeClr val="tx2">
                <a:lumMod val="60000"/>
                <a:lumOff val="40000"/>
              </a:schemeClr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dLbl>
              <c:idx val="0"/>
              <c:layout>
                <c:manualLayout>
                  <c:x val="6.6331564110788527E-2"/>
                  <c:y val="-3.446612264369457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708A-4289-8CFE-1EADF2C8CF3F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1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Лист1!$E$2</c:f>
              <c:numCache>
                <c:formatCode>General</c:formatCode>
                <c:ptCount val="1"/>
                <c:pt idx="0">
                  <c:v>450138.7</c:v>
                </c:pt>
              </c:numCache>
            </c:numRef>
          </c:val>
          <c:shape val="cylinder"/>
          <c:extLst xmlns:c16r2="http://schemas.microsoft.com/office/drawing/2015/06/chart">
            <c:ext xmlns:c16="http://schemas.microsoft.com/office/drawing/2014/chart" uri="{C3380CC4-5D6E-409C-BE32-E72D297353CC}">
              <c16:uniqueId val="{00000003-394C-40C2-B749-DB373E03518B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791563928"/>
        <c:axId val="791542368"/>
        <c:axId val="0"/>
      </c:bar3DChart>
      <c:catAx>
        <c:axId val="791563928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791542368"/>
        <c:crosses val="autoZero"/>
        <c:auto val="1"/>
        <c:lblAlgn val="ctr"/>
        <c:lblOffset val="100"/>
        <c:noMultiLvlLbl val="0"/>
      </c:catAx>
      <c:valAx>
        <c:axId val="791542368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79156392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2390677105926635"/>
          <c:y val="0.86860244987183011"/>
          <c:w val="0.53417224135321251"/>
          <c:h val="6.111644903879512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0"/>
    <c:view3D>
      <c:rotX val="0"/>
      <c:rotY val="20"/>
      <c:rAngAx val="0"/>
      <c:perspective val="10"/>
    </c:view3D>
    <c:floor>
      <c:thickness val="0"/>
      <c:spPr>
        <a:noFill/>
        <a:ln w="9525" cap="flat" cmpd="sng" algn="ctr">
          <a:noFill/>
          <a:prstDash val="solid"/>
          <a:round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1282045207863479"/>
          <c:y val="0.10158659057004475"/>
          <c:w val="0.68411134848302124"/>
          <c:h val="0.61475935176556695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План</c:v>
                </c:pt>
              </c:strCache>
            </c:strRef>
          </c:tx>
          <c:spPr>
            <a:solidFill>
              <a:schemeClr val="accent1">
                <a:shade val="76000"/>
              </a:schemeClr>
            </a:solidFill>
            <a:ln w="9525" cap="flat" cmpd="sng" algn="ctr">
              <a:solidFill>
                <a:schemeClr val="lt1">
                  <a:shade val="95000"/>
                  <a:satMod val="105000"/>
                </a:schemeClr>
              </a:solidFill>
              <a:prstDash val="solid"/>
              <a:rou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  <a:sp3d contourW="9525">
              <a:contourClr>
                <a:schemeClr val="lt1">
                  <a:shade val="95000"/>
                  <a:satMod val="105000"/>
                </a:schemeClr>
              </a:contourClr>
            </a:sp3d>
          </c:spPr>
          <c:invertIfNegative val="0"/>
          <c:dLbls>
            <c:dLbl>
              <c:idx val="0"/>
              <c:layout>
                <c:manualLayout>
                  <c:x val="-9.2417833104094779E-2"/>
                  <c:y val="-8.7990106550681711E-3"/>
                </c:manualLayout>
              </c:layout>
              <c:tx>
                <c:rich>
                  <a:bodyPr rot="0" spcFirstLastPara="1" vertOverflow="ellipsis" vert="horz" wrap="square" anchor="ctr" anchorCtr="1"/>
                  <a:lstStyle/>
                  <a:p>
                    <a:pPr>
                      <a:defRPr sz="1400" b="0" i="0" u="none" strike="noStrike" kern="1200" baseline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dirty="0" smtClean="0"/>
                      <a:t>278746,5</a:t>
                    </a:r>
                    <a:endParaRPr lang="en-US" dirty="0"/>
                  </a:p>
                </c:rich>
              </c:tx>
              <c:spPr>
                <a:solidFill>
                  <a:schemeClr val="bg1"/>
                </a:solidFill>
                <a:ln w="28575">
                  <a:solidFill>
                    <a:schemeClr val="accent1">
                      <a:lumMod val="75000"/>
                    </a:schemeClr>
                  </a:solidFill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400" b="0" i="0" u="none" strike="noStrike" kern="1200" baseline="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2637-4587-98E0-45989FEF9A8C}"/>
                </c:ext>
                <c:ext xmlns:c15="http://schemas.microsoft.com/office/drawing/2012/chart" uri="{CE6537A1-D6FC-4f65-9D91-7224C49458BB}"/>
              </c:extLst>
            </c:dLbl>
            <c:spPr>
              <a:solidFill>
                <a:schemeClr val="bg1"/>
              </a:solidFill>
              <a:ln w="19050">
                <a:solidFill>
                  <a:srgbClr val="D0EBB3"/>
                </a:solidFill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Субсидии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59594.3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9797-42D4-885F-F2DBAFF3F06A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Факт</c:v>
                </c:pt>
              </c:strCache>
            </c:strRef>
          </c:tx>
          <c:spPr>
            <a:solidFill>
              <a:schemeClr val="accent1">
                <a:tint val="77000"/>
              </a:schemeClr>
            </a:solidFill>
            <a:ln w="9525" cap="flat" cmpd="sng" algn="ctr">
              <a:solidFill>
                <a:schemeClr val="lt1">
                  <a:shade val="95000"/>
                  <a:satMod val="105000"/>
                </a:schemeClr>
              </a:solidFill>
              <a:prstDash val="solid"/>
              <a:rou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  <a:sp3d contourW="9525">
              <a:contourClr>
                <a:schemeClr val="lt1">
                  <a:shade val="95000"/>
                  <a:satMod val="105000"/>
                </a:schemeClr>
              </a:contourClr>
            </a:sp3d>
          </c:spPr>
          <c:invertIfNegative val="0"/>
          <c:dLbls>
            <c:dLbl>
              <c:idx val="0"/>
              <c:layout>
                <c:manualLayout>
                  <c:x val="5.7347268870186582E-2"/>
                  <c:y val="-5.1745888604787646E-3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259484,8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2637-4587-98E0-45989FEF9A8C}"/>
                </c:ext>
                <c:ext xmlns:c15="http://schemas.microsoft.com/office/drawing/2012/chart" uri="{CE6537A1-D6FC-4f65-9D91-7224C49458BB}"/>
              </c:extLst>
            </c:dLbl>
            <c:spPr>
              <a:solidFill>
                <a:schemeClr val="lt1"/>
              </a:solidFill>
              <a:ln w="25400" cap="flat" cmpd="sng" algn="ctr">
                <a:solidFill>
                  <a:schemeClr val="accent1">
                    <a:lumMod val="75000"/>
                  </a:schemeClr>
                </a:solidFill>
                <a:prstDash val="solid"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Субсидии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59594.3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9797-42D4-885F-F2DBAFF3F06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791546288"/>
        <c:axId val="791540800"/>
        <c:axId val="0"/>
      </c:bar3DChart>
      <c:catAx>
        <c:axId val="79154628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tint val="75000"/>
                <a:shade val="95000"/>
                <a:satMod val="10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791540800"/>
        <c:crosses val="autoZero"/>
        <c:auto val="1"/>
        <c:lblAlgn val="ctr"/>
        <c:lblOffset val="100"/>
        <c:noMultiLvlLbl val="0"/>
      </c:catAx>
      <c:valAx>
        <c:axId val="791540800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79154628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7387973752989139"/>
          <c:y val="0.31547101668662236"/>
          <c:w val="0.2219064324888495"/>
          <c:h val="0.3442516802840808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dk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solidFill>
      <a:schemeClr val="tx2">
        <a:lumMod val="20000"/>
        <a:lumOff val="80000"/>
      </a:schemeClr>
    </a:solidFill>
    <a:ln w="9525" cap="flat" cmpd="sng" algn="ctr">
      <a:solidFill>
        <a:schemeClr val="accent1">
          <a:lumMod val="75000"/>
        </a:schemeClr>
      </a:solidFill>
      <a:prstDash val="solid"/>
    </a:ln>
    <a:effectLst>
      <a:outerShdw blurRad="40000" dist="20000" dir="5400000" rotWithShape="0">
        <a:srgbClr val="000000">
          <a:alpha val="38000"/>
        </a:srgbClr>
      </a:outerShdw>
    </a:effectLst>
  </c:spPr>
  <c:txPr>
    <a:bodyPr/>
    <a:lstStyle/>
    <a:p>
      <a:pPr>
        <a:defRPr>
          <a:solidFill>
            <a:schemeClr val="dk1"/>
          </a:solidFill>
          <a:latin typeface="+mn-lt"/>
          <a:ea typeface="+mn-ea"/>
          <a:cs typeface="+mn-cs"/>
        </a:defRPr>
      </a:pPr>
      <a:endParaRPr lang="ru-RU"/>
    </a:p>
  </c:txPr>
  <c:externalData r:id="rId3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0"/>
    <c:view3D>
      <c:rotX val="10"/>
      <c:rotY val="20"/>
      <c:rAngAx val="1"/>
    </c:view3D>
    <c:floor>
      <c:thickness val="0"/>
      <c:spPr>
        <a:noFill/>
        <a:ln w="9525" cap="flat" cmpd="sng" algn="ctr">
          <a:noFill/>
          <a:prstDash val="solid"/>
          <a:round/>
        </a:ln>
        <a:effectLst/>
        <a:sp3d/>
      </c:spPr>
    </c:floor>
    <c:sideWall>
      <c:thickness val="0"/>
      <c:spPr>
        <a:noFill/>
        <a:ln w="25400">
          <a:noFill/>
        </a:ln>
        <a:effectLst/>
        <a:sp3d/>
      </c:spPr>
    </c:sideWall>
    <c:backWall>
      <c:thickness val="0"/>
      <c:spPr>
        <a:noFill/>
        <a:ln w="25400"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3.2322997863882513E-2"/>
          <c:y val="3.7505195724703559E-2"/>
          <c:w val="0.74330373106654968"/>
          <c:h val="0.51169859407196416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План</c:v>
                </c:pt>
              </c:strCache>
            </c:strRef>
          </c:tx>
          <c:spPr>
            <a:solidFill>
              <a:schemeClr val="accent1">
                <a:shade val="76000"/>
              </a:schemeClr>
            </a:solidFill>
            <a:ln w="9525" cap="flat" cmpd="sng" algn="ctr">
              <a:solidFill>
                <a:schemeClr val="lt1">
                  <a:shade val="95000"/>
                  <a:satMod val="105000"/>
                </a:schemeClr>
              </a:solidFill>
              <a:prstDash val="solid"/>
              <a:round/>
            </a:ln>
            <a:effectLst>
              <a:outerShdw blurRad="40000" dist="20000" dir="5400000" sx="84000" sy="84000" rotWithShape="0">
                <a:srgbClr val="000000">
                  <a:alpha val="38000"/>
                </a:srgbClr>
              </a:outerShdw>
            </a:effectLst>
            <a:sp3d contourW="9525">
              <a:contourClr>
                <a:schemeClr val="lt1">
                  <a:shade val="95000"/>
                  <a:satMod val="105000"/>
                </a:schemeClr>
              </a:contourClr>
            </a:sp3d>
          </c:spPr>
          <c:invertIfNegative val="0"/>
          <c:dLbls>
            <c:dLbl>
              <c:idx val="0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98F4-413E-A479-347EAADD94AB}"/>
                </c:ext>
                <c:ext xmlns:c15="http://schemas.microsoft.com/office/drawing/2012/chart" uri="{CE6537A1-D6FC-4f65-9D91-7224C49458BB}"/>
              </c:extLst>
            </c:dLbl>
            <c:spPr>
              <a:solidFill>
                <a:prstClr val="white"/>
              </a:solidFill>
              <a:ln>
                <a:solidFill>
                  <a:srgbClr val="4F81BD">
                    <a:lumMod val="75000"/>
                  </a:srgbClr>
                </a:solidFill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  <c15:showLeaderLines val="0"/>
              </c:ext>
            </c:extLst>
          </c:dLbls>
          <c:cat>
            <c:strRef>
              <c:f>Лист1!$A$2:$A$3</c:f>
              <c:strCache>
                <c:ptCount val="1"/>
                <c:pt idx="0">
                  <c:v>Субвенции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404195.2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98F4-413E-A479-347EAADD94AB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Факт</c:v>
                </c:pt>
              </c:strCache>
            </c:strRef>
          </c:tx>
          <c:spPr>
            <a:solidFill>
              <a:schemeClr val="accent1">
                <a:tint val="77000"/>
              </a:schemeClr>
            </a:solidFill>
            <a:ln w="9525" cap="flat" cmpd="sng" algn="ctr">
              <a:solidFill>
                <a:schemeClr val="lt1">
                  <a:shade val="95000"/>
                  <a:satMod val="105000"/>
                </a:schemeClr>
              </a:solidFill>
              <a:prstDash val="solid"/>
              <a:round/>
            </a:ln>
            <a:effectLst>
              <a:outerShdw blurRad="40000" dist="20000" dir="5400000" sx="123000" sy="123000" rotWithShape="0">
                <a:srgbClr val="000000">
                  <a:alpha val="38000"/>
                </a:srgbClr>
              </a:outerShdw>
            </a:effectLst>
            <a:sp3d contourW="9525">
              <a:contourClr>
                <a:schemeClr val="lt1">
                  <a:shade val="95000"/>
                  <a:satMod val="105000"/>
                </a:schemeClr>
              </a:contourClr>
            </a:sp3d>
          </c:spPr>
          <c:invertIfNegative val="0"/>
          <c:dLbls>
            <c:dLbl>
              <c:idx val="0"/>
              <c:layout>
                <c:manualLayout>
                  <c:x val="0.19544561629757795"/>
                  <c:y val="-7.4684402100072128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200" b="0" i="0" u="none" strike="noStrike" kern="1200" baseline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dirty="0" smtClean="0"/>
                      <a:t>560918,1</a:t>
                    </a:r>
                  </a:p>
                </c:rich>
              </c:tx>
              <c:spPr>
                <a:solidFill>
                  <a:schemeClr val="lt1"/>
                </a:solidFill>
                <a:ln w="25400" cap="flat" cmpd="sng" algn="ctr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200" b="0" i="0" u="none" strike="noStrike" kern="1200" baseline="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B128-4246-8816-BCBB1411FE09}"/>
                </c:ext>
                <c:ext xmlns:c15="http://schemas.microsoft.com/office/drawing/2012/chart" uri="{CE6537A1-D6FC-4f65-9D91-7224C49458BB}">
                  <c15:layout>
                    <c:manualLayout>
                      <c:w val="0.22136823070607653"/>
                      <c:h val="0.20197728835734768"/>
                    </c:manualLayout>
                  </c15:layout>
                </c:ext>
              </c:extLst>
            </c:dLbl>
            <c:spPr>
              <a:solidFill>
                <a:prstClr val="white"/>
              </a:solidFill>
              <a:ln>
                <a:solidFill>
                  <a:schemeClr val="accent1">
                    <a:lumMod val="75000"/>
                  </a:schemeClr>
                </a:solidFill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  <c15:showLeaderLines val="0"/>
              </c:ext>
            </c:extLst>
          </c:dLbls>
          <c:cat>
            <c:strRef>
              <c:f>Лист1!$A$2:$A$3</c:f>
              <c:strCache>
                <c:ptCount val="1"/>
                <c:pt idx="0">
                  <c:v>Субвенции</c:v>
                </c:pt>
              </c:strCache>
            </c:strRef>
          </c:cat>
          <c:val>
            <c:numRef>
              <c:f>Лист1!$C$2:$C$3</c:f>
              <c:numCache>
                <c:formatCode>General</c:formatCode>
                <c:ptCount val="2"/>
                <c:pt idx="0">
                  <c:v>403747.6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98F4-413E-A479-347EAADD94A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791538056"/>
        <c:axId val="791539624"/>
        <c:axId val="0"/>
      </c:bar3DChart>
      <c:catAx>
        <c:axId val="79153805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tint val="75000"/>
                <a:shade val="95000"/>
                <a:satMod val="10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791539624"/>
        <c:crosses val="autoZero"/>
        <c:auto val="1"/>
        <c:lblAlgn val="ctr"/>
        <c:lblOffset val="100"/>
        <c:noMultiLvlLbl val="0"/>
      </c:catAx>
      <c:valAx>
        <c:axId val="791539624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79153805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5450490969974573"/>
          <c:y val="0.34211484084100896"/>
          <c:w val="0.23850918635171314"/>
          <c:h val="0.3524444773290154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dk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solidFill>
      <a:schemeClr val="tx2">
        <a:lumMod val="20000"/>
        <a:lumOff val="80000"/>
      </a:schemeClr>
    </a:solidFill>
    <a:ln w="9525" cap="flat" cmpd="sng" algn="ctr">
      <a:solidFill>
        <a:schemeClr val="accent1">
          <a:lumMod val="75000"/>
        </a:schemeClr>
      </a:solidFill>
      <a:prstDash val="solid"/>
    </a:ln>
    <a:effectLst>
      <a:outerShdw blurRad="40000" dist="20000" dir="5400000" rotWithShape="0">
        <a:srgbClr val="000000">
          <a:alpha val="38000"/>
        </a:srgbClr>
      </a:outerShdw>
    </a:effectLst>
  </c:spPr>
  <c:txPr>
    <a:bodyPr/>
    <a:lstStyle/>
    <a:p>
      <a:pPr>
        <a:defRPr>
          <a:solidFill>
            <a:schemeClr val="dk1"/>
          </a:solidFill>
          <a:latin typeface="+mn-lt"/>
          <a:ea typeface="+mn-ea"/>
          <a:cs typeface="+mn-cs"/>
        </a:defRPr>
      </a:pPr>
      <a:endParaRPr lang="ru-RU"/>
    </a:p>
  </c:txPr>
  <c:externalData r:id="rId3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1"/>
    <c:view3D>
      <c:rotX val="20"/>
      <c:rotY val="20"/>
      <c:rAngAx val="1"/>
    </c:view3D>
    <c:floor>
      <c:thickness val="0"/>
      <c:spPr>
        <a:noFill/>
        <a:ln w="9525" cap="flat" cmpd="sng" algn="ctr">
          <a:noFill/>
          <a:prstDash val="solid"/>
          <a:round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3.5923602912001834E-2"/>
          <c:y val="1.8953136169853901E-2"/>
          <c:w val="0.96101118425952681"/>
          <c:h val="0.71373630383467468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План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hade val="76000"/>
                    <a:shade val="51000"/>
                    <a:satMod val="130000"/>
                  </a:schemeClr>
                </a:gs>
                <a:gs pos="80000">
                  <a:schemeClr val="accent1">
                    <a:shade val="76000"/>
                    <a:shade val="93000"/>
                    <a:satMod val="130000"/>
                  </a:schemeClr>
                </a:gs>
                <a:gs pos="100000">
                  <a:schemeClr val="accent1">
                    <a:shade val="76000"/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dLbl>
              <c:idx val="0"/>
              <c:layout>
                <c:manualLayout>
                  <c:x val="-9.2641460982323051E-2"/>
                  <c:y val="-9.627266285770128E-2"/>
                </c:manualLayout>
              </c:layout>
              <c:tx>
                <c:rich>
                  <a:bodyPr/>
                  <a:lstStyle/>
                  <a:p>
                    <a:r>
                      <a:rPr lang="en-US" sz="1200" dirty="0" smtClean="0"/>
                      <a:t>438599,9</a:t>
                    </a:r>
                    <a:endParaRPr lang="en-US" sz="1200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CA99-4469-A040-34E3ED0A0AB0}"/>
                </c:ext>
                <c:ext xmlns:c15="http://schemas.microsoft.com/office/drawing/2012/chart" uri="{CE6537A1-D6FC-4f65-9D91-7224C49458BB}"/>
              </c:extLst>
            </c:dLbl>
            <c:spPr>
              <a:solidFill>
                <a:schemeClr val="lt1"/>
              </a:solidFill>
              <a:ln w="25400" cap="flat" cmpd="sng" algn="ctr">
                <a:solidFill>
                  <a:schemeClr val="accent1">
                    <a:lumMod val="75000"/>
                  </a:schemeClr>
                </a:solidFill>
                <a:prstDash val="solid"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Дотации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438599.9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1CE8-47DC-AB81-2963D3684F50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Факт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tint val="77000"/>
                    <a:shade val="51000"/>
                    <a:satMod val="130000"/>
                  </a:schemeClr>
                </a:gs>
                <a:gs pos="80000">
                  <a:schemeClr val="accent1">
                    <a:tint val="77000"/>
                    <a:shade val="93000"/>
                    <a:satMod val="130000"/>
                  </a:schemeClr>
                </a:gs>
                <a:gs pos="100000">
                  <a:schemeClr val="accent1">
                    <a:tint val="77000"/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dLbl>
              <c:idx val="0"/>
              <c:layout>
                <c:manualLayout>
                  <c:x val="0.13818034640117149"/>
                  <c:y val="-9.7422380568923175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400" b="0" i="0" u="none" strike="noStrike" kern="1200" baseline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dirty="0" smtClean="0"/>
                      <a:t>438599,9</a:t>
                    </a:r>
                    <a:endParaRPr lang="en-US" dirty="0"/>
                  </a:p>
                </c:rich>
              </c:tx>
              <c:spPr>
                <a:solidFill>
                  <a:schemeClr val="bg1"/>
                </a:solidFill>
                <a:ln w="25400" cap="flat" cmpd="sng" algn="ctr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0" i="0" u="none" strike="noStrike" kern="1200" baseline="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CA99-4469-A040-34E3ED0A0AB0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solidFill>
                  <a:schemeClr val="accent1">
                    <a:lumMod val="75000"/>
                  </a:schemeClr>
                </a:solidFill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shade val="95000"/>
                          <a:satMod val="105000"/>
                        </a:schemeClr>
                      </a:solidFill>
                      <a:prstDash val="solid"/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</c:f>
              <c:strCache>
                <c:ptCount val="1"/>
                <c:pt idx="0">
                  <c:v>Дотации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438599.9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1CE8-47DC-AB81-2963D3684F50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cylinder"/>
        <c:axId val="228494144"/>
        <c:axId val="228495320"/>
        <c:axId val="0"/>
      </c:bar3DChart>
      <c:catAx>
        <c:axId val="228494144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tint val="75000"/>
                <a:shade val="95000"/>
                <a:satMod val="10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28495320"/>
        <c:crosses val="autoZero"/>
        <c:auto val="1"/>
        <c:lblAlgn val="ctr"/>
        <c:lblOffset val="100"/>
        <c:noMultiLvlLbl val="0"/>
      </c:catAx>
      <c:valAx>
        <c:axId val="228495320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228494144"/>
        <c:crosses val="autoZero"/>
        <c:crossBetween val="between"/>
      </c:valAx>
      <c:spPr>
        <a:solidFill>
          <a:schemeClr val="tx2">
            <a:lumMod val="20000"/>
            <a:lumOff val="80000"/>
          </a:schemeClr>
        </a:solidFill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72848412580967858"/>
          <c:y val="0.3300219926525379"/>
          <c:w val="0.16302848024060823"/>
          <c:h val="0.4777426303683683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dk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solidFill>
      <a:schemeClr val="tx2">
        <a:lumMod val="20000"/>
        <a:lumOff val="80000"/>
      </a:schemeClr>
    </a:solidFill>
    <a:ln w="9525" cap="flat" cmpd="sng" algn="ctr">
      <a:solidFill>
        <a:schemeClr val="accent1">
          <a:lumMod val="75000"/>
        </a:schemeClr>
      </a:solidFill>
      <a:prstDash val="solid"/>
    </a:ln>
    <a:effectLst>
      <a:outerShdw blurRad="40000" dist="20000" dir="5400000" rotWithShape="0">
        <a:srgbClr val="000000">
          <a:alpha val="38000"/>
        </a:srgbClr>
      </a:outerShdw>
    </a:effectLst>
  </c:spPr>
  <c:txPr>
    <a:bodyPr/>
    <a:lstStyle/>
    <a:p>
      <a:pPr>
        <a:defRPr>
          <a:solidFill>
            <a:schemeClr val="dk1"/>
          </a:solidFill>
          <a:latin typeface="+mn-lt"/>
          <a:ea typeface="+mn-ea"/>
          <a:cs typeface="+mn-cs"/>
        </a:defRPr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autoTitleDeleted val="1"/>
    <c:view3D>
      <c:rotX val="15"/>
      <c:rotY val="20"/>
      <c:rAngAx val="1"/>
    </c:view3D>
    <c:floor>
      <c:thickness val="0"/>
      <c:spPr>
        <a:noFill/>
        <a:ln w="9525" cap="flat" cmpd="sng" algn="ctr">
          <a:solidFill>
            <a:schemeClr val="tx1">
              <a:tint val="75000"/>
              <a:shade val="95000"/>
              <a:satMod val="105000"/>
            </a:schemeClr>
          </a:solidFill>
          <a:prstDash val="solid"/>
          <a:round/>
        </a:ln>
        <a:effectLst/>
        <a:sp3d contourW="9525">
          <a:contourClr>
            <a:schemeClr val="tx1">
              <a:tint val="75000"/>
              <a:shade val="95000"/>
              <a:satMod val="105000"/>
            </a:schemeClr>
          </a:contourClr>
        </a:sp3d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"/>
          <c:y val="2.4645276868859648E-2"/>
          <c:w val="0.81017945631179211"/>
          <c:h val="0.6434969702703387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2022 год </c:v>
                </c:pt>
              </c:strCache>
            </c:strRef>
          </c:tx>
          <c:spPr>
            <a:solidFill>
              <a:schemeClr val="tx2">
                <a:lumMod val="20000"/>
                <a:lumOff val="80000"/>
              </a:schemeClr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8.5423610978454141E-3"/>
                  <c:y val="-6.0013105224027932E-2"/>
                </c:manualLayout>
              </c:layout>
              <c:spPr>
                <a:solidFill>
                  <a:schemeClr val="lt1"/>
                </a:solidFill>
                <a:ln w="25400" cap="flat" cmpd="sng" algn="ctr">
                  <a:solidFill>
                    <a:schemeClr val="accent1"/>
                  </a:solidFill>
                  <a:prstDash val="solid"/>
                </a:ln>
                <a:effectLst/>
              </c:spPr>
              <c:txPr>
                <a:bodyPr/>
                <a:lstStyle/>
                <a:p>
                  <a:pPr>
                    <a:defRPr sz="14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Среднемесячная заработная плата (По кругу крупных  и средний предприятий), в тыс.рублей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36275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1BB2-4EEC-B26B-E74C68643E98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2023 год </c:v>
                </c:pt>
              </c:strCache>
            </c:strRef>
          </c:tx>
          <c:spPr>
            <a:solidFill>
              <a:schemeClr val="tx2">
                <a:lumMod val="40000"/>
                <a:lumOff val="60000"/>
              </a:schemeClr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-7.4884893365774396E-3"/>
                  <c:y val="-7.012561657425908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1BB2-4EEC-B26B-E74C68643E98}"/>
                </c:ext>
                <c:ext xmlns:c15="http://schemas.microsoft.com/office/drawing/2012/chart" uri="{CE6537A1-D6FC-4f65-9D91-7224C49458BB}"/>
              </c:extLst>
            </c:dLbl>
            <c:spPr>
              <a:solidFill>
                <a:schemeClr val="lt1"/>
              </a:solidFill>
              <a:ln w="25400" cap="flat" cmpd="sng" algn="ctr">
                <a:solidFill>
                  <a:schemeClr val="accent1"/>
                </a:solidFill>
                <a:prstDash val="solid"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Среднемесячная заработная плата (По кругу крупных  и средний предприятий), в тыс.рублей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41217.800000000003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1BB2-4EEC-B26B-E74C68643E98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2024 год</c:v>
                </c:pt>
              </c:strCache>
            </c:strRef>
          </c:tx>
          <c:spPr>
            <a:solidFill>
              <a:schemeClr val="tx2">
                <a:lumMod val="60000"/>
                <a:lumOff val="40000"/>
              </a:schemeClr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2.1939742857442052E-3"/>
                  <c:y val="-2.496657713266339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1BB2-4EEC-B26B-E74C68643E98}"/>
                </c:ext>
                <c:ext xmlns:c15="http://schemas.microsoft.com/office/drawing/2012/chart" uri="{CE6537A1-D6FC-4f65-9D91-7224C49458BB}"/>
              </c:extLst>
            </c:dLbl>
            <c:spPr>
              <a:solidFill>
                <a:schemeClr val="lt1"/>
              </a:solidFill>
              <a:ln w="25400" cap="flat" cmpd="sng" algn="ctr">
                <a:solidFill>
                  <a:schemeClr val="accent1"/>
                </a:solidFill>
                <a:prstDash val="solid"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Среднемесячная заработная плата (По кругу крупных  и средний предприятий), в тыс.рублей</c:v>
                </c:pt>
              </c:strCache>
            </c:strRef>
          </c:cat>
          <c:val>
            <c:numRef>
              <c:f>Лист1!$D$2</c:f>
              <c:numCache>
                <c:formatCode>General</c:formatCode>
                <c:ptCount val="1"/>
                <c:pt idx="0">
                  <c:v>50712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1BB2-4EEC-B26B-E74C68643E98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275"/>
        <c:gapDepth val="0"/>
        <c:shape val="box"/>
        <c:axId val="228507080"/>
        <c:axId val="228507472"/>
        <c:axId val="0"/>
      </c:bar3DChart>
      <c:catAx>
        <c:axId val="228507080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tint val="75000"/>
                <a:shade val="95000"/>
                <a:satMod val="10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pPr>
            <a:endParaRPr lang="ru-RU"/>
          </a:p>
        </c:txPr>
        <c:crossAx val="228507472"/>
        <c:crosses val="autoZero"/>
        <c:auto val="1"/>
        <c:lblAlgn val="ctr"/>
        <c:lblOffset val="100"/>
        <c:noMultiLvlLbl val="0"/>
      </c:catAx>
      <c:valAx>
        <c:axId val="228507472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22850708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7876459675744083"/>
          <c:y val="0.25831618406744256"/>
          <c:w val="0.13572291647777071"/>
          <c:h val="0.4297662901715019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/>
              </a:solidFill>
              <a:latin typeface="Arial" pitchFamily="34" charset="0"/>
              <a:ea typeface="+mn-ea"/>
              <a:cs typeface="Arial" pitchFamily="34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 w="9525" cap="flat" cmpd="sng" algn="ctr">
      <a:noFill/>
      <a:prstDash val="solid"/>
    </a:ln>
    <a:effectLst/>
  </c:spPr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тыс.руб.</c:v>
                </c:pt>
              </c:strCache>
            </c:strRef>
          </c:tx>
          <c:spPr>
            <a:ln w="47625" cap="rnd" cmpd="sng" algn="ctr">
              <a:solidFill>
                <a:schemeClr val="accent1">
                  <a:shade val="95000"/>
                  <a:satMod val="105000"/>
                </a:schemeClr>
              </a:solidFill>
              <a:prstDash val="solid"/>
              <a:round/>
            </a:ln>
            <a:effectLst/>
          </c:spPr>
          <c:marker>
            <c:symbol val="none"/>
          </c:marker>
          <c:cat>
            <c:strRef>
              <c:f>Лист1!$A$2:$A$6</c:f>
              <c:strCache>
                <c:ptCount val="5"/>
                <c:pt idx="0">
                  <c:v>2021 год</c:v>
                </c:pt>
                <c:pt idx="1">
                  <c:v>2022 год</c:v>
                </c:pt>
                <c:pt idx="2">
                  <c:v>2023 год</c:v>
                </c:pt>
                <c:pt idx="3">
                  <c:v>2024 год</c:v>
                </c:pt>
                <c:pt idx="4">
                  <c:v>2025 год</c:v>
                </c:pt>
              </c:strCache>
            </c:strRef>
          </c:cat>
          <c:val>
            <c:numRef>
              <c:f>Лист1!$B$2:$B$6</c:f>
              <c:numCache>
                <c:formatCode>#,##0.0</c:formatCode>
                <c:ptCount val="5"/>
                <c:pt idx="0">
                  <c:v>26045.5</c:v>
                </c:pt>
                <c:pt idx="1">
                  <c:v>18363.599999999955</c:v>
                </c:pt>
                <c:pt idx="2">
                  <c:v>10031.200000000004</c:v>
                </c:pt>
                <c:pt idx="3">
                  <c:v>3000</c:v>
                </c:pt>
                <c:pt idx="4">
                  <c:v>0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6C79-4C7F-8473-A30DAE840BE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28487872"/>
        <c:axId val="228488264"/>
      </c:lineChart>
      <c:catAx>
        <c:axId val="2284878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tint val="75000"/>
                <a:shade val="95000"/>
                <a:satMod val="10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28488264"/>
        <c:crosses val="autoZero"/>
        <c:auto val="1"/>
        <c:lblAlgn val="ctr"/>
        <c:lblOffset val="100"/>
        <c:noMultiLvlLbl val="0"/>
      </c:catAx>
      <c:valAx>
        <c:axId val="22848826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dk1">
                  <a:tint val="75000"/>
                  <a:shade val="95000"/>
                  <a:satMod val="105000"/>
                </a:schemeClr>
              </a:solidFill>
              <a:prstDash val="solid"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ru-RU" b="0" dirty="0" err="1" smtClean="0"/>
                  <a:t>Тыс.руб</a:t>
                </a:r>
                <a:r>
                  <a:rPr lang="ru-RU" b="0" dirty="0" smtClean="0"/>
                  <a:t>.</a:t>
                </a:r>
                <a:endParaRPr lang="ru-RU" b="0" dirty="0"/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#,##0.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tint val="75000"/>
                <a:shade val="95000"/>
                <a:satMod val="10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28487872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dk1">
                <a:tint val="75000"/>
                <a:shade val="95000"/>
                <a:satMod val="105000"/>
              </a:schemeClr>
            </a:solidFill>
            <a:prstDash val="solid"/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800" b="0" i="0" u="none" strike="noStrik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</c:dTable>
      <c:spPr>
        <a:solidFill>
          <a:schemeClr val="accent1">
            <a:tint val="20000"/>
          </a:schemeClr>
        </a:solidFill>
        <a:ln>
          <a:noFill/>
        </a:ln>
        <a:effectLst/>
      </c:spPr>
    </c:plotArea>
    <c:plotVisOnly val="1"/>
    <c:dispBlanksAs val="gap"/>
    <c:showDLblsOverMax val="0"/>
  </c:chart>
  <c:spPr>
    <a:solidFill>
      <a:schemeClr val="lt1"/>
    </a:solidFill>
    <a:ln w="9525" cap="flat" cmpd="sng" algn="ctr">
      <a:solidFill>
        <a:schemeClr val="dk1">
          <a:tint val="75000"/>
          <a:shade val="95000"/>
          <a:satMod val="105000"/>
        </a:schemeClr>
      </a:solidFill>
      <a:prstDash val="solid"/>
      <a:round/>
    </a:ln>
    <a:effectLst/>
  </c:spPr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42383054461164904"/>
          <c:y val="0.10364426739132196"/>
          <c:w val="0.54511971506079526"/>
          <c:h val="0.89494463646897071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dPt>
            <c:idx val="0"/>
            <c:bubble3D val="0"/>
            <c:spPr>
              <a:solidFill>
                <a:schemeClr val="accent6">
                  <a:lumMod val="75000"/>
                </a:schemeClr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0-44AD-44B8-9378-361C8A111643}"/>
              </c:ext>
            </c:extLst>
          </c:dPt>
          <c:dLbls>
            <c:dLbl>
              <c:idx val="1"/>
              <c:layout>
                <c:manualLayout>
                  <c:x val="0.10928926637127405"/>
                  <c:y val="-0.1763693283200004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0.13989026095523063"/>
                  <c:y val="-7.002899800941195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9"/>
              <c:layout>
                <c:manualLayout>
                  <c:x val="-8.0145462005600993E-2"/>
                  <c:y val="-0.1504326623905886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0"/>
              <c:layout>
                <c:manualLayout>
                  <c:x val="8.8888603315302697E-2"/>
                  <c:y val="-0.1504326623905886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1"/>
              <c:layout>
                <c:manualLayout>
                  <c:x val="1.7486282619403725E-2"/>
                  <c:y val="-0.1504326623905886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Лист1!$A$2:$A$13</c:f>
              <c:strCache>
                <c:ptCount val="12"/>
                <c:pt idx="0">
                  <c:v> Общегосударственные вопросы</c:v>
                </c:pt>
                <c:pt idx="1">
                  <c:v>Национальная оборона </c:v>
                </c:pt>
                <c:pt idx="2">
                  <c:v>Национальная безопасность  и правоохранительная деятельность </c:v>
                </c:pt>
                <c:pt idx="3">
                  <c:v>Национальная экономика</c:v>
                </c:pt>
                <c:pt idx="4">
                  <c:v>Жилищно-коммунальное хозяйство</c:v>
                </c:pt>
                <c:pt idx="5">
                  <c:v>Охрана окружающей среды</c:v>
                </c:pt>
                <c:pt idx="6">
                  <c:v>Образование</c:v>
                </c:pt>
                <c:pt idx="7">
                  <c:v>Культура,кинематография</c:v>
                </c:pt>
                <c:pt idx="8">
                  <c:v>Социальная политика</c:v>
                </c:pt>
                <c:pt idx="9">
                  <c:v>Физическая культура и спорт</c:v>
                </c:pt>
                <c:pt idx="10">
                  <c:v>Средства массовой информации</c:v>
                </c:pt>
                <c:pt idx="11">
                  <c:v>Обслуживание государственного  и муниципального долга</c:v>
                </c:pt>
              </c:strCache>
            </c:strRef>
          </c:cat>
          <c:val>
            <c:numRef>
              <c:f>Лист1!$B$2:$B$13</c:f>
              <c:numCache>
                <c:formatCode>General</c:formatCode>
                <c:ptCount val="12"/>
                <c:pt idx="0">
                  <c:v>132848.9</c:v>
                </c:pt>
                <c:pt idx="1">
                  <c:v>1614.3</c:v>
                </c:pt>
                <c:pt idx="2">
                  <c:v>27677.9</c:v>
                </c:pt>
                <c:pt idx="3">
                  <c:v>150362.79999999999</c:v>
                </c:pt>
                <c:pt idx="4">
                  <c:v>269769</c:v>
                </c:pt>
                <c:pt idx="5">
                  <c:v>20022.400000000001</c:v>
                </c:pt>
                <c:pt idx="6">
                  <c:v>779843</c:v>
                </c:pt>
                <c:pt idx="7">
                  <c:v>158751.79999999999</c:v>
                </c:pt>
                <c:pt idx="8">
                  <c:v>162869</c:v>
                </c:pt>
                <c:pt idx="9">
                  <c:v>43494.6</c:v>
                </c:pt>
                <c:pt idx="10">
                  <c:v>906.5</c:v>
                </c:pt>
                <c:pt idx="11">
                  <c:v>0.7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FC7F-4205-BEB7-F1996D78F29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legend>
      <c:legendPos val="l"/>
      <c:layout>
        <c:manualLayout>
          <c:xMode val="edge"/>
          <c:yMode val="edge"/>
          <c:x val="1.0158659057004476E-2"/>
          <c:y val="0"/>
          <c:w val="0.29486978399048358"/>
          <c:h val="0.81717039960641613"/>
        </c:manualLayout>
      </c:layout>
      <c:overlay val="0"/>
      <c:txPr>
        <a:bodyPr/>
        <a:lstStyle/>
        <a:p>
          <a:pPr>
            <a:defRPr sz="1200"/>
          </a:pPr>
          <a:endParaRPr lang="ru-RU"/>
        </a:p>
      </c:txPr>
    </c:legend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spPr>
            <a:gradFill rotWithShape="1">
              <a:gsLst>
                <a:gs pos="0">
                  <a:schemeClr val="accent1">
                    <a:shade val="51000"/>
                    <a:satMod val="130000"/>
                  </a:schemeClr>
                </a:gs>
                <a:gs pos="80000">
                  <a:schemeClr val="accent1">
                    <a:shade val="93000"/>
                    <a:satMod val="130000"/>
                  </a:schemeClr>
                </a:gs>
                <a:gs pos="100000">
                  <a:schemeClr val="accent1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Pt>
            <c:idx val="3"/>
            <c:invertIfNegative val="0"/>
            <c:bubble3D val="0"/>
            <c:spPr>
              <a:gradFill rotWithShape="1">
                <a:gsLst>
                  <a:gs pos="0">
                    <a:schemeClr val="accent1">
                      <a:shade val="51000"/>
                      <a:satMod val="130000"/>
                    </a:schemeClr>
                  </a:gs>
                  <a:gs pos="80000">
                    <a:schemeClr val="accent1">
                      <a:shade val="93000"/>
                      <a:satMod val="130000"/>
                    </a:schemeClr>
                  </a:gs>
                  <a:gs pos="100000">
                    <a:schemeClr val="accent1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0-FDF7-44FA-BAEB-99835A2B16A4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dk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shade val="95000"/>
                          <a:satMod val="105000"/>
                        </a:schemeClr>
                      </a:solidFill>
                      <a:prstDash val="solid"/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Лист1!$A$2:$A$7</c:f>
              <c:strCache>
                <c:ptCount val="6"/>
                <c:pt idx="0">
                  <c:v>Сельское хозяйство  и рыбаловство</c:v>
                </c:pt>
                <c:pt idx="1">
                  <c:v>Водное хозяйство</c:v>
                </c:pt>
                <c:pt idx="2">
                  <c:v>Лесное хозяйство </c:v>
                </c:pt>
                <c:pt idx="3">
                  <c:v>Транспорт</c:v>
                </c:pt>
                <c:pt idx="4">
                  <c:v>Дорожное хозяйство</c:v>
                </c:pt>
                <c:pt idx="5">
                  <c:v>Другие вопросы в области национальной экономики</c:v>
                </c:pt>
              </c:strCache>
            </c:str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1154.2</c:v>
                </c:pt>
                <c:pt idx="1">
                  <c:v>337.1</c:v>
                </c:pt>
                <c:pt idx="2">
                  <c:v>327</c:v>
                </c:pt>
                <c:pt idx="3">
                  <c:v>11971.2</c:v>
                </c:pt>
                <c:pt idx="4">
                  <c:v>120771.1</c:v>
                </c:pt>
                <c:pt idx="5">
                  <c:v>15802.2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FDF7-44FA-BAEB-99835A2B16A4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228494928"/>
        <c:axId val="228485128"/>
      </c:barChart>
      <c:catAx>
        <c:axId val="22849492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tint val="75000"/>
                <a:shade val="95000"/>
                <a:satMod val="10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28485128"/>
        <c:crosses val="autoZero"/>
        <c:auto val="1"/>
        <c:lblAlgn val="ctr"/>
        <c:lblOffset val="100"/>
        <c:noMultiLvlLbl val="0"/>
      </c:catAx>
      <c:valAx>
        <c:axId val="22848512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22849492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zero"/>
    <c:showDLblsOverMax val="0"/>
  </c:chart>
  <c:spPr>
    <a:solidFill>
      <a:schemeClr val="accent1">
        <a:lumMod val="20000"/>
        <a:lumOff val="80000"/>
      </a:schemeClr>
    </a:solidFill>
    <a:ln w="9525" cap="flat" cmpd="sng" algn="ctr">
      <a:solidFill>
        <a:schemeClr val="accent3">
          <a:shade val="95000"/>
          <a:satMod val="105000"/>
        </a:schemeClr>
      </a:solidFill>
      <a:prstDash val="solid"/>
    </a:ln>
    <a:effectLst>
      <a:outerShdw blurRad="40000" dist="20000" dir="5400000" rotWithShape="0">
        <a:srgbClr val="000000">
          <a:alpha val="38000"/>
        </a:srgbClr>
      </a:outerShdw>
    </a:effectLst>
    <a:scene3d>
      <a:camera prst="orthographicFront"/>
      <a:lightRig rig="threePt" dir="t"/>
    </a:scene3d>
    <a:sp3d>
      <a:bevelT prst="slope"/>
    </a:sp3d>
  </c:spPr>
  <c:txPr>
    <a:bodyPr/>
    <a:lstStyle/>
    <a:p>
      <a:pPr>
        <a:defRPr>
          <a:solidFill>
            <a:schemeClr val="dk1"/>
          </a:solidFill>
          <a:latin typeface="+mn-lt"/>
          <a:ea typeface="+mn-ea"/>
          <a:cs typeface="+mn-cs"/>
        </a:defRPr>
      </a:pPr>
      <a:endParaRPr lang="ru-RU"/>
    </a:p>
  </c:txPr>
  <c:externalData r:id="rId3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0"/>
    </mc:Choice>
    <mc:Fallback>
      <c:style val="20"/>
    </mc:Fallback>
  </mc:AlternateContent>
  <c:chart>
    <c:title>
      <c:tx>
        <c:rich>
          <a:bodyPr/>
          <a:lstStyle/>
          <a:p>
            <a:pPr algn="ctr">
              <a:defRPr sz="1400"/>
            </a:pPr>
            <a:r>
              <a:rPr lang="ru-RU" sz="1400" dirty="0"/>
              <a:t> Сравнение планового  и фактического показателей за  </a:t>
            </a:r>
            <a:r>
              <a:rPr lang="ru-RU" sz="1400" dirty="0" smtClean="0"/>
              <a:t>2024 </a:t>
            </a:r>
            <a:r>
              <a:rPr lang="ru-RU" sz="1400" dirty="0"/>
              <a:t>год   по подразделу «Транспорт», в тыс.руб. </a:t>
            </a:r>
          </a:p>
        </c:rich>
      </c:tx>
      <c:layout>
        <c:manualLayout>
          <c:xMode val="edge"/>
          <c:yMode val="edge"/>
          <c:x val="0.13379238110974634"/>
          <c:y val="1.811980490706374E-2"/>
        </c:manualLayout>
      </c:layout>
      <c:overlay val="0"/>
    </c:title>
    <c:autoTitleDeleted val="0"/>
    <c:view3D>
      <c:rotX val="15"/>
      <c:rotY val="2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2.2687436630913892E-2"/>
          <c:y val="0.29540048254614032"/>
          <c:w val="0.96685522256828804"/>
          <c:h val="0.6832695461248296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План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  <a:ln w="9525" cap="flat" cmpd="sng" algn="ctr">
              <a:solidFill>
                <a:schemeClr val="accent6">
                  <a:shade val="95000"/>
                  <a:satMod val="105000"/>
                </a:scheme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c:spPr>
          <c:invertIfNegative val="0"/>
          <c:dLbls>
            <c:dLbl>
              <c:idx val="0"/>
              <c:layout>
                <c:manualLayout>
                  <c:x val="9.7602775915170054E-2"/>
                  <c:y val="-5.537301863039330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3800-4A94-BA43-A28D2D3DECF1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Лист1!$B$2</c:f>
              <c:numCache>
                <c:formatCode>General</c:formatCode>
                <c:ptCount val="1"/>
                <c:pt idx="0">
                  <c:v>11971.2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6DB0-4618-B9E4-0D29F49D9C5C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Факт</c:v>
                </c:pt>
              </c:strCache>
            </c:strRef>
          </c:tx>
          <c:spPr>
            <a:solidFill>
              <a:schemeClr val="accent1">
                <a:lumMod val="40000"/>
                <a:lumOff val="60000"/>
              </a:schemeClr>
            </a:solidFill>
            <a:ln w="9525" cap="flat" cmpd="sng" algn="ctr">
              <a:solidFill>
                <a:schemeClr val="accent3">
                  <a:shade val="95000"/>
                  <a:satMod val="105000"/>
                </a:scheme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c:spPr>
          <c:invertIfNegative val="0"/>
          <c:dLbls>
            <c:dLbl>
              <c:idx val="0"/>
              <c:layout>
                <c:manualLayout>
                  <c:x val="0.1289750967450462"/>
                  <c:y val="-8.743108204798946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3800-4A94-BA43-A28D2D3DECF1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Лист1!$C$2</c:f>
              <c:numCache>
                <c:formatCode>General</c:formatCode>
                <c:ptCount val="1"/>
                <c:pt idx="0">
                  <c:v>11971.2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492A-4F50-AD0B-8F6E4CB64A8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28485912"/>
        <c:axId val="228492576"/>
        <c:axId val="0"/>
      </c:bar3DChart>
      <c:catAx>
        <c:axId val="22848591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228492576"/>
        <c:crosses val="autoZero"/>
        <c:auto val="1"/>
        <c:lblAlgn val="ctr"/>
        <c:lblOffset val="100"/>
        <c:noMultiLvlLbl val="0"/>
      </c:catAx>
      <c:valAx>
        <c:axId val="228492576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22848591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2.0917952535733631E-2"/>
          <c:y val="0.3796344287959395"/>
          <c:w val="0.13399302123683798"/>
          <c:h val="0.1054005789268605"/>
        </c:manualLayout>
      </c:layout>
      <c:overlay val="0"/>
    </c:legend>
    <c:plotVisOnly val="1"/>
    <c:dispBlanksAs val="gap"/>
    <c:showDLblsOverMax val="0"/>
  </c:chart>
  <c:spPr>
    <a:solidFill>
      <a:schemeClr val="lt1"/>
    </a:solidFill>
    <a:ln w="25400" cap="flat" cmpd="sng" algn="ctr">
      <a:solidFill>
        <a:schemeClr val="accent1"/>
      </a:solidFill>
      <a:prstDash val="solid"/>
    </a:ln>
    <a:effectLst/>
  </c:spPr>
  <c:txPr>
    <a:bodyPr/>
    <a:lstStyle/>
    <a:p>
      <a:pPr>
        <a:defRPr>
          <a:solidFill>
            <a:schemeClr val="dk1"/>
          </a:solidFill>
          <a:latin typeface="+mn-lt"/>
          <a:ea typeface="+mn-ea"/>
          <a:cs typeface="+mn-cs"/>
        </a:defRPr>
      </a:pPr>
      <a:endParaRPr lang="ru-RU"/>
    </a:p>
  </c:txPr>
  <c:externalData r:id="rId1">
    <c:autoUpdate val="0"/>
  </c:externalData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r>
              <a:rPr lang="ru-RU" sz="1400" dirty="0"/>
              <a:t>Сравнение  планового и фактического значений </a:t>
            </a:r>
          </a:p>
          <a:p>
            <a:pPr>
              <a:defRPr sz="1400"/>
            </a:pPr>
            <a:r>
              <a:rPr lang="ru-RU" sz="1400" dirty="0"/>
              <a:t> по дорожному хозяйству за </a:t>
            </a:r>
            <a:r>
              <a:rPr lang="ru-RU" sz="1400" dirty="0" smtClean="0"/>
              <a:t>2023 год</a:t>
            </a:r>
            <a:endParaRPr lang="ru-RU" sz="1400" dirty="0"/>
          </a:p>
        </c:rich>
      </c:tx>
      <c:layout>
        <c:manualLayout>
          <c:xMode val="edge"/>
          <c:yMode val="edge"/>
          <c:x val="4.862406754907575E-2"/>
          <c:y val="0"/>
        </c:manualLayout>
      </c:layout>
      <c:overlay val="0"/>
      <c:spPr>
        <a:solidFill>
          <a:schemeClr val="lt1"/>
        </a:solidFill>
        <a:ln w="25400" cap="flat" cmpd="sng" algn="ctr">
          <a:solidFill>
            <a:schemeClr val="accent1">
              <a:lumMod val="75000"/>
            </a:schemeClr>
          </a:solidFill>
          <a:prstDash val="solid"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dk1"/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15"/>
      <c:rotY val="20"/>
      <c:rAngAx val="0"/>
    </c:view3D>
    <c:floor>
      <c:thickness val="0"/>
      <c:spPr>
        <a:noFill/>
        <a:ln w="9525" cap="flat" cmpd="sng" algn="ctr">
          <a:solidFill>
            <a:schemeClr val="tx1">
              <a:tint val="75000"/>
              <a:shade val="95000"/>
              <a:satMod val="105000"/>
            </a:schemeClr>
          </a:solidFill>
          <a:prstDash val="solid"/>
          <a:round/>
        </a:ln>
        <a:effectLst/>
        <a:sp3d contourW="9525">
          <a:contourClr>
            <a:schemeClr val="tx1">
              <a:tint val="75000"/>
              <a:shade val="95000"/>
              <a:satMod val="105000"/>
            </a:schemeClr>
          </a:contourClr>
        </a:sp3d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3.0555341694896272E-2"/>
          <c:y val="8.8552622164993655E-2"/>
          <c:w val="0.7433421288389932"/>
          <c:h val="0.7181185861244096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План</c:v>
                </c:pt>
              </c:strCache>
            </c:strRef>
          </c:tx>
          <c:spPr>
            <a:solidFill>
              <a:schemeClr val="accent1">
                <a:shade val="76000"/>
              </a:schemeClr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dLbl>
              <c:idx val="0"/>
              <c:layout>
                <c:manualLayout>
                  <c:x val="-5.5039682001180333E-2"/>
                  <c:y val="0.1362362096814676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C28C-49BA-B2AB-F61CDEDB6FFE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solidFill>
                <a:schemeClr val="lt1"/>
              </a:solidFill>
              <a:ln w="25400" cap="flat" cmpd="sng" algn="ctr">
                <a:solidFill>
                  <a:schemeClr val="accent1">
                    <a:lumMod val="75000"/>
                  </a:schemeClr>
                </a:solidFill>
                <a:prstDash val="solid"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Дорожное хозяйство  (тыс.руб.)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140302.79999999999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C28C-49BA-B2AB-F61CDEDB6FFE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Факт</c:v>
                </c:pt>
              </c:strCache>
            </c:strRef>
          </c:tx>
          <c:spPr>
            <a:solidFill>
              <a:schemeClr val="accent1">
                <a:tint val="77000"/>
              </a:schemeClr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dLbl>
              <c:idx val="0"/>
              <c:layout>
                <c:manualLayout>
                  <c:x val="9.2597571070557647E-2"/>
                  <c:y val="2.655860089444802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C28C-49BA-B2AB-F61CDEDB6FFE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solidFill>
                <a:schemeClr val="lt1"/>
              </a:solidFill>
              <a:ln w="25400" cap="flat" cmpd="sng" algn="ctr">
                <a:solidFill>
                  <a:schemeClr val="accent1">
                    <a:lumMod val="75000"/>
                  </a:schemeClr>
                </a:solidFill>
                <a:prstDash val="solid"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Дорожное хозяйство  (тыс.руб.)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120771.1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C28C-49BA-B2AB-F61CDEDB6FFE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pyramid"/>
        <c:axId val="228492968"/>
        <c:axId val="228493360"/>
        <c:axId val="0"/>
      </c:bar3DChart>
      <c:catAx>
        <c:axId val="22849296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tint val="75000"/>
                <a:shade val="95000"/>
                <a:satMod val="10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28493360"/>
        <c:crosses val="autoZero"/>
        <c:auto val="1"/>
        <c:lblAlgn val="ctr"/>
        <c:lblOffset val="100"/>
        <c:noMultiLvlLbl val="0"/>
      </c:catAx>
      <c:valAx>
        <c:axId val="228493360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22849296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dk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solidFill>
      <a:schemeClr val="lt1"/>
    </a:solidFill>
    <a:ln w="25400" cap="flat" cmpd="sng" algn="ctr">
      <a:solidFill>
        <a:schemeClr val="accent1"/>
      </a:solidFill>
      <a:prstDash val="solid"/>
    </a:ln>
    <a:effectLst/>
  </c:spPr>
  <c:txPr>
    <a:bodyPr/>
    <a:lstStyle/>
    <a:p>
      <a:pPr>
        <a:defRPr>
          <a:solidFill>
            <a:schemeClr val="dk1"/>
          </a:solidFill>
          <a:latin typeface="+mn-lt"/>
          <a:ea typeface="+mn-ea"/>
          <a:cs typeface="+mn-cs"/>
        </a:defRPr>
      </a:pPr>
      <a:endParaRPr lang="ru-RU"/>
    </a:p>
  </c:txPr>
  <c:externalData r:id="rId3">
    <c:autoUpdate val="0"/>
  </c:externalData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1"/>
    <c:view3D>
      <c:rotX val="15"/>
      <c:rotY val="20"/>
      <c:rAngAx val="0"/>
    </c:view3D>
    <c:floor>
      <c:thickness val="0"/>
      <c:spPr>
        <a:solidFill>
          <a:schemeClr val="dk1">
            <a:tint val="20000"/>
          </a:schemeClr>
        </a:solidFill>
        <a:ln w="9525" cap="flat" cmpd="sng" algn="ctr">
          <a:solidFill>
            <a:schemeClr val="dk1">
              <a:tint val="75000"/>
              <a:shade val="95000"/>
              <a:satMod val="105000"/>
            </a:schemeClr>
          </a:solidFill>
          <a:prstDash val="solid"/>
          <a:round/>
        </a:ln>
        <a:effectLst/>
        <a:sp3d contourW="9525">
          <a:contourClr>
            <a:schemeClr val="dk1">
              <a:tint val="75000"/>
              <a:shade val="95000"/>
              <a:satMod val="105000"/>
            </a:schemeClr>
          </a:contourClr>
        </a:sp3d>
      </c:spPr>
    </c:floor>
    <c:sideWall>
      <c:thickness val="0"/>
      <c:spPr>
        <a:solidFill>
          <a:schemeClr val="dk1">
            <a:tint val="20000"/>
          </a:schemeClr>
        </a:solidFill>
        <a:ln>
          <a:noFill/>
        </a:ln>
        <a:effectLst/>
        <a:sp3d/>
      </c:spPr>
    </c:sideWall>
    <c:backWall>
      <c:thickness val="0"/>
      <c:spPr>
        <a:solidFill>
          <a:schemeClr val="dk1">
            <a:tint val="20000"/>
          </a:schemeClr>
        </a:solidFill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Жилищное хозяйство</c:v>
                </c:pt>
              </c:strCache>
            </c:strRef>
          </c:tx>
          <c:spPr>
            <a:solidFill>
              <a:schemeClr val="accent1">
                <a:shade val="58000"/>
              </a:schemeClr>
            </a:solidFill>
            <a:ln w="9525" cap="flat" cmpd="sng" algn="ctr">
              <a:solidFill>
                <a:schemeClr val="accent1">
                  <a:shade val="58000"/>
                  <a:shade val="50000"/>
                  <a:shade val="95000"/>
                  <a:satMod val="105000"/>
                </a:schemeClr>
              </a:solidFill>
              <a:prstDash val="solid"/>
              <a:round/>
            </a:ln>
            <a:effectLst/>
            <a:sp3d contourW="9525">
              <a:contourClr>
                <a:schemeClr val="accent1">
                  <a:shade val="58000"/>
                  <a:shade val="50000"/>
                  <a:shade val="95000"/>
                  <a:satMod val="105000"/>
                </a:schemeClr>
              </a:contourClr>
            </a:sp3d>
          </c:spPr>
          <c:invertIfNegative val="0"/>
          <c:dLbls>
            <c:dLbl>
              <c:idx val="0"/>
              <c:layout>
                <c:manualLayout>
                  <c:x val="6.5732492048403687E-2"/>
                  <c:y val="-4.371554102399471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888B-463D-8D76-29B6B5520937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2024 год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5103</c:v>
                </c:pt>
              </c:numCache>
            </c:numRef>
          </c:val>
          <c:shape val="cylinder"/>
          <c:extLst xmlns:c16r2="http://schemas.microsoft.com/office/drawing/2015/06/chart">
            <c:ext xmlns:c16="http://schemas.microsoft.com/office/drawing/2014/chart" uri="{C3380CC4-5D6E-409C-BE32-E72D297353CC}">
              <c16:uniqueId val="{00000000-3470-4861-A033-624FA2FA16BE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Коммунальное хозяйство</c:v>
                </c:pt>
              </c:strCache>
            </c:strRef>
          </c:tx>
          <c:spPr>
            <a:solidFill>
              <a:schemeClr val="accent1">
                <a:shade val="86000"/>
              </a:schemeClr>
            </a:solidFill>
            <a:ln w="9525" cap="flat" cmpd="sng" algn="ctr">
              <a:solidFill>
                <a:schemeClr val="accent1">
                  <a:shade val="86000"/>
                  <a:shade val="50000"/>
                  <a:shade val="95000"/>
                  <a:satMod val="105000"/>
                </a:schemeClr>
              </a:solidFill>
              <a:prstDash val="solid"/>
              <a:round/>
            </a:ln>
            <a:effectLst/>
            <a:sp3d contourW="9525">
              <a:contourClr>
                <a:schemeClr val="accent1">
                  <a:shade val="86000"/>
                  <a:shade val="50000"/>
                  <a:shade val="95000"/>
                  <a:satMod val="105000"/>
                </a:schemeClr>
              </a:contourClr>
            </a:sp3d>
          </c:spPr>
          <c:invertIfNegative val="0"/>
          <c:dLbls>
            <c:dLbl>
              <c:idx val="0"/>
              <c:layout>
                <c:manualLayout>
                  <c:x val="8.9773551094367174E-2"/>
                  <c:y val="-2.777554674258412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3470-4861-A033-624FA2FA16BE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2024 год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246229.6</c:v>
                </c:pt>
              </c:numCache>
            </c:numRef>
          </c:val>
          <c:shape val="cylinder"/>
          <c:extLst xmlns:c16r2="http://schemas.microsoft.com/office/drawing/2015/06/chart">
            <c:ext xmlns:c16="http://schemas.microsoft.com/office/drawing/2014/chart" uri="{C3380CC4-5D6E-409C-BE32-E72D297353CC}">
              <c16:uniqueId val="{00000002-3470-4861-A033-624FA2FA16BE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Благоустройство</c:v>
                </c:pt>
              </c:strCache>
            </c:strRef>
          </c:tx>
          <c:spPr>
            <a:solidFill>
              <a:schemeClr val="accent1">
                <a:tint val="86000"/>
              </a:schemeClr>
            </a:solidFill>
            <a:ln w="9525" cap="flat" cmpd="sng" algn="ctr">
              <a:solidFill>
                <a:schemeClr val="accent1">
                  <a:tint val="86000"/>
                  <a:shade val="50000"/>
                  <a:shade val="95000"/>
                  <a:satMod val="105000"/>
                </a:schemeClr>
              </a:solidFill>
              <a:prstDash val="solid"/>
              <a:round/>
            </a:ln>
            <a:effectLst/>
            <a:sp3d contourW="9525">
              <a:contourClr>
                <a:schemeClr val="accent1">
                  <a:tint val="86000"/>
                  <a:shade val="50000"/>
                  <a:shade val="95000"/>
                  <a:satMod val="105000"/>
                </a:schemeClr>
              </a:contourClr>
            </a:sp3d>
          </c:spPr>
          <c:invertIfNegative val="0"/>
          <c:dLbls>
            <c:dLbl>
              <c:idx val="0"/>
              <c:layout>
                <c:manualLayout>
                  <c:x val="7.3202093417540193E-2"/>
                  <c:y val="-2.914369401599643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888B-463D-8D76-29B6B5520937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2024 год</c:v>
                </c:pt>
              </c:strCache>
            </c:strRef>
          </c:cat>
          <c:val>
            <c:numRef>
              <c:f>Лист1!$D$2</c:f>
              <c:numCache>
                <c:formatCode>General</c:formatCode>
                <c:ptCount val="1"/>
                <c:pt idx="0">
                  <c:v>18436.400000000001</c:v>
                </c:pt>
              </c:numCache>
            </c:numRef>
          </c:val>
          <c:shape val="cylinder"/>
          <c:extLst xmlns:c16r2="http://schemas.microsoft.com/office/drawing/2015/06/chart">
            <c:ext xmlns:c16="http://schemas.microsoft.com/office/drawing/2014/chart" uri="{C3380CC4-5D6E-409C-BE32-E72D297353CC}">
              <c16:uniqueId val="{00000003-3470-4861-A033-624FA2FA16BE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</c:strCache>
            </c:strRef>
          </c:tx>
          <c:spPr>
            <a:solidFill>
              <a:schemeClr val="accent1">
                <a:tint val="58000"/>
              </a:schemeClr>
            </a:solidFill>
            <a:ln w="9525" cap="flat" cmpd="sng" algn="ctr">
              <a:solidFill>
                <a:schemeClr val="accent1">
                  <a:tint val="58000"/>
                  <a:shade val="50000"/>
                  <a:shade val="95000"/>
                  <a:satMod val="105000"/>
                </a:schemeClr>
              </a:solidFill>
              <a:prstDash val="solid"/>
              <a:round/>
            </a:ln>
            <a:effectLst/>
            <a:sp3d contourW="9525">
              <a:contourClr>
                <a:schemeClr val="accent1">
                  <a:tint val="58000"/>
                  <a:shade val="50000"/>
                  <a:shade val="95000"/>
                  <a:satMod val="105000"/>
                </a:schemeClr>
              </a:contourClr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2024 год</c:v>
                </c:pt>
              </c:strCache>
            </c:strRef>
          </c:cat>
          <c:val>
            <c:numRef>
              <c:f>Лист1!$E$2</c:f>
              <c:numCache>
                <c:formatCode>General</c:formatCode>
                <c:ptCount val="1"/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3470-4861-A033-624FA2FA16BE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shape val="box"/>
        <c:axId val="228501592"/>
        <c:axId val="791546680"/>
        <c:axId val="0"/>
      </c:bar3DChart>
      <c:catAx>
        <c:axId val="228501592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tint val="75000"/>
                <a:shade val="95000"/>
                <a:satMod val="10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791546680"/>
        <c:crosses val="autoZero"/>
        <c:auto val="1"/>
        <c:lblAlgn val="ctr"/>
        <c:lblOffset val="100"/>
        <c:noMultiLvlLbl val="0"/>
      </c:catAx>
      <c:valAx>
        <c:axId val="791546680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22850159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3"/>
        <c:delete val="1"/>
      </c:legendEntry>
      <c:layout>
        <c:manualLayout>
          <c:xMode val="edge"/>
          <c:yMode val="edge"/>
          <c:x val="3.5848879059076091E-2"/>
          <c:y val="0.87009921247773991"/>
          <c:w val="0.89999991765793774"/>
          <c:h val="8.088889643616224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dk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solidFill>
      <a:schemeClr val="lt1"/>
    </a:solidFill>
    <a:ln w="9525" cap="flat" cmpd="sng" algn="ctr">
      <a:solidFill>
        <a:schemeClr val="dk1">
          <a:tint val="75000"/>
          <a:shade val="95000"/>
          <a:satMod val="105000"/>
        </a:schemeClr>
      </a:solidFill>
      <a:prstDash val="solid"/>
      <a:round/>
    </a:ln>
    <a:effectLst/>
  </c:spPr>
  <c:txPr>
    <a:bodyPr/>
    <a:lstStyle/>
    <a:p>
      <a:pPr>
        <a:defRPr sz="1800"/>
      </a:pPr>
      <a:endParaRPr lang="ru-RU"/>
    </a:p>
  </c:txPr>
  <c:externalData r:id="rId3">
    <c:autoUpdate val="0"/>
  </c:externalData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1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ru-RU" sz="1100" i="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Исполнение расходов  по благоустройству территориальных управ администрации Тугулымского  городского округа   в сравнении с плановыми значениями </a:t>
            </a:r>
            <a:r>
              <a:rPr lang="ru-RU" sz="1100" i="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за 2024 год, </a:t>
            </a:r>
            <a:r>
              <a:rPr lang="ru-RU" sz="1100" i="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в тыс.руб. </a:t>
            </a:r>
          </a:p>
        </c:rich>
      </c:tx>
      <c:layout>
        <c:manualLayout>
          <c:xMode val="edge"/>
          <c:yMode val="edge"/>
          <c:x val="0.11890666795619367"/>
          <c:y val="2.5476637083905043E-2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8.5239711994380379E-2"/>
          <c:y val="0"/>
          <c:w val="0.92551388888888886"/>
          <c:h val="0.5894986994638340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План </c:v>
                </c:pt>
              </c:strCache>
            </c:strRef>
          </c:tx>
          <c:spPr>
            <a:solidFill>
              <a:schemeClr val="accent1">
                <a:shade val="76000"/>
              </a:schemeClr>
            </a:solidFill>
            <a:ln w="9525" cap="flat" cmpd="sng" algn="ctr">
              <a:solidFill>
                <a:schemeClr val="accent1">
                  <a:shade val="50000"/>
                  <a:shade val="95000"/>
                  <a:satMod val="105000"/>
                </a:schemeClr>
              </a:solidFill>
              <a:prstDash val="solid"/>
              <a:rou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c:spPr>
          <c:invertIfNegative val="0"/>
          <c:cat>
            <c:strRef>
              <c:f>Лист1!$A$2:$A$14</c:f>
              <c:strCache>
                <c:ptCount val="13"/>
                <c:pt idx="0">
                  <c:v>Тугулымская</c:v>
                </c:pt>
                <c:pt idx="1">
                  <c:v>Верховинская </c:v>
                </c:pt>
                <c:pt idx="2">
                  <c:v>Двинская</c:v>
                </c:pt>
                <c:pt idx="3">
                  <c:v>З/Успенская</c:v>
                </c:pt>
                <c:pt idx="4">
                  <c:v>Зубковская</c:v>
                </c:pt>
                <c:pt idx="5">
                  <c:v>Луговская</c:v>
                </c:pt>
                <c:pt idx="6">
                  <c:v>Ертарская</c:v>
                </c:pt>
                <c:pt idx="7">
                  <c:v>Мальцевская</c:v>
                </c:pt>
                <c:pt idx="8">
                  <c:v>Набережная</c:v>
                </c:pt>
                <c:pt idx="9">
                  <c:v>Ошкуковская</c:v>
                </c:pt>
                <c:pt idx="10">
                  <c:v>Юшалинская</c:v>
                </c:pt>
                <c:pt idx="11">
                  <c:v>Ядрышниковская </c:v>
                </c:pt>
                <c:pt idx="12">
                  <c:v>Яровская</c:v>
                </c:pt>
              </c:strCache>
            </c:strRef>
          </c:cat>
          <c:val>
            <c:numRef>
              <c:f>Лист1!$B$2:$B$14</c:f>
              <c:numCache>
                <c:formatCode>General</c:formatCode>
                <c:ptCount val="13"/>
                <c:pt idx="0">
                  <c:v>821</c:v>
                </c:pt>
                <c:pt idx="1">
                  <c:v>165</c:v>
                </c:pt>
                <c:pt idx="2">
                  <c:v>135</c:v>
                </c:pt>
                <c:pt idx="3">
                  <c:v>72</c:v>
                </c:pt>
                <c:pt idx="4">
                  <c:v>40</c:v>
                </c:pt>
                <c:pt idx="5">
                  <c:v>88</c:v>
                </c:pt>
                <c:pt idx="6">
                  <c:v>135</c:v>
                </c:pt>
                <c:pt idx="7">
                  <c:v>35</c:v>
                </c:pt>
                <c:pt idx="8">
                  <c:v>170</c:v>
                </c:pt>
                <c:pt idx="9">
                  <c:v>232.2</c:v>
                </c:pt>
                <c:pt idx="10">
                  <c:v>55</c:v>
                </c:pt>
                <c:pt idx="11">
                  <c:v>117</c:v>
                </c:pt>
                <c:pt idx="12">
                  <c:v>160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8087-40CA-AB2A-480B48331EAE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 Факт </c:v>
                </c:pt>
              </c:strCache>
            </c:strRef>
          </c:tx>
          <c:spPr>
            <a:solidFill>
              <a:schemeClr val="accent1">
                <a:tint val="77000"/>
              </a:schemeClr>
            </a:solidFill>
            <a:ln w="9525" cap="flat" cmpd="sng" algn="ctr">
              <a:solidFill>
                <a:schemeClr val="accent1">
                  <a:shade val="50000"/>
                  <a:shade val="95000"/>
                  <a:satMod val="105000"/>
                </a:schemeClr>
              </a:solidFill>
              <a:prstDash val="solid"/>
              <a:round/>
            </a:ln>
            <a:effectLst/>
          </c:spPr>
          <c:invertIfNegative val="0"/>
          <c:cat>
            <c:strRef>
              <c:f>Лист1!$A$2:$A$14</c:f>
              <c:strCache>
                <c:ptCount val="13"/>
                <c:pt idx="0">
                  <c:v>Тугулымская</c:v>
                </c:pt>
                <c:pt idx="1">
                  <c:v>Верховинская </c:v>
                </c:pt>
                <c:pt idx="2">
                  <c:v>Двинская</c:v>
                </c:pt>
                <c:pt idx="3">
                  <c:v>З/Успенская</c:v>
                </c:pt>
                <c:pt idx="4">
                  <c:v>Зубковская</c:v>
                </c:pt>
                <c:pt idx="5">
                  <c:v>Луговская</c:v>
                </c:pt>
                <c:pt idx="6">
                  <c:v>Ертарская</c:v>
                </c:pt>
                <c:pt idx="7">
                  <c:v>Мальцевская</c:v>
                </c:pt>
                <c:pt idx="8">
                  <c:v>Набережная</c:v>
                </c:pt>
                <c:pt idx="9">
                  <c:v>Ошкуковская</c:v>
                </c:pt>
                <c:pt idx="10">
                  <c:v>Юшалинская</c:v>
                </c:pt>
                <c:pt idx="11">
                  <c:v>Ядрышниковская </c:v>
                </c:pt>
                <c:pt idx="12">
                  <c:v>Яровская</c:v>
                </c:pt>
              </c:strCache>
            </c:strRef>
          </c:cat>
          <c:val>
            <c:numRef>
              <c:f>Лист1!$C$2:$C$14</c:f>
              <c:numCache>
                <c:formatCode>General</c:formatCode>
                <c:ptCount val="13"/>
                <c:pt idx="0">
                  <c:v>702.2</c:v>
                </c:pt>
                <c:pt idx="1">
                  <c:v>164.5</c:v>
                </c:pt>
                <c:pt idx="2">
                  <c:v>134.30000000000001</c:v>
                </c:pt>
                <c:pt idx="3">
                  <c:v>71.900000000000006</c:v>
                </c:pt>
                <c:pt idx="4">
                  <c:v>35</c:v>
                </c:pt>
                <c:pt idx="5">
                  <c:v>79.400000000000006</c:v>
                </c:pt>
                <c:pt idx="6">
                  <c:v>109.9</c:v>
                </c:pt>
                <c:pt idx="7">
                  <c:v>15</c:v>
                </c:pt>
                <c:pt idx="8">
                  <c:v>169.7</c:v>
                </c:pt>
                <c:pt idx="9">
                  <c:v>232.1</c:v>
                </c:pt>
                <c:pt idx="10">
                  <c:v>55</c:v>
                </c:pt>
                <c:pt idx="11">
                  <c:v>117</c:v>
                </c:pt>
                <c:pt idx="12">
                  <c:v>151.30000000000001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E-8087-40CA-AB2A-480B48331EA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791547464"/>
        <c:axId val="791536096"/>
      </c:barChart>
      <c:catAx>
        <c:axId val="791547464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tint val="75000"/>
                <a:shade val="95000"/>
                <a:satMod val="10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dk1"/>
                </a:solidFill>
                <a:latin typeface="Arial" pitchFamily="34" charset="0"/>
                <a:ea typeface="+mn-ea"/>
                <a:cs typeface="Arial" pitchFamily="34" charset="0"/>
              </a:defRPr>
            </a:pPr>
            <a:endParaRPr lang="ru-RU"/>
          </a:p>
        </c:txPr>
        <c:crossAx val="791536096"/>
        <c:crosses val="autoZero"/>
        <c:auto val="1"/>
        <c:lblAlgn val="ctr"/>
        <c:lblOffset val="100"/>
        <c:noMultiLvlLbl val="0"/>
      </c:catAx>
      <c:valAx>
        <c:axId val="791536096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791547464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dk1">
                <a:tint val="75000"/>
                <a:shade val="95000"/>
                <a:satMod val="105000"/>
              </a:schemeClr>
            </a:solidFill>
            <a:prstDash val="solid"/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000" b="0" i="0" u="none" strike="noStrike" kern="1200" baseline="0">
                <a:solidFill>
                  <a:schemeClr val="dk1"/>
                </a:solidFill>
                <a:latin typeface="Arial" pitchFamily="34" charset="0"/>
                <a:ea typeface="+mn-ea"/>
                <a:cs typeface="Arial" pitchFamily="34" charset="0"/>
              </a:defRPr>
            </a:pPr>
            <a:endParaRPr lang="ru-RU"/>
          </a:p>
        </c:txPr>
      </c:dTable>
      <c:spPr>
        <a:solidFill>
          <a:schemeClr val="accent1">
            <a:tint val="20000"/>
          </a:schemeClr>
        </a:solidFill>
        <a:ln>
          <a:noFill/>
        </a:ln>
        <a:effectLst/>
      </c:spPr>
    </c:plotArea>
    <c:plotVisOnly val="1"/>
    <c:dispBlanksAs val="gap"/>
    <c:showDLblsOverMax val="0"/>
  </c:chart>
  <c:spPr>
    <a:solidFill>
      <a:schemeClr val="lt1"/>
    </a:solidFill>
    <a:ln w="9525" cap="flat" cmpd="sng" algn="ctr">
      <a:solidFill>
        <a:schemeClr val="dk1">
          <a:tint val="75000"/>
          <a:shade val="95000"/>
          <a:satMod val="105000"/>
        </a:schemeClr>
      </a:solidFill>
      <a:prstDash val="solid"/>
      <a:round/>
    </a:ln>
    <a:effectLst/>
  </c:spPr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6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ru-RU" baseline="0" dirty="0" smtClean="0"/>
              <a:t> </a:t>
            </a:r>
            <a:r>
              <a:rPr lang="ru-RU" sz="1200" baseline="0" dirty="0" smtClean="0">
                <a:latin typeface="Arial" pitchFamily="34" charset="0"/>
                <a:cs typeface="Arial" pitchFamily="34" charset="0"/>
              </a:rPr>
              <a:t>Структура расходов  направленных на образование в Тугулымском городском округе в 2024 году</a:t>
            </a:r>
            <a:endParaRPr lang="ru-RU" sz="1600" dirty="0">
              <a:latin typeface="Arial" pitchFamily="34" charset="0"/>
              <a:cs typeface="Arial" pitchFamily="34" charset="0"/>
            </a:endParaRPr>
          </a:p>
        </c:rich>
      </c:tx>
      <c:layout>
        <c:manualLayout>
          <c:xMode val="edge"/>
          <c:yMode val="edge"/>
          <c:x val="0.24466490088038417"/>
          <c:y val="0"/>
        </c:manualLayout>
      </c:layout>
      <c:overlay val="0"/>
      <c:spPr>
        <a:noFill/>
        <a:ln>
          <a:noFill/>
        </a:ln>
        <a:effectLst/>
      </c:spPr>
    </c:title>
    <c:autoTitleDeleted val="0"/>
    <c:view3D>
      <c:rotX val="75"/>
      <c:rotY val="0"/>
      <c:rAngAx val="0"/>
    </c:view3D>
    <c:floor>
      <c:thickness val="0"/>
    </c:floor>
    <c:sideWall>
      <c:thickness val="0"/>
      <c:spPr>
        <a:noFill/>
        <a:ln>
          <a:noFill/>
        </a:ln>
        <a:effectLst/>
      </c:spPr>
    </c:sideWall>
    <c:backWall>
      <c:thickness val="0"/>
      <c:spPr>
        <a:noFill/>
        <a:ln>
          <a:noFill/>
        </a:ln>
        <a:effectLst/>
      </c:spPr>
    </c:backWall>
    <c:plotArea>
      <c:layout>
        <c:manualLayout>
          <c:layoutTarget val="inner"/>
          <c:xMode val="edge"/>
          <c:yMode val="edge"/>
          <c:x val="1.0299228284807321E-3"/>
          <c:y val="0.1958613685215774"/>
          <c:w val="0.41896501568943711"/>
          <c:h val="0.80254556398555377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Сумма,</c:v>
                </c:pt>
              </c:strCache>
            </c:strRef>
          </c:tx>
          <c:dPt>
            <c:idx val="0"/>
            <c:bubble3D val="0"/>
            <c:spPr>
              <a:solidFill>
                <a:schemeClr val="accent1">
                  <a:shade val="50000"/>
                </a:schemeClr>
              </a:solidFill>
              <a:ln w="9525" cap="flat" cmpd="sng" algn="ctr">
                <a:solidFill>
                  <a:schemeClr val="lt1">
                    <a:shade val="95000"/>
                    <a:satMod val="105000"/>
                  </a:schemeClr>
                </a:solidFill>
                <a:prstDash val="solid"/>
                <a:round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076B-4CF1-A026-0E49E70DD9EA}"/>
              </c:ext>
            </c:extLst>
          </c:dPt>
          <c:dPt>
            <c:idx val="1"/>
            <c:bubble3D val="0"/>
            <c:explosion val="15"/>
            <c:spPr>
              <a:solidFill>
                <a:schemeClr val="accent1">
                  <a:shade val="70000"/>
                </a:schemeClr>
              </a:solidFill>
              <a:ln w="9525" cap="flat" cmpd="sng" algn="ctr">
                <a:solidFill>
                  <a:schemeClr val="lt1">
                    <a:shade val="95000"/>
                    <a:satMod val="105000"/>
                  </a:schemeClr>
                </a:solidFill>
                <a:prstDash val="solid"/>
                <a:round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0-7D7D-4DA9-AF9A-4736E1775C0F}"/>
              </c:ext>
            </c:extLst>
          </c:dPt>
          <c:dPt>
            <c:idx val="2"/>
            <c:bubble3D val="0"/>
            <c:spPr>
              <a:solidFill>
                <a:schemeClr val="accent1">
                  <a:shade val="90000"/>
                </a:schemeClr>
              </a:solidFill>
              <a:ln w="9525" cap="flat" cmpd="sng" algn="ctr">
                <a:solidFill>
                  <a:schemeClr val="lt1">
                    <a:shade val="95000"/>
                    <a:satMod val="105000"/>
                  </a:schemeClr>
                </a:solidFill>
                <a:prstDash val="solid"/>
                <a:round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7D7D-4DA9-AF9A-4736E1775C0F}"/>
              </c:ext>
            </c:extLst>
          </c:dPt>
          <c:dPt>
            <c:idx val="3"/>
            <c:bubble3D val="0"/>
            <c:explosion val="38"/>
            <c:spPr>
              <a:solidFill>
                <a:schemeClr val="accent1">
                  <a:tint val="90000"/>
                </a:schemeClr>
              </a:solidFill>
              <a:ln w="9525" cap="flat" cmpd="sng" algn="ctr">
                <a:solidFill>
                  <a:schemeClr val="lt1">
                    <a:shade val="95000"/>
                    <a:satMod val="105000"/>
                  </a:schemeClr>
                </a:solidFill>
                <a:prstDash val="solid"/>
                <a:round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2-7D7D-4DA9-AF9A-4736E1775C0F}"/>
              </c:ext>
            </c:extLst>
          </c:dPt>
          <c:dPt>
            <c:idx val="4"/>
            <c:bubble3D val="0"/>
            <c:explosion val="37"/>
            <c:spPr>
              <a:solidFill>
                <a:schemeClr val="accent1">
                  <a:tint val="70000"/>
                </a:schemeClr>
              </a:solidFill>
              <a:ln w="9525" cap="flat" cmpd="sng" algn="ctr">
                <a:solidFill>
                  <a:schemeClr val="lt1">
                    <a:shade val="95000"/>
                    <a:satMod val="105000"/>
                  </a:schemeClr>
                </a:solidFill>
                <a:prstDash val="solid"/>
                <a:round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7D7D-4DA9-AF9A-4736E1775C0F}"/>
              </c:ext>
            </c:extLst>
          </c:dPt>
          <c:dPt>
            <c:idx val="5"/>
            <c:bubble3D val="0"/>
            <c:explosion val="37"/>
            <c:spPr>
              <a:solidFill>
                <a:schemeClr val="accent1">
                  <a:tint val="50000"/>
                </a:schemeClr>
              </a:solidFill>
              <a:ln w="9525" cap="flat" cmpd="sng" algn="ctr">
                <a:solidFill>
                  <a:schemeClr val="lt1">
                    <a:shade val="95000"/>
                    <a:satMod val="105000"/>
                  </a:schemeClr>
                </a:solidFill>
                <a:prstDash val="solid"/>
                <a:round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4-7D7D-4DA9-AF9A-4736E1775C0F}"/>
              </c:ext>
            </c:extLst>
          </c:dPt>
          <c:dLbls>
            <c:dLbl>
              <c:idx val="0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076B-4CF1-A026-0E49E70DD9EA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7.6801364618799259E-2"/>
                  <c:y val="-1.6994534499223918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7D7D-4DA9-AF9A-4736E1775C0F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Лист1!$A$2:$A$7</c:f>
              <c:strCache>
                <c:ptCount val="6"/>
                <c:pt idx="1">
                  <c:v>Дошкольное образование </c:v>
                </c:pt>
                <c:pt idx="2">
                  <c:v>Общее образование </c:v>
                </c:pt>
                <c:pt idx="3">
                  <c:v>Дополнительное образование детей </c:v>
                </c:pt>
                <c:pt idx="4">
                  <c:v>Молодежная политика и оздоровление детей </c:v>
                </c:pt>
                <c:pt idx="5">
                  <c:v>Другие вопросы в области образования </c:v>
                </c:pt>
              </c:strCache>
            </c:str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0</c:v>
                </c:pt>
                <c:pt idx="1">
                  <c:v>214948.6</c:v>
                </c:pt>
                <c:pt idx="2">
                  <c:v>520937.9</c:v>
                </c:pt>
                <c:pt idx="3">
                  <c:v>44993</c:v>
                </c:pt>
                <c:pt idx="4">
                  <c:v>1610.3</c:v>
                </c:pt>
                <c:pt idx="5">
                  <c:v>29424.6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7D7D-4DA9-AF9A-4736E1775C0F}"/>
            </c:ext>
          </c:extLst>
        </c:ser>
        <c:ser>
          <c:idx val="1"/>
          <c:order val="1"/>
          <c:dPt>
            <c:idx val="0"/>
            <c:bubble3D val="0"/>
            <c:spPr>
              <a:solidFill>
                <a:schemeClr val="accent1">
                  <a:shade val="50000"/>
                </a:schemeClr>
              </a:solidFill>
              <a:ln w="9525" cap="flat" cmpd="sng" algn="ctr">
                <a:solidFill>
                  <a:schemeClr val="lt1">
                    <a:shade val="95000"/>
                    <a:satMod val="105000"/>
                  </a:schemeClr>
                </a:solidFill>
                <a:prstDash val="solid"/>
                <a:round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D-A939-4004-B484-846220EF7418}"/>
              </c:ext>
            </c:extLst>
          </c:dPt>
          <c:dPt>
            <c:idx val="1"/>
            <c:bubble3D val="0"/>
            <c:spPr>
              <a:solidFill>
                <a:schemeClr val="accent1">
                  <a:shade val="70000"/>
                </a:schemeClr>
              </a:solidFill>
              <a:ln w="9525" cap="flat" cmpd="sng" algn="ctr">
                <a:solidFill>
                  <a:schemeClr val="lt1">
                    <a:shade val="95000"/>
                    <a:satMod val="105000"/>
                  </a:schemeClr>
                </a:solidFill>
                <a:prstDash val="solid"/>
                <a:round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F-A939-4004-B484-846220EF7418}"/>
              </c:ext>
            </c:extLst>
          </c:dPt>
          <c:dPt>
            <c:idx val="2"/>
            <c:bubble3D val="0"/>
            <c:spPr>
              <a:solidFill>
                <a:schemeClr val="accent1">
                  <a:shade val="90000"/>
                </a:schemeClr>
              </a:solidFill>
              <a:ln w="9525" cap="flat" cmpd="sng" algn="ctr">
                <a:solidFill>
                  <a:schemeClr val="lt1">
                    <a:shade val="95000"/>
                    <a:satMod val="105000"/>
                  </a:schemeClr>
                </a:solidFill>
                <a:prstDash val="solid"/>
                <a:round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1-A939-4004-B484-846220EF7418}"/>
              </c:ext>
            </c:extLst>
          </c:dPt>
          <c:dPt>
            <c:idx val="3"/>
            <c:bubble3D val="0"/>
            <c:spPr>
              <a:solidFill>
                <a:schemeClr val="accent1">
                  <a:tint val="90000"/>
                </a:schemeClr>
              </a:solidFill>
              <a:ln w="9525" cap="flat" cmpd="sng" algn="ctr">
                <a:solidFill>
                  <a:schemeClr val="lt1">
                    <a:shade val="95000"/>
                    <a:satMod val="105000"/>
                  </a:schemeClr>
                </a:solidFill>
                <a:prstDash val="solid"/>
                <a:round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3-A939-4004-B484-846220EF7418}"/>
              </c:ext>
            </c:extLst>
          </c:dPt>
          <c:dPt>
            <c:idx val="4"/>
            <c:bubble3D val="0"/>
            <c:spPr>
              <a:solidFill>
                <a:schemeClr val="accent1">
                  <a:tint val="70000"/>
                </a:schemeClr>
              </a:solidFill>
              <a:ln w="9525" cap="flat" cmpd="sng" algn="ctr">
                <a:solidFill>
                  <a:schemeClr val="lt1">
                    <a:shade val="95000"/>
                    <a:satMod val="105000"/>
                  </a:schemeClr>
                </a:solidFill>
                <a:prstDash val="solid"/>
                <a:round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5-A939-4004-B484-846220EF7418}"/>
              </c:ext>
            </c:extLst>
          </c:dPt>
          <c:dPt>
            <c:idx val="5"/>
            <c:bubble3D val="0"/>
            <c:spPr>
              <a:solidFill>
                <a:schemeClr val="accent1">
                  <a:tint val="50000"/>
                </a:schemeClr>
              </a:solidFill>
              <a:ln w="9525" cap="flat" cmpd="sng" algn="ctr">
                <a:solidFill>
                  <a:schemeClr val="lt1">
                    <a:shade val="95000"/>
                    <a:satMod val="105000"/>
                  </a:schemeClr>
                </a:solidFill>
                <a:prstDash val="solid"/>
                <a:round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7-A939-4004-B484-846220EF7418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Лист1!$A$2:$A$7</c:f>
              <c:strCache>
                <c:ptCount val="6"/>
                <c:pt idx="1">
                  <c:v>Дошкольное образование </c:v>
                </c:pt>
                <c:pt idx="2">
                  <c:v>Общее образование </c:v>
                </c:pt>
                <c:pt idx="3">
                  <c:v>Дополнительное образование детей </c:v>
                </c:pt>
                <c:pt idx="4">
                  <c:v>Молодежная политика и оздоровление детей </c:v>
                </c:pt>
                <c:pt idx="5">
                  <c:v>Другие вопросы в области образования </c:v>
                </c:pt>
              </c:strCache>
            </c:strRef>
          </c:cat>
          <c:val>
            <c:numRef>
              <c:f>Лист1!$C$2:$C$7</c:f>
              <c:numCache>
                <c:formatCode>General</c:formatCode>
                <c:ptCount val="6"/>
                <c:pt idx="1">
                  <c:v>214629.1</c:v>
                </c:pt>
                <c:pt idx="2">
                  <c:v>489537.8</c:v>
                </c:pt>
                <c:pt idx="3">
                  <c:v>44950.9</c:v>
                </c:pt>
                <c:pt idx="4">
                  <c:v>1373.5</c:v>
                </c:pt>
                <c:pt idx="5">
                  <c:v>29351.7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7-7D7D-4DA9-AF9A-4736E1775C0F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0"/>
        </c:dLbls>
      </c:pie3DChart>
    </c:plotArea>
    <c:legend>
      <c:legendPos val="r"/>
      <c:legendEntry>
        <c:idx val="0"/>
        <c:delete val="1"/>
      </c:legendEntry>
      <c:layout>
        <c:manualLayout>
          <c:xMode val="edge"/>
          <c:yMode val="edge"/>
          <c:x val="0.46405309710223491"/>
          <c:y val="0.25951996075648448"/>
          <c:w val="0.31951049524170616"/>
          <c:h val="0.5476590423397460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/>
              </a:solidFill>
              <a:latin typeface="Arial" pitchFamily="34" charset="0"/>
              <a:ea typeface="+mn-ea"/>
              <a:cs typeface="Arial" pitchFamily="34" charset="0"/>
            </a:defRPr>
          </a:pPr>
          <a:endParaRPr lang="ru-RU"/>
        </a:p>
      </c:txPr>
    </c:legend>
    <c:plotVisOnly val="1"/>
    <c:dispBlanksAs val="zero"/>
    <c:showDLblsOverMax val="0"/>
  </c:chart>
  <c:spPr>
    <a:noFill/>
    <a:ln w="9525" cap="flat" cmpd="sng" algn="ctr">
      <a:noFill/>
      <a:prstDash val="solid"/>
    </a:ln>
    <a:effectLst/>
  </c:spPr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1"/>
    <c:view3D>
      <c:rotX val="15"/>
      <c:rotY val="20"/>
      <c:rAngAx val="0"/>
    </c:view3D>
    <c:floor>
      <c:thickness val="0"/>
    </c:floor>
    <c:sideWall>
      <c:thickness val="0"/>
      <c:spPr>
        <a:noFill/>
        <a:ln>
          <a:noFill/>
        </a:ln>
        <a:effectLst/>
      </c:spPr>
    </c:sideWall>
    <c:backWall>
      <c:thickness val="0"/>
      <c:spPr>
        <a:noFill/>
        <a:ln>
          <a:noFill/>
        </a:ln>
        <a:effectLst/>
      </c:spPr>
    </c:backWall>
    <c:plotArea>
      <c:layout>
        <c:manualLayout>
          <c:layoutTarget val="inner"/>
          <c:xMode val="edge"/>
          <c:yMode val="edge"/>
          <c:x val="6.6780011912956252E-2"/>
          <c:y val="3.2540618705009156E-2"/>
          <c:w val="0.95654335181718453"/>
          <c:h val="0.49274429108690987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Исполнение</c:v>
                </c:pt>
              </c:strCache>
            </c:strRef>
          </c:tx>
          <c:spPr>
            <a:solidFill>
              <a:schemeClr val="accent1"/>
            </a:solidFill>
            <a:ln w="9525" cap="flat" cmpd="sng" algn="ctr">
              <a:solidFill>
                <a:schemeClr val="lt1">
                  <a:shade val="95000"/>
                  <a:satMod val="105000"/>
                </a:schemeClr>
              </a:solidFill>
              <a:prstDash val="solid"/>
              <a:rou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Лист1!$A$2:$A$5</c:f>
              <c:strCache>
                <c:ptCount val="4"/>
                <c:pt idx="0">
                  <c:v>организация предоставления общего образования и создание условий для содержания детей в муниципальных общеобразовательных организациях</c:v>
                </c:pt>
                <c:pt idx="1">
                  <c:v>финансовое обеспечение государственных гарантий реализации прав на получение общедоступного и бесплатного дошкольного, начального общего, основного общего, среднего общего образования в муниципальных общеобразовательных организациях</c:v>
                </c:pt>
                <c:pt idx="2">
                  <c:v>мероприятия по организацию питания в муниципальных общеобразовательных организациях</c:v>
                </c:pt>
                <c:pt idx="3">
                  <c:v>укрепление и развитие материально-технической базы образовательных организаций Тугулымского городского округа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117896.2</c:v>
                </c:pt>
                <c:pt idx="1">
                  <c:v>194829.7</c:v>
                </c:pt>
                <c:pt idx="2">
                  <c:v>10029.4</c:v>
                </c:pt>
                <c:pt idx="3">
                  <c:v>12362.3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D350-4E5F-8105-4C84C313615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31316888"/>
        <c:axId val="231318064"/>
        <c:axId val="0"/>
      </c:bar3DChart>
      <c:catAx>
        <c:axId val="231316888"/>
        <c:scaling>
          <c:orientation val="minMax"/>
        </c:scaling>
        <c:delete val="1"/>
        <c:axPos val="b"/>
        <c:numFmt formatCode="General" sourceLinked="0"/>
        <c:majorTickMark val="none"/>
        <c:minorTickMark val="none"/>
        <c:tickLblPos val="nextTo"/>
        <c:crossAx val="231318064"/>
        <c:crosses val="autoZero"/>
        <c:auto val="1"/>
        <c:lblAlgn val="ctr"/>
        <c:lblOffset val="100"/>
        <c:tickLblSkip val="1"/>
        <c:noMultiLvlLbl val="0"/>
      </c:catAx>
      <c:valAx>
        <c:axId val="231318064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231316888"/>
        <c:crosses val="autoZero"/>
        <c:crossBetween val="between"/>
      </c:valAx>
      <c:dTable>
        <c:showHorzBorder val="1"/>
        <c:showVertBorder val="1"/>
        <c:showOutline val="1"/>
        <c:showKeys val="0"/>
        <c:txPr>
          <a:bodyPr/>
          <a:lstStyle/>
          <a:p>
            <a:pPr rtl="0">
              <a:defRPr sz="700"/>
            </a:pPr>
            <a:endParaRPr lang="ru-RU"/>
          </a:p>
        </c:txPr>
      </c:dTable>
    </c:plotArea>
    <c:plotVisOnly val="1"/>
    <c:dispBlanksAs val="gap"/>
    <c:showDLblsOverMax val="0"/>
  </c:chart>
  <c:spPr>
    <a:noFill/>
    <a:ln w="9525" cap="flat" cmpd="sng" algn="ctr">
      <a:noFill/>
      <a:prstDash val="solid"/>
    </a:ln>
    <a:effectLst/>
  </c:spPr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0"/>
    <c:view3D>
      <c:rotX val="15"/>
      <c:rotY val="20"/>
      <c:rAngAx val="0"/>
    </c:view3D>
    <c:floor>
      <c:thickness val="0"/>
    </c:floor>
    <c:sideWall>
      <c:thickness val="0"/>
      <c:spPr>
        <a:solidFill>
          <a:schemeClr val="accent1">
            <a:tint val="20000"/>
          </a:schemeClr>
        </a:solidFill>
        <a:ln>
          <a:noFill/>
        </a:ln>
        <a:effectLst/>
      </c:spPr>
    </c:sideWall>
    <c:backWall>
      <c:thickness val="0"/>
      <c:spPr>
        <a:solidFill>
          <a:schemeClr val="accent1">
            <a:tint val="20000"/>
          </a:schemeClr>
        </a:solidFill>
        <a:ln>
          <a:noFill/>
        </a:ln>
        <a:effectLst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план</c:v>
                </c:pt>
              </c:strCache>
            </c:strRef>
          </c:tx>
          <c:spPr>
            <a:solidFill>
              <a:schemeClr val="accent1">
                <a:shade val="76000"/>
              </a:schemeClr>
            </a:solidFill>
            <a:ln w="9525" cap="flat" cmpd="sng" algn="ctr">
              <a:solidFill>
                <a:schemeClr val="accent1">
                  <a:shade val="50000"/>
                  <a:shade val="95000"/>
                  <a:satMod val="105000"/>
                </a:schemeClr>
              </a:solidFill>
              <a:prstDash val="solid"/>
              <a:round/>
            </a:ln>
            <a:effectLst/>
          </c:spPr>
          <c:invertIfNegative val="0"/>
          <c:dLbls>
            <c:dLbl>
              <c:idx val="0"/>
              <c:layout>
                <c:manualLayout>
                  <c:x val="3.7348151825236535E-2"/>
                  <c:y val="-0.1093750000000001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434206,2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9090-402A-B6B4-0F9144283BA8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7.4696303650473809E-3"/>
                  <c:y val="-5.0000000000000024E-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1238060,2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9090-402A-B6B4-0F9144283BA8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dk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За счет областного бюджета</c:v>
                </c:pt>
                <c:pt idx="1">
                  <c:v>За счет местного бюджета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193387.2</c:v>
                </c:pt>
                <c:pt idx="1">
                  <c:v>1012659.8</c:v>
                </c:pt>
              </c:numCache>
            </c:numRef>
          </c:val>
          <c:shape val="cylinder"/>
          <c:extLst xmlns:c16r2="http://schemas.microsoft.com/office/drawing/2015/06/chart">
            <c:ext xmlns:c16="http://schemas.microsoft.com/office/drawing/2014/chart" uri="{C3380CC4-5D6E-409C-BE32-E72D297353CC}">
              <c16:uniqueId val="{00000000-B5E9-40D4-88B7-58244E1CB33F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факт</c:v>
                </c:pt>
              </c:strCache>
            </c:strRef>
          </c:tx>
          <c:spPr>
            <a:solidFill>
              <a:schemeClr val="accent1">
                <a:tint val="77000"/>
              </a:schemeClr>
            </a:solidFill>
            <a:ln w="9525" cap="flat" cmpd="sng" algn="ctr">
              <a:solidFill>
                <a:schemeClr val="accent1">
                  <a:shade val="50000"/>
                  <a:shade val="95000"/>
                  <a:satMod val="105000"/>
                </a:schemeClr>
              </a:solidFill>
              <a:prstDash val="solid"/>
              <a:round/>
            </a:ln>
            <a:effectLst/>
          </c:spPr>
          <c:invertIfNegative val="0"/>
          <c:dLbls>
            <c:dLbl>
              <c:idx val="0"/>
              <c:layout>
                <c:manualLayout>
                  <c:x val="7.1819496088148874E-2"/>
                  <c:y val="-5.6249999999999946E-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420251,4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B5E9-40D4-88B7-58244E1CB33F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8.0672007942510907E-2"/>
                  <c:y val="-0.05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1186307,34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9090-402A-B6B4-0F9144283BA8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dk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За счет областного бюджета</c:v>
                </c:pt>
                <c:pt idx="1">
                  <c:v>За счет местного бюджета</c:v>
                </c:pt>
              </c:strCache>
            </c:strRef>
          </c:cat>
          <c:val>
            <c:numRef>
              <c:f>Лист1!$C$2:$C$3</c:f>
              <c:numCache>
                <c:formatCode>General</c:formatCode>
                <c:ptCount val="2"/>
                <c:pt idx="0">
                  <c:v>190781.9</c:v>
                </c:pt>
                <c:pt idx="1">
                  <c:v>964455.8</c:v>
                </c:pt>
              </c:numCache>
            </c:numRef>
          </c:val>
          <c:shape val="cylinder"/>
          <c:extLst xmlns:c16r2="http://schemas.microsoft.com/office/drawing/2015/06/chart">
            <c:ext xmlns:c16="http://schemas.microsoft.com/office/drawing/2014/chart" uri="{C3380CC4-5D6E-409C-BE32-E72D297353CC}">
              <c16:uniqueId val="{00000002-B5E9-40D4-88B7-58244E1CB33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798109232"/>
        <c:axId val="798099824"/>
        <c:axId val="0"/>
      </c:bar3DChart>
      <c:catAx>
        <c:axId val="79810923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noFill/>
          <a:ln w="9525" cap="flat" cmpd="sng" algn="ctr">
            <a:solidFill>
              <a:schemeClr val="dk1">
                <a:tint val="75000"/>
                <a:shade val="95000"/>
                <a:satMod val="10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798099824"/>
        <c:crosses val="autoZero"/>
        <c:auto val="1"/>
        <c:lblAlgn val="ctr"/>
        <c:lblOffset val="100"/>
        <c:noMultiLvlLbl val="0"/>
      </c:catAx>
      <c:valAx>
        <c:axId val="798099824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798109232"/>
        <c:crosses val="autoZero"/>
        <c:crossBetween val="between"/>
      </c:valAx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dk1"/>
              </a:solidFill>
              <a:latin typeface="Arial" pitchFamily="34" charset="0"/>
              <a:ea typeface="+mn-ea"/>
              <a:cs typeface="Arial" pitchFamily="34" charset="0"/>
            </a:defRPr>
          </a:pPr>
          <a:endParaRPr lang="ru-RU"/>
        </a:p>
      </c:txPr>
    </c:legend>
    <c:plotVisOnly val="1"/>
    <c:dispBlanksAs val="gap"/>
    <c:showDLblsOverMax val="0"/>
  </c:chart>
  <c:spPr>
    <a:solidFill>
      <a:schemeClr val="lt1"/>
    </a:solidFill>
    <a:ln w="9525" cap="flat" cmpd="sng" algn="ctr">
      <a:solidFill>
        <a:schemeClr val="dk1">
          <a:tint val="75000"/>
          <a:shade val="95000"/>
          <a:satMod val="105000"/>
        </a:schemeClr>
      </a:solidFill>
      <a:prstDash val="solid"/>
      <a:round/>
    </a:ln>
    <a:effectLst/>
  </c:spPr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0"/>
    <c:view3D>
      <c:rotX val="15"/>
      <c:rotY val="20"/>
      <c:rAngAx val="0"/>
    </c:view3D>
    <c:floor>
      <c:thickness val="0"/>
      <c:spPr>
        <a:noFill/>
        <a:ln w="9525" cap="flat" cmpd="sng" algn="ctr">
          <a:solidFill>
            <a:schemeClr val="tx1">
              <a:tint val="75000"/>
              <a:shade val="95000"/>
              <a:satMod val="105000"/>
            </a:schemeClr>
          </a:solidFill>
          <a:prstDash val="solid"/>
          <a:round/>
        </a:ln>
        <a:effectLst/>
        <a:sp3d contourW="9525">
          <a:contourClr>
            <a:schemeClr val="tx1">
              <a:tint val="75000"/>
              <a:shade val="95000"/>
              <a:satMod val="105000"/>
            </a:schemeClr>
          </a:contourClr>
        </a:sp3d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4.2159390979502082E-2"/>
          <c:y val="9.2456964517805398E-2"/>
          <c:w val="0.78687962703488512"/>
          <c:h val="0.66734376247521165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2022 год </c:v>
                </c:pt>
              </c:strCache>
            </c:strRef>
          </c:tx>
          <c:spPr>
            <a:solidFill>
              <a:schemeClr val="accent1">
                <a:shade val="65000"/>
              </a:schemeClr>
            </a:solidFill>
            <a:ln w="9525" cap="flat" cmpd="sng" algn="ctr">
              <a:solidFill>
                <a:schemeClr val="lt1">
                  <a:shade val="95000"/>
                  <a:satMod val="105000"/>
                </a:schemeClr>
              </a:solidFill>
              <a:prstDash val="solid"/>
              <a:rou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  <a:sp3d contourW="9525">
              <a:contourClr>
                <a:schemeClr val="lt1">
                  <a:shade val="95000"/>
                  <a:satMod val="105000"/>
                </a:schemeClr>
              </a:contourClr>
            </a:sp3d>
          </c:spPr>
          <c:invertIfNegative val="0"/>
          <c:dLbls>
            <c:dLbl>
              <c:idx val="0"/>
              <c:layout>
                <c:manualLayout>
                  <c:x val="1.1928231494100229E-2"/>
                  <c:y val="-4.519452327784848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CB40-4EF4-B4A2-36F0F462279C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Численность безработных граждан (на конец отчетного периода),чел.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157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126A-4079-8A86-7A0CE260179E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2023 год </c:v>
                </c:pt>
              </c:strCache>
            </c:strRef>
          </c:tx>
          <c:spPr>
            <a:solidFill>
              <a:schemeClr val="accent1"/>
            </a:solidFill>
            <a:ln w="9525" cap="flat" cmpd="sng" algn="ctr">
              <a:solidFill>
                <a:schemeClr val="lt1">
                  <a:shade val="95000"/>
                  <a:satMod val="105000"/>
                </a:schemeClr>
              </a:solidFill>
              <a:prstDash val="solid"/>
              <a:rou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  <a:sp3d contourW="9525">
              <a:contourClr>
                <a:schemeClr val="lt1">
                  <a:shade val="95000"/>
                  <a:satMod val="105000"/>
                </a:schemeClr>
              </a:contourClr>
            </a:sp3d>
          </c:spPr>
          <c:invertIfNegative val="0"/>
          <c:dLbls>
            <c:dLbl>
              <c:idx val="0"/>
              <c:layout>
                <c:manualLayout>
                  <c:x val="2.6838520861725453E-2"/>
                  <c:y val="-6.327233258898784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Численность безработных граждан (на конец отчетного периода),чел.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132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126A-4079-8A86-7A0CE260179E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2024 год </c:v>
                </c:pt>
              </c:strCache>
            </c:strRef>
          </c:tx>
          <c:spPr>
            <a:solidFill>
              <a:schemeClr val="accent1">
                <a:tint val="65000"/>
              </a:schemeClr>
            </a:solidFill>
            <a:ln w="9525" cap="flat" cmpd="sng" algn="ctr">
              <a:solidFill>
                <a:schemeClr val="lt1">
                  <a:shade val="95000"/>
                  <a:satMod val="105000"/>
                </a:schemeClr>
              </a:solidFill>
              <a:prstDash val="solid"/>
              <a:rou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  <a:sp3d contourW="9525">
              <a:contourClr>
                <a:schemeClr val="lt1">
                  <a:shade val="95000"/>
                  <a:satMod val="105000"/>
                </a:schemeClr>
              </a:contourClr>
            </a:sp3d>
          </c:spPr>
          <c:invertIfNegative val="0"/>
          <c:dLbls>
            <c:dLbl>
              <c:idx val="0"/>
              <c:layout>
                <c:manualLayout>
                  <c:x val="5.3677041723450961E-2"/>
                  <c:y val="-9.942795121126665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Численность безработных граждан (на конец отчетного периода),чел.</c:v>
                </c:pt>
              </c:strCache>
            </c:strRef>
          </c:cat>
          <c:val>
            <c:numRef>
              <c:f>Лист1!$D$2</c:f>
              <c:numCache>
                <c:formatCode>General</c:formatCode>
                <c:ptCount val="1"/>
                <c:pt idx="0">
                  <c:v>99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126A-4079-8A86-7A0CE260179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28508648"/>
        <c:axId val="228509040"/>
        <c:axId val="0"/>
      </c:bar3DChart>
      <c:catAx>
        <c:axId val="22850864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tint val="75000"/>
                <a:shade val="95000"/>
                <a:satMod val="10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28509040"/>
        <c:crosses val="autoZero"/>
        <c:auto val="1"/>
        <c:lblAlgn val="ctr"/>
        <c:lblOffset val="100"/>
        <c:noMultiLvlLbl val="0"/>
      </c:catAx>
      <c:valAx>
        <c:axId val="228509040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22850864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70272486994679662"/>
          <c:y val="6.9207830083670374E-2"/>
          <c:w val="0.16729203785851621"/>
          <c:h val="0.2451745949841193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dk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solidFill>
      <a:schemeClr val="lt1"/>
    </a:solidFill>
    <a:ln w="12700" cap="flat" cmpd="sng" algn="ctr">
      <a:solidFill>
        <a:schemeClr val="dk1"/>
      </a:solidFill>
      <a:prstDash val="solid"/>
    </a:ln>
    <a:effectLst/>
  </c:spPr>
  <c:txPr>
    <a:bodyPr/>
    <a:lstStyle/>
    <a:p>
      <a:pPr>
        <a:defRPr>
          <a:solidFill>
            <a:schemeClr val="dk1"/>
          </a:solidFill>
          <a:latin typeface="+mn-lt"/>
          <a:ea typeface="+mn-ea"/>
          <a:cs typeface="+mn-cs"/>
        </a:defRPr>
      </a:pPr>
      <a:endParaRPr lang="ru-RU"/>
    </a:p>
  </c:txPr>
  <c:externalData r:id="rId1">
    <c:autoUpdate val="0"/>
  </c:externalData>
</c:chartSpace>
</file>

<file path=ppt/charts/chart3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2707145265520604"/>
          <c:y val="2.2208908424088205E-2"/>
          <c:w val="0.48484515305645237"/>
          <c:h val="0.90312499999999996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dPt>
            <c:idx val="0"/>
            <c:bubble3D val="0"/>
            <c:spPr>
              <a:solidFill>
                <a:schemeClr val="accent1">
                  <a:shade val="50000"/>
                </a:schemeClr>
              </a:solidFill>
              <a:ln w="9525" cap="flat" cmpd="sng" algn="ctr">
                <a:solidFill>
                  <a:schemeClr val="accent1">
                    <a:shade val="50000"/>
                    <a:shade val="50000"/>
                    <a:shade val="95000"/>
                    <a:satMod val="105000"/>
                  </a:schemeClr>
                </a:solidFill>
                <a:prstDash val="solid"/>
                <a:round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0-628A-4FD7-BCAD-244804F9FB45}"/>
              </c:ext>
            </c:extLst>
          </c:dPt>
          <c:dPt>
            <c:idx val="1"/>
            <c:bubble3D val="0"/>
            <c:spPr>
              <a:solidFill>
                <a:schemeClr val="accent1">
                  <a:shade val="70000"/>
                </a:schemeClr>
              </a:solidFill>
              <a:ln w="9525" cap="flat" cmpd="sng" algn="ctr">
                <a:solidFill>
                  <a:schemeClr val="accent1">
                    <a:shade val="70000"/>
                    <a:shade val="50000"/>
                    <a:shade val="95000"/>
                    <a:satMod val="105000"/>
                  </a:schemeClr>
                </a:solidFill>
                <a:prstDash val="solid"/>
                <a:round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2E2F-47AC-9007-36DF98F53572}"/>
              </c:ext>
            </c:extLst>
          </c:dPt>
          <c:dPt>
            <c:idx val="2"/>
            <c:bubble3D val="0"/>
            <c:spPr>
              <a:solidFill>
                <a:schemeClr val="accent1">
                  <a:shade val="90000"/>
                </a:schemeClr>
              </a:solidFill>
              <a:ln w="9525" cap="flat" cmpd="sng" algn="ctr">
                <a:solidFill>
                  <a:schemeClr val="accent1">
                    <a:shade val="90000"/>
                    <a:shade val="50000"/>
                    <a:shade val="95000"/>
                    <a:satMod val="105000"/>
                  </a:schemeClr>
                </a:solidFill>
                <a:prstDash val="solid"/>
                <a:round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2E2F-47AC-9007-36DF98F53572}"/>
              </c:ext>
            </c:extLst>
          </c:dPt>
          <c:dPt>
            <c:idx val="3"/>
            <c:bubble3D val="0"/>
            <c:spPr>
              <a:solidFill>
                <a:schemeClr val="accent1">
                  <a:tint val="90000"/>
                </a:schemeClr>
              </a:solidFill>
              <a:ln w="9525" cap="flat" cmpd="sng" algn="ctr">
                <a:solidFill>
                  <a:schemeClr val="accent1">
                    <a:tint val="90000"/>
                    <a:shade val="50000"/>
                    <a:shade val="95000"/>
                    <a:satMod val="105000"/>
                  </a:schemeClr>
                </a:solidFill>
                <a:prstDash val="solid"/>
                <a:round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2E2F-47AC-9007-36DF98F53572}"/>
              </c:ext>
            </c:extLst>
          </c:dPt>
          <c:dPt>
            <c:idx val="4"/>
            <c:bubble3D val="0"/>
            <c:spPr>
              <a:solidFill>
                <a:srgbClr val="92D050"/>
              </a:solidFill>
              <a:ln w="9525" cap="flat" cmpd="sng" algn="ctr">
                <a:solidFill>
                  <a:schemeClr val="accent1">
                    <a:tint val="70000"/>
                    <a:shade val="50000"/>
                    <a:shade val="95000"/>
                    <a:satMod val="105000"/>
                  </a:schemeClr>
                </a:solidFill>
                <a:prstDash val="solid"/>
                <a:round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628A-4FD7-BCAD-244804F9FB45}"/>
              </c:ext>
            </c:extLst>
          </c:dPt>
          <c:dPt>
            <c:idx val="5"/>
            <c:bubble3D val="0"/>
            <c:spPr>
              <a:solidFill>
                <a:srgbClr val="FFFF00"/>
              </a:solidFill>
              <a:ln w="9525" cap="flat" cmpd="sng" algn="ctr">
                <a:solidFill>
                  <a:schemeClr val="accent1">
                    <a:tint val="50000"/>
                    <a:shade val="50000"/>
                    <a:shade val="95000"/>
                    <a:satMod val="105000"/>
                  </a:schemeClr>
                </a:solidFill>
                <a:prstDash val="solid"/>
                <a:round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2-628A-4FD7-BCAD-244804F9FB45}"/>
              </c:ext>
            </c:extLst>
          </c:dPt>
          <c:dLbls>
            <c:dLbl>
              <c:idx val="0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628A-4FD7-BCAD-244804F9FB45}"/>
                </c:ext>
                <c:ext xmlns:c15="http://schemas.microsoft.com/office/drawing/2012/chart" uri="{CE6537A1-D6FC-4f65-9D91-7224C49458BB}"/>
              </c:extLst>
            </c:dLbl>
            <c:dLbl>
              <c:idx val="4"/>
              <c:tx>
                <c:rich>
                  <a:bodyPr/>
                  <a:lstStyle/>
                  <a:p>
                    <a:r>
                      <a:rPr lang="en-US" dirty="0" smtClean="0"/>
                      <a:t>74%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628A-4FD7-BCAD-244804F9FB45}"/>
                </c:ext>
                <c:ext xmlns:c15="http://schemas.microsoft.com/office/drawing/2012/chart" uri="{CE6537A1-D6FC-4f65-9D91-7224C49458BB}"/>
              </c:extLst>
            </c:dLbl>
            <c:dLbl>
              <c:idx val="5"/>
              <c:tx>
                <c:rich>
                  <a:bodyPr/>
                  <a:lstStyle/>
                  <a:p>
                    <a:r>
                      <a:rPr lang="en-US" smtClean="0"/>
                      <a:t>9%</a:t>
                    </a:r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628A-4FD7-BCAD-244804F9FB45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Лист1!$A$2:$A$7</c:f>
              <c:strCache>
                <c:ptCount val="6"/>
                <c:pt idx="0">
                  <c:v> Оценка 0</c:v>
                </c:pt>
                <c:pt idx="1">
                  <c:v>Оценка 1</c:v>
                </c:pt>
                <c:pt idx="2">
                  <c:v> Оценка 2</c:v>
                </c:pt>
                <c:pt idx="3">
                  <c:v> Оценка 3</c:v>
                </c:pt>
                <c:pt idx="4">
                  <c:v> Оценка 4</c:v>
                </c:pt>
                <c:pt idx="5">
                  <c:v> Оценка 5</c:v>
                </c:pt>
              </c:strCache>
            </c:str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5</c:v>
                </c:pt>
                <c:pt idx="4">
                  <c:v>8</c:v>
                </c:pt>
                <c:pt idx="5">
                  <c:v>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921A-4637-8581-8F819AB409C8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0"/>
        </c:dLbls>
        <c:firstSliceAng val="87"/>
        <c:holeSize val="50"/>
      </c:doughnut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78406596416229557"/>
          <c:y val="7.9453786609971433E-2"/>
          <c:w val="0.15432159476688206"/>
          <c:h val="0.5921067219127048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dk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zero"/>
    <c:showDLblsOverMax val="0"/>
  </c:chart>
  <c:spPr>
    <a:noFill/>
    <a:ln w="9525" cap="flat" cmpd="sng" algn="ctr">
      <a:noFill/>
      <a:prstDash val="solid"/>
      <a:round/>
    </a:ln>
    <a:effectLst/>
  </c:spPr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1"/>
    <c:view3D>
      <c:rotX val="15"/>
      <c:rotY val="20"/>
      <c:rAngAx val="0"/>
    </c:view3D>
    <c:floor>
      <c:thickness val="0"/>
      <c:spPr>
        <a:noFill/>
        <a:ln w="9525" cap="flat" cmpd="sng" algn="ctr">
          <a:solidFill>
            <a:schemeClr val="tx1">
              <a:tint val="75000"/>
              <a:shade val="95000"/>
              <a:satMod val="105000"/>
            </a:schemeClr>
          </a:solidFill>
          <a:prstDash val="solid"/>
          <a:round/>
        </a:ln>
        <a:effectLst/>
        <a:sp3d contourW="9525">
          <a:contourClr>
            <a:schemeClr val="tx1">
              <a:tint val="75000"/>
              <a:shade val="95000"/>
              <a:satMod val="105000"/>
            </a:schemeClr>
          </a:contourClr>
        </a:sp3d>
      </c:spPr>
    </c:floor>
    <c:sideWall>
      <c:thickness val="0"/>
      <c:spPr>
        <a:noFill/>
        <a:ln w="25400">
          <a:noFill/>
        </a:ln>
        <a:effectLst/>
        <a:sp3d/>
      </c:spPr>
    </c:sideWall>
    <c:backWall>
      <c:thickness val="0"/>
      <c:spPr>
        <a:noFill/>
        <a:ln w="25400"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40789731546608377"/>
          <c:y val="5.5385413793366624E-2"/>
          <c:w val="0.39323469302052338"/>
          <c:h val="0.76139861979841428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2022 год </c:v>
                </c:pt>
              </c:strCache>
            </c:strRef>
          </c:tx>
          <c:spPr>
            <a:solidFill>
              <a:schemeClr val="accent1">
                <a:shade val="65000"/>
              </a:schemeClr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-2.061328503182188E-2"/>
                  <c:y val="-1.796392695428878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755E-48E8-974B-FEF632218D4D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Уровень регистрируемой безработицы (на конец отчетного периода),%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1.8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755E-48E8-974B-FEF632218D4D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2023 год 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6.0433761328106531E-2"/>
                  <c:y val="-5.9029008468098366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400" b="0" i="0" u="none" strike="noStrike" kern="1200" baseline="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755E-48E8-974B-FEF632218D4D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Уровень регистрируемой безработицы (на конец отчетного периода),%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1.5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755E-48E8-974B-FEF632218D4D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2024 год</c:v>
                </c:pt>
              </c:strCache>
            </c:strRef>
          </c:tx>
          <c:spPr>
            <a:solidFill>
              <a:schemeClr val="accent1">
                <a:tint val="65000"/>
              </a:schemeClr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2.4729891123208388E-2"/>
                  <c:y val="-4.4948606372212041E-2"/>
                </c:manualLayout>
              </c:layout>
              <c:numFmt formatCode="#,##0.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400" b="0" i="0" u="none" strike="noStrike" kern="1200" baseline="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755E-48E8-974B-FEF632218D4D}"/>
                </c:ext>
                <c:ext xmlns:c15="http://schemas.microsoft.com/office/drawing/2012/chart" uri="{CE6537A1-D6FC-4f65-9D91-7224C49458BB}"/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Уровень регистрируемой безработицы (на конец отчетного периода),%</c:v>
                </c:pt>
              </c:strCache>
            </c:strRef>
          </c:cat>
          <c:val>
            <c:numRef>
              <c:f>Лист1!$D$2</c:f>
              <c:numCache>
                <c:formatCode>General</c:formatCode>
                <c:ptCount val="1"/>
                <c:pt idx="0">
                  <c:v>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755E-48E8-974B-FEF632218D4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shape val="box"/>
        <c:axId val="228497672"/>
        <c:axId val="228513744"/>
        <c:axId val="0"/>
      </c:bar3DChart>
      <c:catAx>
        <c:axId val="228497672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tint val="75000"/>
                <a:shade val="95000"/>
                <a:satMod val="10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28513744"/>
        <c:crosses val="autoZero"/>
        <c:auto val="1"/>
        <c:lblAlgn val="ctr"/>
        <c:lblOffset val="100"/>
        <c:noMultiLvlLbl val="0"/>
      </c:catAx>
      <c:valAx>
        <c:axId val="228513744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22849767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7875760096189065"/>
          <c:y val="9.3517830988667741E-2"/>
          <c:w val="0.1766827495357659"/>
          <c:h val="0.2451745077357338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dk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solidFill>
      <a:schemeClr val="lt1"/>
    </a:solidFill>
    <a:ln w="12700" cap="flat" cmpd="sng" algn="ctr">
      <a:solidFill>
        <a:schemeClr val="dk1"/>
      </a:solidFill>
      <a:prstDash val="solid"/>
      <a:miter lim="800000"/>
    </a:ln>
    <a:effectLst/>
  </c:spPr>
  <c:txPr>
    <a:bodyPr/>
    <a:lstStyle/>
    <a:p>
      <a:pPr>
        <a:defRPr>
          <a:solidFill>
            <a:schemeClr val="dk1"/>
          </a:solidFill>
          <a:latin typeface="+mn-lt"/>
          <a:ea typeface="+mn-ea"/>
          <a:cs typeface="+mn-cs"/>
        </a:defRPr>
      </a:pPr>
      <a:endParaRPr lang="ru-RU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7.959870865673244E-3"/>
          <c:y val="2.879961099527743E-2"/>
          <c:w val="0.98475636771553809"/>
          <c:h val="0.65432108126791599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Поступило доходов (налоговых и неналоговых) с учетом межбюджетных трансфертов за отчетный период, всего</c:v>
                </c:pt>
              </c:strCache>
            </c:strRef>
          </c:tx>
          <c:spPr>
            <a:solidFill>
              <a:schemeClr val="accent1">
                <a:alpha val="85000"/>
              </a:schemeClr>
            </a:solidFill>
            <a:ln w="9525" cap="flat" cmpd="sng" algn="ctr">
              <a:solidFill>
                <a:schemeClr val="accent1">
                  <a:alpha val="51000"/>
                </a:schemeClr>
              </a:solidFill>
              <a:round/>
            </a:ln>
            <a:effectLst/>
            <a:sp3d contourW="9525">
              <a:contourClr>
                <a:schemeClr val="accent1">
                  <a:alpha val="51000"/>
                </a:schemeClr>
              </a:contourClr>
            </a:sp3d>
          </c:spPr>
          <c:invertIfNegative val="0"/>
          <c:dLbls>
            <c:dLbl>
              <c:idx val="0"/>
              <c:layout>
                <c:manualLayout>
                  <c:x val="4.1047334451964818E-2"/>
                  <c:y val="-8.0569578873581224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197" b="0" i="0" u="none" strike="noStrike" kern="1200" baseline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1780CD72-32BA-4E70-8454-17716D46F87F}" type="VALUE">
                      <a:rPr lang="en-US" b="0"/>
                      <a:pPr>
                        <a:defRPr b="0">
                          <a:solidFill>
                            <a:schemeClr val="dk1"/>
                          </a:solidFill>
                        </a:defRPr>
                      </a:pPr>
                      <a:t>[ЗНАЧЕНИЕ]</a:t>
                    </a:fld>
                    <a:endParaRPr lang="ru-RU"/>
                  </a:p>
                </c:rich>
              </c:tx>
              <c:spPr>
                <a:solidFill>
                  <a:schemeClr val="lt1"/>
                </a:solidFill>
                <a:ln w="25400" cap="flat" cmpd="sng" algn="ctr">
                  <a:solidFill>
                    <a:schemeClr val="dk1"/>
                  </a:solidFill>
                  <a:prstDash val="solid"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25E5-4EED-BC5C-273EAB0180C9}"/>
                </c:ex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dLbl>
              <c:idx val="1"/>
              <c:layout>
                <c:manualLayout>
                  <c:x val="1.5607108966020003E-2"/>
                  <c:y val="-5.5992356636380802E-2"/>
                </c:manualLayout>
              </c:layout>
              <c:spPr>
                <a:solidFill>
                  <a:schemeClr val="lt1"/>
                </a:solidFill>
                <a:ln w="25400" cap="flat" cmpd="sng" algn="ctr">
                  <a:solidFill>
                    <a:schemeClr val="dk1"/>
                  </a:solidFill>
                  <a:prstDash val="solid"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25E5-4EED-BC5C-273EAB0180C9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6.0002796578747408E-2"/>
                  <c:y val="-5.4913085384594704E-2"/>
                </c:manualLayout>
              </c:layout>
              <c:spPr>
                <a:solidFill>
                  <a:schemeClr val="lt1"/>
                </a:solidFill>
                <a:ln w="25400" cap="flat" cmpd="sng" algn="ctr">
                  <a:solidFill>
                    <a:schemeClr val="dk1"/>
                  </a:solidFill>
                  <a:prstDash val="solid"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25E5-4EED-BC5C-273EAB0180C9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4.1826134499726745E-3"/>
                  <c:y val="6.6875219055835813E-3"/>
                </c:manualLayout>
              </c:layout>
              <c:spPr>
                <a:solidFill>
                  <a:schemeClr val="lt1"/>
                </a:solidFill>
                <a:ln w="25400" cap="flat" cmpd="sng" algn="ctr">
                  <a:solidFill>
                    <a:schemeClr val="dk1"/>
                  </a:solidFill>
                  <a:prstDash val="solid"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25E5-4EED-BC5C-273EAB0180C9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2022 год </c:v>
                </c:pt>
                <c:pt idx="1">
                  <c:v>2023 год </c:v>
                </c:pt>
                <c:pt idx="2">
                  <c:v>2024 год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1296.3</c:v>
                </c:pt>
                <c:pt idx="1">
                  <c:v>1298.8</c:v>
                </c:pt>
                <c:pt idx="2" formatCode="0.0">
                  <c:v>1758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05C5-47DA-B35F-C8EF439A1070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228514528"/>
        <c:axId val="228509432"/>
        <c:axId val="0"/>
      </c:bar3DChart>
      <c:catAx>
        <c:axId val="228514528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28509432"/>
        <c:crosses val="autoZero"/>
        <c:auto val="1"/>
        <c:lblAlgn val="ctr"/>
        <c:lblOffset val="100"/>
        <c:noMultiLvlLbl val="0"/>
      </c:catAx>
      <c:valAx>
        <c:axId val="228509432"/>
        <c:scaling>
          <c:orientation val="minMax"/>
        </c:scaling>
        <c:delete val="1"/>
        <c:axPos val="l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22851452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</c:legendEntry>
      <c:layout>
        <c:manualLayout>
          <c:xMode val="edge"/>
          <c:yMode val="edge"/>
          <c:x val="1.2587903697139949E-2"/>
          <c:y val="0.78626703303751322"/>
          <c:w val="0.9"/>
          <c:h val="0.18686473807662282"/>
        </c:manualLayout>
      </c:layout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autoTitleDeleted val="0"/>
    <c:view3D>
      <c:rotX val="15"/>
      <c:rotY val="20"/>
      <c:rAngAx val="1"/>
    </c:view3D>
    <c:floor>
      <c:thickness val="0"/>
      <c:spPr>
        <a:solidFill>
          <a:schemeClr val="dk1">
            <a:tint val="20000"/>
          </a:schemeClr>
        </a:solidFill>
        <a:ln w="9525" cap="flat" cmpd="sng" algn="ctr">
          <a:solidFill>
            <a:schemeClr val="dk1">
              <a:tint val="75000"/>
              <a:shade val="95000"/>
              <a:satMod val="105000"/>
            </a:schemeClr>
          </a:solidFill>
          <a:prstDash val="solid"/>
          <a:round/>
        </a:ln>
        <a:effectLst/>
        <a:sp3d contourW="9525">
          <a:contourClr>
            <a:schemeClr val="dk1">
              <a:tint val="75000"/>
              <a:shade val="95000"/>
              <a:satMod val="105000"/>
            </a:schemeClr>
          </a:contourClr>
        </a:sp3d>
      </c:spPr>
    </c:floor>
    <c:sideWall>
      <c:thickness val="0"/>
      <c:spPr>
        <a:solidFill>
          <a:schemeClr val="dk1">
            <a:tint val="20000"/>
          </a:schemeClr>
        </a:solidFill>
        <a:ln>
          <a:solidFill>
            <a:schemeClr val="tx2">
              <a:lumMod val="20000"/>
              <a:lumOff val="80000"/>
            </a:schemeClr>
          </a:solidFill>
        </a:ln>
        <a:effectLst/>
        <a:sp3d>
          <a:contourClr>
            <a:schemeClr val="tx2">
              <a:lumMod val="20000"/>
              <a:lumOff val="80000"/>
            </a:schemeClr>
          </a:contourClr>
        </a:sp3d>
      </c:spPr>
    </c:sideWall>
    <c:backWall>
      <c:thickness val="0"/>
      <c:spPr>
        <a:solidFill>
          <a:schemeClr val="dk1">
            <a:tint val="20000"/>
          </a:schemeClr>
        </a:solidFill>
        <a:ln>
          <a:solidFill>
            <a:schemeClr val="tx2">
              <a:lumMod val="20000"/>
              <a:lumOff val="80000"/>
            </a:schemeClr>
          </a:solidFill>
        </a:ln>
        <a:effectLst/>
        <a:sp3d>
          <a:contourClr>
            <a:schemeClr val="tx2">
              <a:lumMod val="20000"/>
              <a:lumOff val="80000"/>
            </a:schemeClr>
          </a:contourClr>
        </a:sp3d>
      </c:spPr>
    </c:backWall>
    <c:plotArea>
      <c:layout>
        <c:manualLayout>
          <c:layoutTarget val="inner"/>
          <c:xMode val="edge"/>
          <c:yMode val="edge"/>
          <c:x val="2.7350276555947441E-2"/>
          <c:y val="2.8508280762004311E-2"/>
          <c:w val="0.73337369467230362"/>
          <c:h val="0.64235126046760482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2022 год </c:v>
                </c:pt>
              </c:strCache>
            </c:strRef>
          </c:tx>
          <c:spPr>
            <a:solidFill>
              <a:schemeClr val="tx2">
                <a:lumMod val="20000"/>
                <a:lumOff val="80000"/>
              </a:schemeClr>
            </a:solidFill>
            <a:ln w="9525" cap="flat" cmpd="sng" algn="ctr">
              <a:solidFill>
                <a:schemeClr val="accent5">
                  <a:shade val="65000"/>
                  <a:shade val="50000"/>
                  <a:shade val="95000"/>
                  <a:satMod val="105000"/>
                </a:schemeClr>
              </a:solidFill>
              <a:prstDash val="solid"/>
              <a:round/>
            </a:ln>
            <a:effectLst/>
            <a:sp3d contourW="9525">
              <a:contourClr>
                <a:schemeClr val="accent5">
                  <a:shade val="65000"/>
                  <a:shade val="50000"/>
                  <a:shade val="95000"/>
                  <a:satMod val="105000"/>
                </a:schemeClr>
              </a:contourClr>
            </a:sp3d>
          </c:spPr>
          <c:invertIfNegative val="0"/>
          <c:dLbls>
            <c:dLbl>
              <c:idx val="0"/>
              <c:layout>
                <c:manualLayout>
                  <c:x val="-4.7007545004059455E-3"/>
                  <c:y val="0.15960142222554033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>
                        <a:solidFill>
                          <a:schemeClr val="tx1"/>
                        </a:solidFill>
                      </a:rPr>
                      <a:t>61,2</a:t>
                    </a:r>
                    <a:endParaRPr lang="ru-RU" dirty="0">
                      <a:solidFill>
                        <a:schemeClr val="tx1"/>
                      </a:solidFill>
                    </a:endParaRP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B666-46AE-BE15-1E5142E640C9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Оборот розничной торговли на душу населения 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61.2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EBA1-472B-A378-386422E0A789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2023 год </c:v>
                </c:pt>
              </c:strCache>
            </c:strRef>
          </c:tx>
          <c:spPr>
            <a:solidFill>
              <a:schemeClr val="tx2">
                <a:lumMod val="40000"/>
                <a:lumOff val="60000"/>
              </a:schemeClr>
            </a:solidFill>
            <a:ln w="9525" cap="flat" cmpd="sng" algn="ctr">
              <a:solidFill>
                <a:schemeClr val="accent5">
                  <a:shade val="50000"/>
                  <a:shade val="95000"/>
                  <a:satMod val="105000"/>
                </a:schemeClr>
              </a:solidFill>
              <a:prstDash val="solid"/>
              <a:round/>
            </a:ln>
            <a:effectLst/>
            <a:sp3d contourW="9525">
              <a:contourClr>
                <a:schemeClr val="accent5">
                  <a:shade val="50000"/>
                  <a:shade val="95000"/>
                  <a:satMod val="105000"/>
                </a:schemeClr>
              </a:contourClr>
            </a:sp3d>
          </c:spPr>
          <c:invertIfNegative val="0"/>
          <c:dLbls>
            <c:dLbl>
              <c:idx val="0"/>
              <c:layout>
                <c:manualLayout>
                  <c:x val="7.1230180949450022E-4"/>
                  <c:y val="0.16453970535169909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88,6</a:t>
                    </a:r>
                    <a:endParaRPr lang="ru-RU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B666-46AE-BE15-1E5142E640C9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Оборот розничной торговли на душу населения 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88.6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EBA1-472B-A378-386422E0A789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2024 год</c:v>
                </c:pt>
              </c:strCache>
            </c:strRef>
          </c:tx>
          <c:spPr>
            <a:solidFill>
              <a:schemeClr val="accent5">
                <a:tint val="65000"/>
              </a:schemeClr>
            </a:solidFill>
            <a:ln w="9525" cap="flat" cmpd="sng" algn="ctr">
              <a:solidFill>
                <a:schemeClr val="accent5">
                  <a:tint val="65000"/>
                  <a:shade val="50000"/>
                  <a:shade val="95000"/>
                  <a:satMod val="105000"/>
                </a:schemeClr>
              </a:solidFill>
              <a:prstDash val="solid"/>
              <a:round/>
            </a:ln>
            <a:effectLst/>
            <a:sp3d contourW="9525">
              <a:contourClr>
                <a:schemeClr val="accent5">
                  <a:tint val="65000"/>
                  <a:shade val="50000"/>
                  <a:shade val="95000"/>
                  <a:satMod val="105000"/>
                </a:schemeClr>
              </a:contourClr>
            </a:sp3d>
          </c:spPr>
          <c:invertIfNegative val="0"/>
          <c:dLbls>
            <c:dLbl>
              <c:idx val="0"/>
              <c:layout>
                <c:manualLayout>
                  <c:x val="1.9942992524987421E-3"/>
                  <c:y val="0.2110855512834869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B666-46AE-BE15-1E5142E640C9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Оборот розничной торговли на душу населения </c:v>
                </c:pt>
              </c:strCache>
            </c:strRef>
          </c:cat>
          <c:val>
            <c:numRef>
              <c:f>Лист1!$D$2</c:f>
              <c:numCache>
                <c:formatCode>General</c:formatCode>
                <c:ptCount val="1"/>
                <c:pt idx="0">
                  <c:v>115.1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EBA1-472B-A378-386422E0A78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28513352"/>
        <c:axId val="228512568"/>
        <c:axId val="0"/>
      </c:bar3DChart>
      <c:catAx>
        <c:axId val="22851335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noFill/>
          <a:ln w="9525" cap="flat" cmpd="sng" algn="ctr">
            <a:solidFill>
              <a:schemeClr val="dk1">
                <a:tint val="75000"/>
                <a:shade val="95000"/>
                <a:satMod val="10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dk1"/>
                </a:solidFill>
                <a:latin typeface="Arial" pitchFamily="34" charset="0"/>
                <a:ea typeface="+mn-ea"/>
                <a:cs typeface="Arial" pitchFamily="34" charset="0"/>
              </a:defRPr>
            </a:pPr>
            <a:endParaRPr lang="ru-RU"/>
          </a:p>
        </c:txPr>
        <c:crossAx val="228512568"/>
        <c:crosses val="autoZero"/>
        <c:auto val="1"/>
        <c:lblAlgn val="ctr"/>
        <c:lblOffset val="100"/>
        <c:noMultiLvlLbl val="0"/>
      </c:catAx>
      <c:valAx>
        <c:axId val="228512568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22851335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71691156332581563"/>
          <c:y val="0.22295415095748294"/>
          <c:w val="0.1568462397803643"/>
          <c:h val="0.417982273936965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dk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solidFill>
      <a:schemeClr val="lt1"/>
    </a:solidFill>
    <a:ln w="9525" cap="flat" cmpd="sng" algn="ctr">
      <a:solidFill>
        <a:schemeClr val="dk1">
          <a:tint val="75000"/>
          <a:shade val="95000"/>
          <a:satMod val="105000"/>
        </a:schemeClr>
      </a:solidFill>
      <a:prstDash val="solid"/>
      <a:round/>
    </a:ln>
    <a:effectLst/>
  </c:spPr>
  <c:txPr>
    <a:bodyPr/>
    <a:lstStyle/>
    <a:p>
      <a:pPr>
        <a:defRPr sz="1800"/>
      </a:pPr>
      <a:endParaRPr lang="ru-RU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9"/>
    </mc:Choice>
    <mc:Fallback>
      <c:style val="29"/>
    </mc:Fallback>
  </mc:AlternateContent>
  <c:chart>
    <c:autoTitleDeleted val="0"/>
    <c:view3D>
      <c:rotX val="15"/>
      <c:rotY val="2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23537695793295968"/>
          <c:y val="0"/>
          <c:w val="0.634816043672358"/>
          <c:h val="0.86922254262440335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план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</c:spPr>
          <c:invertIfNegative val="0"/>
          <c:dLbls>
            <c:dLbl>
              <c:idx val="0"/>
              <c:layout>
                <c:manualLayout>
                  <c:x val="-5.2287221885207978E-2"/>
                  <c:y val="-0.1544622251682215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B7C0-48FE-A83D-361FB32DBFA0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7.4696031264582824E-2"/>
                  <c:y val="-3.861555629205522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12DB-4C7D-8898-0468D6CA0EA8}"/>
                </c:ext>
                <c:ext xmlns:c15="http://schemas.microsoft.com/office/drawing/2012/chart" uri="{CE6537A1-D6FC-4f65-9D91-7224C49458BB}"/>
              </c:extLst>
            </c:dLbl>
            <c:spPr>
              <a:solidFill>
                <a:schemeClr val="lt1"/>
              </a:solidFill>
              <a:ln w="25400" cap="flat" cmpd="sng" algn="ctr">
                <a:solidFill>
                  <a:schemeClr val="dk1"/>
                </a:solidFill>
                <a:prstDash val="solid"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Лист1!$A$2:$A$3</c:f>
              <c:strCache>
                <c:ptCount val="2"/>
                <c:pt idx="0">
                  <c:v>Доходы</c:v>
                </c:pt>
                <c:pt idx="1">
                  <c:v>Расходы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1762735.9</c:v>
                </c:pt>
                <c:pt idx="1">
                  <c:v>1814422.2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B7C0-48FE-A83D-361FB32DBFA0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факт</c:v>
                </c:pt>
              </c:strCache>
            </c:strRef>
          </c:tx>
          <c:spPr>
            <a:solidFill>
              <a:schemeClr val="accent1">
                <a:lumMod val="40000"/>
                <a:lumOff val="60000"/>
              </a:schemeClr>
            </a:solidFill>
          </c:spPr>
          <c:invertIfNegative val="0"/>
          <c:dLbls>
            <c:dLbl>
              <c:idx val="0"/>
              <c:layout>
                <c:manualLayout>
                  <c:x val="3.4360174381708013E-2"/>
                  <c:y val="-0.2027316705332898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12DB-4C7D-8898-0468D6CA0EA8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0.12997109440037374"/>
                  <c:y val="-0.1110197243396588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12DB-4C7D-8898-0468D6CA0EA8}"/>
                </c:ext>
                <c:ext xmlns:c15="http://schemas.microsoft.com/office/drawing/2012/chart" uri="{CE6537A1-D6FC-4f65-9D91-7224C49458BB}"/>
              </c:extLst>
            </c:dLbl>
            <c:spPr>
              <a:solidFill>
                <a:schemeClr val="lt1"/>
              </a:solidFill>
              <a:ln w="25400" cap="flat" cmpd="sng" algn="ctr">
                <a:solidFill>
                  <a:schemeClr val="dk1"/>
                </a:solidFill>
                <a:prstDash val="solid"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Лист1!$A$2:$A$3</c:f>
              <c:strCache>
                <c:ptCount val="2"/>
                <c:pt idx="0">
                  <c:v>Доходы</c:v>
                </c:pt>
                <c:pt idx="1">
                  <c:v>Расходы</c:v>
                </c:pt>
              </c:strCache>
            </c:strRef>
          </c:cat>
          <c:val>
            <c:numRef>
              <c:f>Лист1!$C$2:$C$3</c:f>
              <c:numCache>
                <c:formatCode>General</c:formatCode>
                <c:ptCount val="2"/>
                <c:pt idx="0">
                  <c:v>1758041.8</c:v>
                </c:pt>
                <c:pt idx="1">
                  <c:v>1747660.9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B7C0-48FE-A83D-361FB32DBFA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28510608"/>
        <c:axId val="228514136"/>
        <c:axId val="0"/>
      </c:bar3DChart>
      <c:catAx>
        <c:axId val="22851060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228514136"/>
        <c:crosses val="autoZero"/>
        <c:auto val="1"/>
        <c:lblAlgn val="ctr"/>
        <c:lblOffset val="100"/>
        <c:noMultiLvlLbl val="0"/>
      </c:catAx>
      <c:valAx>
        <c:axId val="228514136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22851060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2.8039831452816712E-3"/>
          <c:y val="3.6050434348993431E-2"/>
          <c:w val="0.21508143203578714"/>
          <c:h val="0.295727249717323"/>
        </c:manualLayout>
      </c:layout>
      <c:overlay val="0"/>
      <c:txPr>
        <a:bodyPr/>
        <a:lstStyle/>
        <a:p>
          <a:pPr>
            <a:defRPr sz="1800">
              <a:latin typeface="Arial" pitchFamily="34" charset="0"/>
              <a:cs typeface="Arial" pitchFamily="34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r>
              <a:rPr lang="ru-RU"/>
              <a:t>Сравнение доходной части</a:t>
            </a:r>
          </a:p>
        </c:rich>
      </c:tx>
      <c:layout>
        <c:manualLayout>
          <c:xMode val="edge"/>
          <c:yMode val="edge"/>
          <c:x val="0.11549953355962327"/>
          <c:y val="5.106074401023150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dk1"/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Тугулымский ГО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 dirty="0" smtClean="0"/>
                      <a:t>1758041,8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CE99-4346-93DE-5B799C8FB890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Лист1!$B$2</c:f>
              <c:numCache>
                <c:formatCode>#,##0.0</c:formatCode>
                <c:ptCount val="1"/>
                <c:pt idx="0">
                  <c:v>1298811.1000000001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80B9-4E4F-8E14-499040F33853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Пышминский ГО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Лист1!$C$2</c:f>
              <c:numCache>
                <c:formatCode>#,##0.0</c:formatCode>
                <c:ptCount val="1"/>
                <c:pt idx="0">
                  <c:v>1428584.3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80B9-4E4F-8E14-499040F33853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Новолялинский ГО</c:v>
                </c:pt>
              </c:strCache>
            </c:strRef>
          </c:tx>
          <c:spPr>
            <a:solidFill>
              <a:schemeClr val="accent1">
                <a:lumMod val="5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Лист1!$D$2</c:f>
              <c:numCache>
                <c:formatCode>#,##0.0</c:formatCode>
                <c:ptCount val="1"/>
                <c:pt idx="0">
                  <c:v>1494680.1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80B9-4E4F-8E14-499040F3385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28504728"/>
        <c:axId val="228492184"/>
      </c:barChart>
      <c:catAx>
        <c:axId val="228504728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228492184"/>
        <c:crosses val="autoZero"/>
        <c:auto val="1"/>
        <c:lblAlgn val="ctr"/>
        <c:lblOffset val="100"/>
        <c:noMultiLvlLbl val="0"/>
      </c:catAx>
      <c:valAx>
        <c:axId val="228492184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" sourceLinked="1"/>
        <c:majorTickMark val="none"/>
        <c:minorTickMark val="none"/>
        <c:tickLblPos val="nextTo"/>
        <c:crossAx val="22850472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8.0424897200676748E-2"/>
          <c:y val="0.76435052967970885"/>
          <c:w val="0.86456858308557083"/>
          <c:h val="0.2045254775613175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50" b="0" i="0" u="none" strike="noStrike" kern="1200" baseline="0">
              <a:solidFill>
                <a:schemeClr val="dk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solidFill>
      <a:schemeClr val="lt1"/>
    </a:solidFill>
    <a:ln w="25400" cap="flat" cmpd="sng" algn="ctr">
      <a:solidFill>
        <a:schemeClr val="dk1"/>
      </a:solidFill>
      <a:prstDash val="solid"/>
    </a:ln>
    <a:effectLst/>
  </c:spPr>
  <c:txPr>
    <a:bodyPr/>
    <a:lstStyle/>
    <a:p>
      <a:pPr>
        <a:defRPr>
          <a:solidFill>
            <a:schemeClr val="dk1"/>
          </a:solidFill>
          <a:latin typeface="+mn-lt"/>
          <a:ea typeface="+mn-ea"/>
          <a:cs typeface="+mn-cs"/>
        </a:defRPr>
      </a:pPr>
      <a:endParaRPr lang="ru-RU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3449348539817632E-2"/>
          <c:y val="0.1345976669981358"/>
          <c:w val="0.93310130292036519"/>
          <c:h val="0.52132165187846524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Налоговые и неналоговые</c:v>
                </c:pt>
              </c:strCache>
            </c:strRef>
          </c:tx>
          <c:spPr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 dirty="0" smtClean="0"/>
                      <a:t>450138,7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104C-40DF-9BF0-1EEAC884E724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Тугулымский ГО</c:v>
                </c:pt>
                <c:pt idx="1">
                  <c:v>Пышминский ГО</c:v>
                </c:pt>
                <c:pt idx="2">
                  <c:v>Новолялинский ГО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373218.6</c:v>
                </c:pt>
                <c:pt idx="1">
                  <c:v>362899.6</c:v>
                </c:pt>
                <c:pt idx="2">
                  <c:v>432864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86C0-4EC4-9287-502E78EA5817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безвозмездные поступления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6.0816997345123558E-3"/>
                  <c:y val="-0.21469285186911691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1307903,1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86C0-4EC4-9287-502E78EA5817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0"/>
                  <c:y val="-0.2425407566340423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86C0-4EC4-9287-502E78EA5817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9.1225496017684742E-3"/>
                  <c:y val="-0.2146928518691169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86C0-4EC4-9287-502E78EA5817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Тугулымский ГО</c:v>
                </c:pt>
                <c:pt idx="1">
                  <c:v>Пышминский ГО</c:v>
                </c:pt>
                <c:pt idx="2">
                  <c:v>Новолялинский ГО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925592.5</c:v>
                </c:pt>
                <c:pt idx="1">
                  <c:v>1065684.6000000001</c:v>
                </c:pt>
                <c:pt idx="2">
                  <c:v>1061816.1000000001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86C0-4EC4-9287-502E78EA581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228496496"/>
        <c:axId val="228484736"/>
      </c:barChart>
      <c:catAx>
        <c:axId val="2284964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28484736"/>
        <c:crosses val="autoZero"/>
        <c:auto val="1"/>
        <c:lblAlgn val="ctr"/>
        <c:lblOffset val="100"/>
        <c:noMultiLvlLbl val="0"/>
      </c:catAx>
      <c:valAx>
        <c:axId val="228484736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22849649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solidFill>
      <a:schemeClr val="lt1"/>
    </a:solidFill>
    <a:ln w="25400" cap="flat" cmpd="sng" algn="ctr">
      <a:solidFill>
        <a:schemeClr val="dk1"/>
      </a:solidFill>
      <a:prstDash val="solid"/>
    </a:ln>
    <a:effectLst/>
  </c:spPr>
  <c:txPr>
    <a:bodyPr/>
    <a:lstStyle/>
    <a:p>
      <a:pPr>
        <a:defRPr>
          <a:solidFill>
            <a:schemeClr val="dk1"/>
          </a:solidFill>
          <a:latin typeface="+mn-lt"/>
          <a:ea typeface="+mn-ea"/>
          <a:cs typeface="+mn-cs"/>
        </a:defRPr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colors11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colors12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colors13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colors14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colors16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colors2.xml><?xml version="1.0" encoding="utf-8"?>
<cs:colorStyle xmlns:cs="http://schemas.microsoft.com/office/drawing/2012/chartStyle" xmlns:a="http://schemas.openxmlformats.org/drawingml/2006/main" meth="withinLinear" id="18">
  <a:schemeClr val="accent5"/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8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>
      <cs:styleClr val="auto"/>
    </cs:fillRef>
    <cs:effectRef idx="0"/>
    <cs:fontRef idx="minor">
      <a:schemeClr val="lt1"/>
    </cs:fontRef>
    <cs:defRPr sz="1197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197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17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10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11.xml><?xml version="1.0" encoding="utf-8"?>
<cs:chartStyle xmlns:cs="http://schemas.microsoft.com/office/drawing/2012/chartStyle" xmlns:a="http://schemas.openxmlformats.org/drawingml/2006/main" id="113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1">
      <a:schemeClr val="lt1"/>
    </cs:lnRef>
    <cs:fillRef idx="1">
      <cs:styleClr val="auto"/>
    </cs:fillRef>
    <cs:effectRef idx="1">
      <a:schemeClr val="dk1"/>
    </cs:effectRef>
    <cs:fontRef idx="minor">
      <a:schemeClr val="tx1"/>
    </cs:fontRef>
    <cs:spPr>
      <a:ln>
        <a:round/>
      </a:ln>
    </cs:spPr>
  </cs:dataPoint>
  <cs:dataPoint3D>
    <cs:lnRef idx="1">
      <a:schemeClr val="lt1"/>
    </cs:lnRef>
    <cs:fillRef idx="1">
      <cs:styleClr val="auto"/>
    </cs:fillRef>
    <cs:effectRef idx="1">
      <a:schemeClr val="dk1"/>
    </cs:effectRef>
    <cs:fontRef idx="minor">
      <a:schemeClr val="tx1"/>
    </cs:fontRef>
    <cs:spPr>
      <a:ln>
        <a:round/>
      </a:ln>
    </cs:spPr>
  </cs:dataPoint3D>
  <cs:dataPointLine>
    <cs:lnRef idx="1">
      <cs:styleClr val="auto"/>
    </cs:lnRef>
    <cs:lineWidthScale>5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1">
      <a:schemeClr val="dk1"/>
    </cs:effectRef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 mods="ignoreCSTransforms">
      <cs:styleClr val="0">
        <a:shade val="25000"/>
      </cs:styleClr>
    </cs:fillRef>
    <cs:effectRef idx="1">
      <a:schemeClr val="dk1"/>
    </cs:effectRef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 mods="ignoreCSTransforms">
      <cs:styleClr val="0">
        <a:tint val="25000"/>
      </cs:styleClr>
    </cs:fillRef>
    <cs:effectRef idx="1">
      <a:schemeClr val="dk1"/>
    </cs:effectRef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12.xml><?xml version="1.0" encoding="utf-8"?>
<cs:chartStyle xmlns:cs="http://schemas.microsoft.com/office/drawing/2012/chartStyle" xmlns:a="http://schemas.openxmlformats.org/drawingml/2006/main" id="113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1">
      <a:schemeClr val="lt1"/>
    </cs:lnRef>
    <cs:fillRef idx="1">
      <cs:styleClr val="auto"/>
    </cs:fillRef>
    <cs:effectRef idx="1">
      <a:schemeClr val="dk1"/>
    </cs:effectRef>
    <cs:fontRef idx="minor">
      <a:schemeClr val="tx1"/>
    </cs:fontRef>
    <cs:spPr>
      <a:ln>
        <a:round/>
      </a:ln>
    </cs:spPr>
  </cs:dataPoint>
  <cs:dataPoint3D>
    <cs:lnRef idx="1">
      <a:schemeClr val="lt1"/>
    </cs:lnRef>
    <cs:fillRef idx="1">
      <cs:styleClr val="auto"/>
    </cs:fillRef>
    <cs:effectRef idx="1">
      <a:schemeClr val="dk1"/>
    </cs:effectRef>
    <cs:fontRef idx="minor">
      <a:schemeClr val="tx1"/>
    </cs:fontRef>
    <cs:spPr>
      <a:ln>
        <a:round/>
      </a:ln>
    </cs:spPr>
  </cs:dataPoint3D>
  <cs:dataPointLine>
    <cs:lnRef idx="1">
      <cs:styleClr val="auto"/>
    </cs:lnRef>
    <cs:lineWidthScale>5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1">
      <a:schemeClr val="dk1"/>
    </cs:effectRef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 mods="ignoreCSTransforms">
      <cs:styleClr val="0">
        <a:shade val="25000"/>
      </cs:styleClr>
    </cs:fillRef>
    <cs:effectRef idx="1">
      <a:schemeClr val="dk1"/>
    </cs:effectRef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 mods="ignoreCSTransforms">
      <cs:styleClr val="0">
        <a:tint val="25000"/>
      </cs:styleClr>
    </cs:fillRef>
    <cs:effectRef idx="1">
      <a:schemeClr val="dk1"/>
    </cs:effectRef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13.xml><?xml version="1.0" encoding="utf-8"?>
<cs:chartStyle xmlns:cs="http://schemas.microsoft.com/office/drawing/2012/chartStyle" xmlns:a="http://schemas.openxmlformats.org/drawingml/2006/main" id="126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3">
      <cs:styleClr val="auto"/>
    </cs:fillRef>
    <cs:effectRef idx="3">
      <a:schemeClr val="dk1"/>
    </cs:effectRef>
    <cs:fontRef idx="minor">
      <a:schemeClr val="tx1"/>
    </cs:fontRef>
  </cs:dataPoint>
  <cs:dataPoint3D>
    <cs:lnRef idx="0"/>
    <cs:fillRef idx="3">
      <cs:styleClr val="auto"/>
    </cs:fillRef>
    <cs:effectRef idx="3">
      <a:schemeClr val="dk1"/>
    </cs:effectRef>
    <cs:fontRef idx="minor">
      <a:schemeClr val="tx1"/>
    </cs:fontRef>
  </cs:dataPoint3D>
  <cs:dataPointLine>
    <cs:lnRef idx="1">
      <cs:styleClr val="auto"/>
    </cs:lnRef>
    <cs:lineWidthScale>7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3">
      <cs:styleClr val="auto"/>
    </cs:fillRef>
    <cs:effectRef idx="3">
      <a:schemeClr val="dk1"/>
    </cs:effectRef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0"/>
    <cs:fillRef idx="3">
      <a:schemeClr val="dk1">
        <a:tint val="95000"/>
      </a:schemeClr>
    </cs:fillRef>
    <cs:effectRef idx="3">
      <a:schemeClr val="dk1"/>
    </cs:effectRef>
    <cs:fontRef idx="minor">
      <a:schemeClr val="tx1"/>
    </cs:fontRef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0"/>
    <cs:fillRef idx="3">
      <a:schemeClr val="dk1">
        <a:tint val="5000"/>
      </a:schemeClr>
    </cs:fillRef>
    <cs:effectRef idx="3">
      <a:schemeClr val="dk1"/>
    </cs:effectRef>
    <cs:fontRef idx="minor">
      <a:schemeClr val="tx1"/>
    </cs:fontRef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14.xml><?xml version="1.0" encoding="utf-8"?>
<cs:chartStyle xmlns:cs="http://schemas.microsoft.com/office/drawing/2012/chartStyle" xmlns:a="http://schemas.openxmlformats.org/drawingml/2006/main" id="126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3">
      <cs:styleClr val="auto"/>
    </cs:fillRef>
    <cs:effectRef idx="3">
      <a:schemeClr val="dk1"/>
    </cs:effectRef>
    <cs:fontRef idx="minor">
      <a:schemeClr val="tx1"/>
    </cs:fontRef>
  </cs:dataPoint>
  <cs:dataPoint3D>
    <cs:lnRef idx="0"/>
    <cs:fillRef idx="3">
      <cs:styleClr val="auto"/>
    </cs:fillRef>
    <cs:effectRef idx="3">
      <a:schemeClr val="dk1"/>
    </cs:effectRef>
    <cs:fontRef idx="minor">
      <a:schemeClr val="tx1"/>
    </cs:fontRef>
  </cs:dataPoint3D>
  <cs:dataPointLine>
    <cs:lnRef idx="1">
      <cs:styleClr val="auto"/>
    </cs:lnRef>
    <cs:lineWidthScale>7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3">
      <cs:styleClr val="auto"/>
    </cs:fillRef>
    <cs:effectRef idx="3">
      <a:schemeClr val="dk1"/>
    </cs:effectRef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0"/>
    <cs:fillRef idx="3">
      <a:schemeClr val="dk1">
        <a:tint val="95000"/>
      </a:schemeClr>
    </cs:fillRef>
    <cs:effectRef idx="3">
      <a:schemeClr val="dk1"/>
    </cs:effectRef>
    <cs:fontRef idx="minor">
      <a:schemeClr val="tx1"/>
    </cs:fontRef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0"/>
    <cs:fillRef idx="3">
      <a:schemeClr val="dk1">
        <a:tint val="5000"/>
      </a:schemeClr>
    </cs:fillRef>
    <cs:effectRef idx="3">
      <a:schemeClr val="dk1"/>
    </cs:effectRef>
    <cs:fontRef idx="minor">
      <a:schemeClr val="tx1"/>
    </cs:fontRef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15.xml><?xml version="1.0" encoding="utf-8"?>
<cs:chartStyle xmlns:cs="http://schemas.microsoft.com/office/drawing/2012/chartStyle" xmlns:a="http://schemas.openxmlformats.org/drawingml/2006/main" id="129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3">
      <cs:styleClr val="auto"/>
    </cs:fillRef>
    <cs:effectRef idx="3">
      <a:schemeClr val="dk1"/>
    </cs:effectRef>
    <cs:fontRef idx="minor">
      <a:schemeClr val="tx1"/>
    </cs:fontRef>
  </cs:dataPoint>
  <cs:dataPoint3D>
    <cs:lnRef idx="0"/>
    <cs:fillRef idx="1">
      <cs:styleClr val="auto"/>
    </cs:fillRef>
    <cs:effectRef idx="3">
      <a:schemeClr val="dk1"/>
    </cs:effectRef>
    <cs:fontRef idx="minor">
      <a:schemeClr val="tx1"/>
    </cs:fontRef>
  </cs:dataPoint3D>
  <cs:dataPointLine>
    <cs:lnRef idx="1">
      <cs:styleClr val="auto"/>
    </cs:lnRef>
    <cs:lineWidthScale>7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3">
      <cs:styleClr val="auto"/>
    </cs:fillRef>
    <cs:effectRef idx="3">
      <a:schemeClr val="dk1"/>
    </cs:effectRef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0"/>
    <cs:fillRef idx="3" mods="ignoreCSTransforms">
      <cs:styleClr val="0">
        <a:shade val="25000"/>
      </cs:styleClr>
    </cs:fillRef>
    <cs:effectRef idx="3">
      <a:schemeClr val="dk1"/>
    </cs:effectRef>
    <cs:fontRef idx="minor">
      <a:schemeClr val="tx1"/>
    </cs:fontRef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0"/>
    <cs:fillRef idx="3" mods="ignoreCSTransforms">
      <cs:styleClr val="0">
        <a:tint val="25000"/>
      </cs:styleClr>
    </cs:fillRef>
    <cs:effectRef idx="3">
      <a:schemeClr val="dk1"/>
    </cs:effectRef>
    <cs:fontRef idx="minor">
      <a:schemeClr val="tx1"/>
    </cs:fontRef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16.xml><?xml version="1.0" encoding="utf-8"?>
<cs:chartStyle xmlns:cs="http://schemas.microsoft.com/office/drawing/2012/chartStyle" xmlns:a="http://schemas.openxmlformats.org/drawingml/2006/main" id="134">
  <cs:axisTitle>
    <cs:lnRef idx="0"/>
    <cs:fillRef idx="0"/>
    <cs:effectRef idx="0"/>
    <cs:fontRef idx="minor">
      <a:schemeClr val="dk1"/>
    </cs:fontRef>
    <cs:defRPr sz="1000" b="1" kern="1200"/>
  </cs:axisTitle>
  <cs:categoryAxis>
    <cs:lnRef idx="1">
      <a:schemeClr val="dk1">
        <a:tint val="75000"/>
      </a:schemeClr>
    </cs:lnRef>
    <cs:fillRef idx="0"/>
    <cs:effectRef idx="0"/>
    <cs:fontRef idx="minor">
      <a:schemeClr val="dk1"/>
    </cs:fontRef>
    <cs:spPr>
      <a:ln>
        <a:round/>
      </a:ln>
    </cs:spPr>
    <cs:defRPr sz="1000" kern="1200"/>
  </cs:categoryAxis>
  <cs:chartArea>
    <cs:lnRef idx="1">
      <a:schemeClr val="dk1">
        <a:tint val="75000"/>
      </a:schemeClr>
    </cs:lnRef>
    <cs:fillRef idx="1">
      <a:schemeClr val="lt1"/>
    </cs:fillRef>
    <cs:effectRef idx="0"/>
    <cs:fontRef idx="minor">
      <a:schemeClr val="dk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dk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1">
      <cs:styleClr val="auto">
        <a:shade val="50000"/>
      </cs:styleClr>
    </cs:lnRef>
    <cs:fillRef idx="1">
      <cs:styleClr val="auto"/>
    </cs:fillRef>
    <cs:effectRef idx="0"/>
    <cs:fontRef idx="minor">
      <a:schemeClr val="dk1"/>
    </cs:fontRef>
    <cs:spPr>
      <a:ln>
        <a:round/>
      </a:ln>
    </cs:spPr>
  </cs:dataPoint>
  <cs:dataPoint3D>
    <cs:lnRef idx="1">
      <cs:styleClr val="auto">
        <a:shade val="50000"/>
      </cs:styleClr>
    </cs:lnRef>
    <cs:fillRef idx="1">
      <cs:styleClr val="auto"/>
    </cs:fillRef>
    <cs:effectRef idx="0"/>
    <cs:fontRef idx="minor">
      <a:schemeClr val="dk1"/>
    </cs:fontRef>
    <cs:spPr>
      <a:ln>
        <a:round/>
      </a:ln>
    </cs:spPr>
  </cs:dataPoint3D>
  <cs:dataPointLine>
    <cs:lnRef idx="1">
      <cs:styleClr val="auto"/>
    </cs:lnRef>
    <cs:lineWidthScale>5</cs:lineWidthScale>
    <cs:fillRef idx="0"/>
    <cs:effectRef idx="0"/>
    <cs:fontRef idx="minor">
      <a:schemeClr val="dk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dk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dk1"/>
    </cs:fontRef>
    <cs:spPr>
      <a:ln>
        <a:round/>
      </a:ln>
    </cs:spPr>
  </cs:dataPointWireframe>
  <cs:dataTable>
    <cs:lnRef idx="1">
      <a:schemeClr val="dk1">
        <a:tint val="75000"/>
      </a:schemeClr>
    </cs:lnRef>
    <cs:fillRef idx="0"/>
    <cs:effectRef idx="0"/>
    <cs:fontRef idx="minor">
      <a:schemeClr val="dk1"/>
    </cs:fontRef>
    <cs:spPr>
      <a:ln>
        <a:round/>
      </a:ln>
    </cs:spPr>
    <cs:defRPr sz="1000" kern="1200"/>
  </cs:dataTable>
  <cs:downBar>
    <cs:lnRef idx="1">
      <a:schemeClr val="dk1"/>
    </cs:lnRef>
    <cs:fillRef idx="1">
      <a:schemeClr val="dk1">
        <a:tint val="95000"/>
      </a:schemeClr>
    </cs:fillRef>
    <cs:effectRef idx="0"/>
    <cs:fontRef idx="minor">
      <a:schemeClr val="dk1"/>
    </cs:fontRef>
    <cs:spPr>
      <a:ln>
        <a:round/>
      </a:ln>
    </cs:spPr>
  </cs:downBar>
  <cs:dropLine>
    <cs:lnRef idx="1">
      <a:schemeClr val="dk1"/>
    </cs:lnRef>
    <cs:fillRef idx="0"/>
    <cs:effectRef idx="0"/>
    <cs:fontRef idx="minor">
      <a:schemeClr val="dk1"/>
    </cs:fontRef>
    <cs:spPr>
      <a:ln>
        <a:round/>
      </a:ln>
    </cs:spPr>
  </cs:dropLine>
  <cs:errorBar>
    <cs:lnRef idx="1">
      <a:schemeClr val="dk1"/>
    </cs:lnRef>
    <cs:fillRef idx="1">
      <a:schemeClr val="dk1"/>
    </cs:fillRef>
    <cs:effectRef idx="0"/>
    <cs:fontRef idx="minor">
      <a:schemeClr val="dk1"/>
    </cs:fontRef>
    <cs:spPr>
      <a:ln>
        <a:round/>
      </a:ln>
    </cs:spPr>
  </cs:errorBar>
  <cs:floor>
    <cs:lnRef idx="1">
      <a:schemeClr val="dk1">
        <a:tint val="75000"/>
      </a:schemeClr>
    </cs:lnRef>
    <cs:fillRef idx="1">
      <a:schemeClr val="dk1">
        <a:tint val="20000"/>
      </a:schemeClr>
    </cs:fillRef>
    <cs:effectRef idx="0"/>
    <cs:fontRef idx="minor">
      <a:schemeClr val="dk1"/>
    </cs:fontRef>
    <cs:spPr>
      <a:ln>
        <a:round/>
      </a:ln>
    </cs:spPr>
  </cs:floor>
  <cs:gridlineMajor>
    <cs:lnRef idx="1">
      <a:schemeClr val="dk1">
        <a:tint val="75000"/>
      </a:schemeClr>
    </cs:lnRef>
    <cs:fillRef idx="0"/>
    <cs:effectRef idx="0"/>
    <cs:fontRef idx="minor">
      <a:schemeClr val="dk1"/>
    </cs:fontRef>
    <cs:spPr>
      <a:ln>
        <a:round/>
      </a:ln>
    </cs:spPr>
  </cs:gridlineMajor>
  <cs:gridlineMinor>
    <cs:lnRef idx="1">
      <a:schemeClr val="dk1">
        <a:tint val="50000"/>
      </a:schemeClr>
    </cs:lnRef>
    <cs:fillRef idx="0"/>
    <cs:effectRef idx="0"/>
    <cs:fontRef idx="minor">
      <a:schemeClr val="dk1"/>
    </cs:fontRef>
    <cs:spPr>
      <a:ln>
        <a:round/>
      </a:ln>
    </cs:spPr>
  </cs:gridlineMinor>
  <cs:hiLoLine>
    <cs:lnRef idx="1">
      <a:schemeClr val="dk1"/>
    </cs:lnRef>
    <cs:fillRef idx="0"/>
    <cs:effectRef idx="0"/>
    <cs:fontRef idx="minor">
      <a:schemeClr val="dk1"/>
    </cs:fontRef>
    <cs:spPr>
      <a:ln>
        <a:round/>
      </a:ln>
    </cs:spPr>
  </cs:hiLoLine>
  <cs:leaderLine>
    <cs:lnRef idx="1">
      <a:schemeClr val="dk1"/>
    </cs:lnRef>
    <cs:fillRef idx="0"/>
    <cs:effectRef idx="0"/>
    <cs:fontRef idx="minor">
      <a:schemeClr val="dk1"/>
    </cs:fontRef>
    <cs:spPr>
      <a:ln>
        <a:round/>
      </a:ln>
    </cs:spPr>
  </cs:leaderLine>
  <cs:legend>
    <cs:lnRef idx="0"/>
    <cs:fillRef idx="0"/>
    <cs:effectRef idx="0"/>
    <cs:fontRef idx="minor">
      <a:schemeClr val="dk1"/>
    </cs:fontRef>
    <cs:defRPr sz="1000" kern="1200"/>
  </cs:legend>
  <cs:plotArea>
    <cs:lnRef idx="0"/>
    <cs:fillRef idx="1">
      <a:schemeClr val="dk1">
        <a:tint val="20000"/>
      </a:schemeClr>
    </cs:fillRef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1">
      <a:schemeClr val="dk1">
        <a:tint val="75000"/>
      </a:schemeClr>
    </cs:lnRef>
    <cs:fillRef idx="0"/>
    <cs:effectRef idx="0"/>
    <cs:fontRef idx="minor">
      <a:schemeClr val="dk1"/>
    </cs:fontRef>
    <cs:spPr>
      <a:ln>
        <a:round/>
      </a:ln>
    </cs:spPr>
    <cs:defRPr sz="1000" kern="1200"/>
  </cs:seriesAxis>
  <cs:seriesLine>
    <cs:lnRef idx="1">
      <a:schemeClr val="dk1"/>
    </cs:lnRef>
    <cs:fillRef idx="0"/>
    <cs:effectRef idx="0"/>
    <cs:fontRef idx="minor">
      <a:schemeClr val="dk1"/>
    </cs:fontRef>
    <cs:spPr>
      <a:ln>
        <a:round/>
      </a:ln>
    </cs:spPr>
  </cs:seriesLine>
  <cs:title>
    <cs:lnRef idx="0"/>
    <cs:fillRef idx="0"/>
    <cs:effectRef idx="0"/>
    <cs:fontRef idx="minor">
      <a:schemeClr val="dk1"/>
    </cs:fontRef>
    <cs:defRPr sz="1800" b="1" kern="1200"/>
  </cs:title>
  <cs:trendline>
    <cs:lnRef idx="1">
      <a:schemeClr val="dk1"/>
    </cs:lnRef>
    <cs:fillRef idx="0"/>
    <cs:effectRef idx="0"/>
    <cs:fontRef idx="minor">
      <a:schemeClr val="dk1"/>
    </cs:fontRef>
    <cs:spPr>
      <a:ln cap="rnd">
        <a:round/>
      </a:ln>
    </cs:spPr>
  </cs:trendline>
  <cs:trendlineLabel>
    <cs:lnRef idx="0"/>
    <cs:fillRef idx="0"/>
    <cs:effectRef idx="0"/>
    <cs:fontRef idx="minor">
      <a:schemeClr val="dk1"/>
    </cs:fontRef>
    <cs:defRPr sz="1000" kern="1200"/>
  </cs:trendlineLabel>
  <cs:upBar>
    <cs:lnRef idx="1">
      <a:schemeClr val="dk1"/>
    </cs:lnRef>
    <cs:fillRef idx="1">
      <a:schemeClr val="lt1"/>
    </cs:fillRef>
    <cs:effectRef idx="0"/>
    <cs:fontRef idx="minor">
      <a:schemeClr val="dk1"/>
    </cs:fontRef>
    <cs:spPr>
      <a:ln>
        <a:round/>
      </a:ln>
    </cs:spPr>
  </cs:upBar>
  <cs:valueAxis>
    <cs:lnRef idx="1">
      <a:schemeClr val="dk1">
        <a:tint val="75000"/>
      </a:schemeClr>
    </cs:lnRef>
    <cs:fillRef idx="0"/>
    <cs:effectRef idx="0"/>
    <cs:fontRef idx="minor">
      <a:schemeClr val="dk1"/>
    </cs:fontRef>
    <cs:spPr>
      <a:ln>
        <a:round/>
      </a:ln>
    </cs:spPr>
    <cs:defRPr sz="1000" kern="1200"/>
  </cs:valueAxis>
  <cs:wall>
    <cs:lnRef idx="0"/>
    <cs:fillRef idx="1">
      <a:schemeClr val="dk1">
        <a:tint val="20000"/>
      </a:schemeClr>
    </cs:fillRef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134">
  <cs:axisTitle>
    <cs:lnRef idx="0"/>
    <cs:fillRef idx="0"/>
    <cs:effectRef idx="0"/>
    <cs:fontRef idx="minor">
      <a:schemeClr val="dk1"/>
    </cs:fontRef>
    <cs:defRPr sz="1000" b="1" kern="1200"/>
  </cs:axisTitle>
  <cs:categoryAxis>
    <cs:lnRef idx="1">
      <a:schemeClr val="dk1">
        <a:tint val="75000"/>
      </a:schemeClr>
    </cs:lnRef>
    <cs:fillRef idx="0"/>
    <cs:effectRef idx="0"/>
    <cs:fontRef idx="minor">
      <a:schemeClr val="dk1"/>
    </cs:fontRef>
    <cs:spPr>
      <a:ln>
        <a:round/>
      </a:ln>
    </cs:spPr>
    <cs:defRPr sz="1000" kern="1200"/>
  </cs:categoryAxis>
  <cs:chartArea>
    <cs:lnRef idx="1">
      <a:schemeClr val="dk1">
        <a:tint val="75000"/>
      </a:schemeClr>
    </cs:lnRef>
    <cs:fillRef idx="1">
      <a:schemeClr val="lt1"/>
    </cs:fillRef>
    <cs:effectRef idx="0"/>
    <cs:fontRef idx="minor">
      <a:schemeClr val="dk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dk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1">
      <cs:styleClr val="auto">
        <a:shade val="50000"/>
      </cs:styleClr>
    </cs:lnRef>
    <cs:fillRef idx="1">
      <cs:styleClr val="auto"/>
    </cs:fillRef>
    <cs:effectRef idx="0"/>
    <cs:fontRef idx="minor">
      <a:schemeClr val="dk1"/>
    </cs:fontRef>
    <cs:spPr>
      <a:ln>
        <a:round/>
      </a:ln>
    </cs:spPr>
  </cs:dataPoint>
  <cs:dataPoint3D>
    <cs:lnRef idx="1">
      <cs:styleClr val="auto">
        <a:shade val="50000"/>
      </cs:styleClr>
    </cs:lnRef>
    <cs:fillRef idx="1">
      <cs:styleClr val="auto"/>
    </cs:fillRef>
    <cs:effectRef idx="0"/>
    <cs:fontRef idx="minor">
      <a:schemeClr val="dk1"/>
    </cs:fontRef>
    <cs:spPr>
      <a:ln>
        <a:round/>
      </a:ln>
    </cs:spPr>
  </cs:dataPoint3D>
  <cs:dataPointLine>
    <cs:lnRef idx="1">
      <cs:styleClr val="auto"/>
    </cs:lnRef>
    <cs:lineWidthScale>5</cs:lineWidthScale>
    <cs:fillRef idx="0"/>
    <cs:effectRef idx="0"/>
    <cs:fontRef idx="minor">
      <a:schemeClr val="dk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dk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dk1"/>
    </cs:fontRef>
    <cs:spPr>
      <a:ln>
        <a:round/>
      </a:ln>
    </cs:spPr>
  </cs:dataPointWireframe>
  <cs:dataTable>
    <cs:lnRef idx="1">
      <a:schemeClr val="dk1">
        <a:tint val="75000"/>
      </a:schemeClr>
    </cs:lnRef>
    <cs:fillRef idx="0"/>
    <cs:effectRef idx="0"/>
    <cs:fontRef idx="minor">
      <a:schemeClr val="dk1"/>
    </cs:fontRef>
    <cs:spPr>
      <a:ln>
        <a:round/>
      </a:ln>
    </cs:spPr>
    <cs:defRPr sz="1000" kern="1200"/>
  </cs:dataTable>
  <cs:downBar>
    <cs:lnRef idx="1">
      <a:schemeClr val="dk1"/>
    </cs:lnRef>
    <cs:fillRef idx="1">
      <a:schemeClr val="dk1">
        <a:tint val="95000"/>
      </a:schemeClr>
    </cs:fillRef>
    <cs:effectRef idx="0"/>
    <cs:fontRef idx="minor">
      <a:schemeClr val="dk1"/>
    </cs:fontRef>
    <cs:spPr>
      <a:ln>
        <a:round/>
      </a:ln>
    </cs:spPr>
  </cs:downBar>
  <cs:dropLine>
    <cs:lnRef idx="1">
      <a:schemeClr val="dk1"/>
    </cs:lnRef>
    <cs:fillRef idx="0"/>
    <cs:effectRef idx="0"/>
    <cs:fontRef idx="minor">
      <a:schemeClr val="dk1"/>
    </cs:fontRef>
    <cs:spPr>
      <a:ln>
        <a:round/>
      </a:ln>
    </cs:spPr>
  </cs:dropLine>
  <cs:errorBar>
    <cs:lnRef idx="1">
      <a:schemeClr val="dk1"/>
    </cs:lnRef>
    <cs:fillRef idx="1">
      <a:schemeClr val="dk1"/>
    </cs:fillRef>
    <cs:effectRef idx="0"/>
    <cs:fontRef idx="minor">
      <a:schemeClr val="dk1"/>
    </cs:fontRef>
    <cs:spPr>
      <a:ln>
        <a:round/>
      </a:ln>
    </cs:spPr>
  </cs:errorBar>
  <cs:floor>
    <cs:lnRef idx="1">
      <a:schemeClr val="dk1">
        <a:tint val="75000"/>
      </a:schemeClr>
    </cs:lnRef>
    <cs:fillRef idx="1">
      <a:schemeClr val="dk1">
        <a:tint val="20000"/>
      </a:schemeClr>
    </cs:fillRef>
    <cs:effectRef idx="0"/>
    <cs:fontRef idx="minor">
      <a:schemeClr val="dk1"/>
    </cs:fontRef>
    <cs:spPr>
      <a:ln>
        <a:round/>
      </a:ln>
    </cs:spPr>
  </cs:floor>
  <cs:gridlineMajor>
    <cs:lnRef idx="1">
      <a:schemeClr val="dk1">
        <a:tint val="75000"/>
      </a:schemeClr>
    </cs:lnRef>
    <cs:fillRef idx="0"/>
    <cs:effectRef idx="0"/>
    <cs:fontRef idx="minor">
      <a:schemeClr val="dk1"/>
    </cs:fontRef>
    <cs:spPr>
      <a:ln>
        <a:round/>
      </a:ln>
    </cs:spPr>
  </cs:gridlineMajor>
  <cs:gridlineMinor>
    <cs:lnRef idx="1">
      <a:schemeClr val="dk1">
        <a:tint val="50000"/>
      </a:schemeClr>
    </cs:lnRef>
    <cs:fillRef idx="0"/>
    <cs:effectRef idx="0"/>
    <cs:fontRef idx="minor">
      <a:schemeClr val="dk1"/>
    </cs:fontRef>
    <cs:spPr>
      <a:ln>
        <a:round/>
      </a:ln>
    </cs:spPr>
  </cs:gridlineMinor>
  <cs:hiLoLine>
    <cs:lnRef idx="1">
      <a:schemeClr val="dk1"/>
    </cs:lnRef>
    <cs:fillRef idx="0"/>
    <cs:effectRef idx="0"/>
    <cs:fontRef idx="minor">
      <a:schemeClr val="dk1"/>
    </cs:fontRef>
    <cs:spPr>
      <a:ln>
        <a:round/>
      </a:ln>
    </cs:spPr>
  </cs:hiLoLine>
  <cs:leaderLine>
    <cs:lnRef idx="1">
      <a:schemeClr val="dk1"/>
    </cs:lnRef>
    <cs:fillRef idx="0"/>
    <cs:effectRef idx="0"/>
    <cs:fontRef idx="minor">
      <a:schemeClr val="dk1"/>
    </cs:fontRef>
    <cs:spPr>
      <a:ln>
        <a:round/>
      </a:ln>
    </cs:spPr>
  </cs:leaderLine>
  <cs:legend>
    <cs:lnRef idx="0"/>
    <cs:fillRef idx="0"/>
    <cs:effectRef idx="0"/>
    <cs:fontRef idx="minor">
      <a:schemeClr val="dk1"/>
    </cs:fontRef>
    <cs:defRPr sz="1000" kern="1200"/>
  </cs:legend>
  <cs:plotArea>
    <cs:lnRef idx="0"/>
    <cs:fillRef idx="1">
      <a:schemeClr val="dk1">
        <a:tint val="20000"/>
      </a:schemeClr>
    </cs:fillRef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1">
      <a:schemeClr val="dk1">
        <a:tint val="75000"/>
      </a:schemeClr>
    </cs:lnRef>
    <cs:fillRef idx="0"/>
    <cs:effectRef idx="0"/>
    <cs:fontRef idx="minor">
      <a:schemeClr val="dk1"/>
    </cs:fontRef>
    <cs:spPr>
      <a:ln>
        <a:round/>
      </a:ln>
    </cs:spPr>
    <cs:defRPr sz="1000" kern="1200"/>
  </cs:seriesAxis>
  <cs:seriesLine>
    <cs:lnRef idx="1">
      <a:schemeClr val="dk1"/>
    </cs:lnRef>
    <cs:fillRef idx="0"/>
    <cs:effectRef idx="0"/>
    <cs:fontRef idx="minor">
      <a:schemeClr val="dk1"/>
    </cs:fontRef>
    <cs:spPr>
      <a:ln>
        <a:round/>
      </a:ln>
    </cs:spPr>
  </cs:seriesLine>
  <cs:title>
    <cs:lnRef idx="0"/>
    <cs:fillRef idx="0"/>
    <cs:effectRef idx="0"/>
    <cs:fontRef idx="minor">
      <a:schemeClr val="dk1"/>
    </cs:fontRef>
    <cs:defRPr sz="1800" b="1" kern="1200"/>
  </cs:title>
  <cs:trendline>
    <cs:lnRef idx="1">
      <a:schemeClr val="dk1"/>
    </cs:lnRef>
    <cs:fillRef idx="0"/>
    <cs:effectRef idx="0"/>
    <cs:fontRef idx="minor">
      <a:schemeClr val="dk1"/>
    </cs:fontRef>
    <cs:spPr>
      <a:ln cap="rnd">
        <a:round/>
      </a:ln>
    </cs:spPr>
  </cs:trendline>
  <cs:trendlineLabel>
    <cs:lnRef idx="0"/>
    <cs:fillRef idx="0"/>
    <cs:effectRef idx="0"/>
    <cs:fontRef idx="minor">
      <a:schemeClr val="dk1"/>
    </cs:fontRef>
    <cs:defRPr sz="1000" kern="1200"/>
  </cs:trendlineLabel>
  <cs:upBar>
    <cs:lnRef idx="1">
      <a:schemeClr val="dk1"/>
    </cs:lnRef>
    <cs:fillRef idx="1">
      <a:schemeClr val="lt1"/>
    </cs:fillRef>
    <cs:effectRef idx="0"/>
    <cs:fontRef idx="minor">
      <a:schemeClr val="dk1"/>
    </cs:fontRef>
    <cs:spPr>
      <a:ln>
        <a:round/>
      </a:ln>
    </cs:spPr>
  </cs:upBar>
  <cs:valueAxis>
    <cs:lnRef idx="1">
      <a:schemeClr val="dk1">
        <a:tint val="75000"/>
      </a:schemeClr>
    </cs:lnRef>
    <cs:fillRef idx="0"/>
    <cs:effectRef idx="0"/>
    <cs:fontRef idx="minor">
      <a:schemeClr val="dk1"/>
    </cs:fontRef>
    <cs:spPr>
      <a:ln>
        <a:round/>
      </a:ln>
    </cs:spPr>
    <cs:defRPr sz="1000" kern="1200"/>
  </cs:valueAxis>
  <cs:wall>
    <cs:lnRef idx="0"/>
    <cs:fillRef idx="1">
      <a:schemeClr val="dk1">
        <a:tint val="20000"/>
      </a:schemeClr>
    </cs:fillRef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9.xml.rels><?xml version="1.0" encoding="UTF-8" standalone="yes"?>
<Relationships xmlns="http://schemas.openxmlformats.org/package/2006/relationships"><Relationship Id="rId1" Type="http://schemas.openxmlformats.org/officeDocument/2006/relationships/image" Target="../media/image37.png"/></Relationships>
</file>

<file path=ppt/diagrams/_rels/drawing9.xml.rels><?xml version="1.0" encoding="UTF-8" standalone="yes"?>
<Relationships xmlns="http://schemas.openxmlformats.org/package/2006/relationships"><Relationship Id="rId1" Type="http://schemas.openxmlformats.org/officeDocument/2006/relationships/image" Target="../media/image37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3_4">
  <dgm:title val=""/>
  <dgm:desc val=""/>
  <dgm:catLst>
    <dgm:cat type="accent3" pri="11400"/>
  </dgm:catLst>
  <dgm:styleLbl name="node0">
    <dgm:fillClrLst meth="cycle">
      <a:schemeClr val="accent3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3">
        <a:shade val="50000"/>
      </a:schemeClr>
      <a:schemeClr val="accent3">
        <a:tint val="55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3">
        <a:shade val="80000"/>
        <a:alpha val="50000"/>
      </a:schemeClr>
      <a:schemeClr val="accent3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55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9E69230-B883-44F8-A92A-B633DF3CC01D}" type="doc">
      <dgm:prSet loTypeId="urn:microsoft.com/office/officeart/2005/8/layout/hList3" loCatId="list" qsTypeId="urn:microsoft.com/office/officeart/2005/8/quickstyle/simple1" qsCatId="simple" csTypeId="urn:microsoft.com/office/officeart/2005/8/colors/accent3_1" csCatId="accent3" phldr="1"/>
      <dgm:spPr/>
      <dgm:t>
        <a:bodyPr/>
        <a:lstStyle/>
        <a:p>
          <a:endParaRPr lang="ru-RU"/>
        </a:p>
      </dgm:t>
    </dgm:pt>
    <dgm:pt modelId="{FEC77FE6-F7B0-4E03-8CC8-9985EB4DAE5A}">
      <dgm:prSet phldrT="[Текст]" custT="1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ru-RU" sz="2400" dirty="0" smtClean="0">
              <a:latin typeface="Arial" pitchFamily="34" charset="0"/>
              <a:cs typeface="Arial" pitchFamily="34" charset="0"/>
            </a:rPr>
            <a:t>Местные налоги</a:t>
          </a:r>
        </a:p>
        <a:p>
          <a:r>
            <a:rPr lang="ru-RU" sz="2400" dirty="0" smtClean="0"/>
            <a:t>(</a:t>
          </a:r>
          <a:r>
            <a:rPr lang="ru-RU" sz="2400" i="1" dirty="0" smtClean="0">
              <a:latin typeface="Arial" pitchFamily="34" charset="0"/>
              <a:cs typeface="Arial" pitchFamily="34" charset="0"/>
            </a:rPr>
            <a:t>зачисляются в местный бюджет   в размере 100%)</a:t>
          </a:r>
          <a:endParaRPr lang="ru-RU" sz="2400" i="1" dirty="0">
            <a:latin typeface="Arial" pitchFamily="34" charset="0"/>
            <a:cs typeface="Arial" pitchFamily="34" charset="0"/>
          </a:endParaRPr>
        </a:p>
      </dgm:t>
    </dgm:pt>
    <dgm:pt modelId="{18349F4B-CEAF-4409-A9F4-3A8E01EFFF78}" type="parTrans" cxnId="{3B7A58A3-0CF8-4E43-ACCE-AFC95A783A2C}">
      <dgm:prSet/>
      <dgm:spPr/>
      <dgm:t>
        <a:bodyPr/>
        <a:lstStyle/>
        <a:p>
          <a:endParaRPr lang="ru-RU"/>
        </a:p>
      </dgm:t>
    </dgm:pt>
    <dgm:pt modelId="{B1277B64-C887-444F-9E6C-18A5DA64F62E}" type="sibTrans" cxnId="{3B7A58A3-0CF8-4E43-ACCE-AFC95A783A2C}">
      <dgm:prSet/>
      <dgm:spPr/>
      <dgm:t>
        <a:bodyPr/>
        <a:lstStyle/>
        <a:p>
          <a:endParaRPr lang="ru-RU"/>
        </a:p>
      </dgm:t>
    </dgm:pt>
    <dgm:pt modelId="{60963BC9-70F2-4B6C-8E1A-71489F86AEE2}">
      <dgm:prSet phldrT="[Текст]" custT="1"/>
      <dgm:spPr/>
      <dgm:t>
        <a:bodyPr/>
        <a:lstStyle/>
        <a:p>
          <a:pPr algn="ctr"/>
          <a:r>
            <a:rPr lang="ru-RU" sz="2400" i="1" dirty="0" smtClean="0">
              <a:latin typeface="Arial" pitchFamily="34" charset="0"/>
              <a:cs typeface="Arial" pitchFamily="34" charset="0"/>
            </a:rPr>
            <a:t>Земельный налог </a:t>
          </a:r>
        </a:p>
        <a:p>
          <a:pPr algn="ctr"/>
          <a:r>
            <a:rPr lang="ru-RU" sz="1400" b="1" i="1" dirty="0" smtClean="0">
              <a:latin typeface="Arial" pitchFamily="34" charset="0"/>
              <a:cs typeface="Arial" pitchFamily="34" charset="0"/>
            </a:rPr>
            <a:t>(ставка налога составляет 0,2% до 1,5%  от  кадастровой стоимости земельных участков в зависимости от их категории)</a:t>
          </a:r>
        </a:p>
        <a:p>
          <a:pPr algn="ctr"/>
          <a:r>
            <a:rPr lang="ru-RU" sz="1200" i="1" dirty="0" smtClean="0">
              <a:latin typeface="Arial" pitchFamily="34" charset="0"/>
              <a:cs typeface="Arial" pitchFamily="34" charset="0"/>
            </a:rPr>
            <a:t>Срок уплаты : для физ.лиц  </a:t>
          </a:r>
          <a:r>
            <a:rPr lang="ru-RU" sz="1200" b="1" i="1" dirty="0" smtClean="0">
              <a:latin typeface="Arial" pitchFamily="34" charset="0"/>
              <a:cs typeface="Arial" pitchFamily="34" charset="0"/>
            </a:rPr>
            <a:t>не позднее 1 декабря , для юр.лиц </a:t>
          </a:r>
          <a:r>
            <a:rPr lang="ru-RU" sz="1200" b="0" i="0" dirty="0" smtClean="0">
              <a:latin typeface="Arial" pitchFamily="34" charset="0"/>
              <a:cs typeface="Arial" pitchFamily="34" charset="0"/>
            </a:rPr>
            <a:t>в срок </a:t>
          </a:r>
          <a:r>
            <a:rPr lang="ru-RU" sz="1200" b="1" i="0" dirty="0" smtClean="0">
              <a:latin typeface="Arial" pitchFamily="34" charset="0"/>
              <a:cs typeface="Arial" pitchFamily="34" charset="0"/>
            </a:rPr>
            <a:t>не позднее 1 марта </a:t>
          </a:r>
          <a:r>
            <a:rPr lang="ru-RU" sz="1200" b="0" i="0" dirty="0" smtClean="0">
              <a:latin typeface="Arial" pitchFamily="34" charset="0"/>
              <a:cs typeface="Arial" pitchFamily="34" charset="0"/>
            </a:rPr>
            <a:t>года, следующего за истекшим налоговым периодом. Авансовые платежи по налогу подлежат уплате налогоплательщиками-организациями в срок не позднее последнего числа месяца, следующего за истекшим отчетным периодом.</a:t>
          </a:r>
          <a:endParaRPr lang="ru-RU" sz="1200" b="1" i="1" dirty="0">
            <a:latin typeface="Arial" pitchFamily="34" charset="0"/>
            <a:cs typeface="Arial" pitchFamily="34" charset="0"/>
          </a:endParaRPr>
        </a:p>
      </dgm:t>
    </dgm:pt>
    <dgm:pt modelId="{C5C0DA07-345C-4FE9-9899-A6BE4B9561C8}" type="parTrans" cxnId="{2567ACB0-F427-4D90-AF0D-C9FB8DEB46E4}">
      <dgm:prSet/>
      <dgm:spPr/>
      <dgm:t>
        <a:bodyPr/>
        <a:lstStyle/>
        <a:p>
          <a:endParaRPr lang="ru-RU"/>
        </a:p>
      </dgm:t>
    </dgm:pt>
    <dgm:pt modelId="{F021E7A4-9383-42EB-B1CC-BDDCAD2E3126}" type="sibTrans" cxnId="{2567ACB0-F427-4D90-AF0D-C9FB8DEB46E4}">
      <dgm:prSet/>
      <dgm:spPr/>
      <dgm:t>
        <a:bodyPr/>
        <a:lstStyle/>
        <a:p>
          <a:endParaRPr lang="ru-RU"/>
        </a:p>
      </dgm:t>
    </dgm:pt>
    <dgm:pt modelId="{F3A9B3EE-97DA-4FFE-966B-22168C9D03A2}">
      <dgm:prSet phldrT="[Текст]" custT="1"/>
      <dgm:spPr/>
      <dgm:t>
        <a:bodyPr/>
        <a:lstStyle/>
        <a:p>
          <a:r>
            <a:rPr lang="ru-RU" sz="2400" i="1" dirty="0" smtClean="0">
              <a:latin typeface="Arial" pitchFamily="34" charset="0"/>
              <a:cs typeface="Arial" pitchFamily="34" charset="0"/>
            </a:rPr>
            <a:t>Налог на имущество физических лиц</a:t>
          </a:r>
        </a:p>
        <a:p>
          <a:r>
            <a:rPr lang="ru-RU" sz="1400" b="1" i="0" dirty="0" smtClean="0">
              <a:latin typeface="Arial" pitchFamily="34" charset="0"/>
              <a:cs typeface="Arial" pitchFamily="34" charset="0"/>
            </a:rPr>
            <a:t>(налоговая ставка зависит от кадастровой стоимости составляет  от 0,2% до 2,0%)</a:t>
          </a:r>
        </a:p>
        <a:p>
          <a:r>
            <a:rPr lang="ru-RU" sz="1400" i="1" dirty="0" smtClean="0">
              <a:latin typeface="Arial" pitchFamily="34" charset="0"/>
              <a:cs typeface="Arial" pitchFamily="34" charset="0"/>
            </a:rPr>
            <a:t>Срок уплаты :  </a:t>
          </a:r>
          <a:r>
            <a:rPr lang="ru-RU" sz="1400" b="1" i="1" dirty="0" smtClean="0">
              <a:latin typeface="Arial" pitchFamily="34" charset="0"/>
              <a:cs typeface="Arial" pitchFamily="34" charset="0"/>
            </a:rPr>
            <a:t>не позднее 1 декабря </a:t>
          </a:r>
          <a:endParaRPr lang="ru-RU" sz="1400" b="1" i="0" dirty="0">
            <a:latin typeface="Arial" pitchFamily="34" charset="0"/>
            <a:cs typeface="Arial" pitchFamily="34" charset="0"/>
          </a:endParaRPr>
        </a:p>
      </dgm:t>
    </dgm:pt>
    <dgm:pt modelId="{D1A848D4-68D6-4482-A478-F529B46CCC3E}" type="parTrans" cxnId="{204F0167-126E-49BD-B866-165D9FDAEDEA}">
      <dgm:prSet/>
      <dgm:spPr/>
      <dgm:t>
        <a:bodyPr/>
        <a:lstStyle/>
        <a:p>
          <a:endParaRPr lang="ru-RU"/>
        </a:p>
      </dgm:t>
    </dgm:pt>
    <dgm:pt modelId="{49461372-5174-4523-84AF-9E38AF2698A1}" type="sibTrans" cxnId="{204F0167-126E-49BD-B866-165D9FDAEDEA}">
      <dgm:prSet/>
      <dgm:spPr/>
      <dgm:t>
        <a:bodyPr/>
        <a:lstStyle/>
        <a:p>
          <a:endParaRPr lang="ru-RU"/>
        </a:p>
      </dgm:t>
    </dgm:pt>
    <dgm:pt modelId="{FFE5D761-F5B2-4F66-8B6F-1F796D2A0D83}" type="pres">
      <dgm:prSet presAssocID="{B9E69230-B883-44F8-A92A-B633DF3CC01D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2A7758C-07F5-477B-A2DD-7586D0025353}" type="pres">
      <dgm:prSet presAssocID="{FEC77FE6-F7B0-4E03-8CC8-9985EB4DAE5A}" presName="roof" presStyleLbl="dkBgShp" presStyleIdx="0" presStyleCnt="2"/>
      <dgm:spPr/>
      <dgm:t>
        <a:bodyPr/>
        <a:lstStyle/>
        <a:p>
          <a:endParaRPr lang="ru-RU"/>
        </a:p>
      </dgm:t>
    </dgm:pt>
    <dgm:pt modelId="{B89277CC-C9D0-48F3-A5AA-5804DB1A0A27}" type="pres">
      <dgm:prSet presAssocID="{FEC77FE6-F7B0-4E03-8CC8-9985EB4DAE5A}" presName="pillars" presStyleCnt="0"/>
      <dgm:spPr/>
      <dgm:t>
        <a:bodyPr/>
        <a:lstStyle/>
        <a:p>
          <a:endParaRPr lang="ru-RU"/>
        </a:p>
      </dgm:t>
    </dgm:pt>
    <dgm:pt modelId="{F54700BB-7CC3-47E1-A526-9103E993EB59}" type="pres">
      <dgm:prSet presAssocID="{FEC77FE6-F7B0-4E03-8CC8-9985EB4DAE5A}" presName="pillar1" presStyleLbl="node1" presStyleIdx="0" presStyleCnt="2" custScaleY="122929" custLinFactNeighborX="-3604" custLinFactNeighborY="1429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20185F0-4DBC-4EF3-8EF4-7A5A3693BE6F}" type="pres">
      <dgm:prSet presAssocID="{F3A9B3EE-97DA-4FFE-966B-22168C9D03A2}" presName="pillarX" presStyleLbl="node1" presStyleIdx="1" presStyleCnt="2" custScaleY="12038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5B4557A-27F3-43B7-B80D-7F574B3AA743}" type="pres">
      <dgm:prSet presAssocID="{FEC77FE6-F7B0-4E03-8CC8-9985EB4DAE5A}" presName="base" presStyleLbl="dkBgShp" presStyleIdx="1" presStyleCnt="2" custScaleY="157021" custLinFactY="49806" custLinFactNeighborX="162" custLinFactNeighborY="100000"/>
      <dgm:spPr>
        <a:solidFill>
          <a:schemeClr val="accent1">
            <a:lumMod val="75000"/>
          </a:schemeClr>
        </a:solidFill>
      </dgm:spPr>
      <dgm:t>
        <a:bodyPr/>
        <a:lstStyle/>
        <a:p>
          <a:endParaRPr lang="ru-RU"/>
        </a:p>
      </dgm:t>
    </dgm:pt>
  </dgm:ptLst>
  <dgm:cxnLst>
    <dgm:cxn modelId="{A5F04574-E5D8-4E17-AEFB-C35637261DB8}" type="presOf" srcId="{FEC77FE6-F7B0-4E03-8CC8-9985EB4DAE5A}" destId="{12A7758C-07F5-477B-A2DD-7586D0025353}" srcOrd="0" destOrd="0" presId="urn:microsoft.com/office/officeart/2005/8/layout/hList3"/>
    <dgm:cxn modelId="{2567ACB0-F427-4D90-AF0D-C9FB8DEB46E4}" srcId="{FEC77FE6-F7B0-4E03-8CC8-9985EB4DAE5A}" destId="{60963BC9-70F2-4B6C-8E1A-71489F86AEE2}" srcOrd="0" destOrd="0" parTransId="{C5C0DA07-345C-4FE9-9899-A6BE4B9561C8}" sibTransId="{F021E7A4-9383-42EB-B1CC-BDDCAD2E3126}"/>
    <dgm:cxn modelId="{051CD212-3C5E-4499-A7F2-EA2CBB98BD4B}" type="presOf" srcId="{60963BC9-70F2-4B6C-8E1A-71489F86AEE2}" destId="{F54700BB-7CC3-47E1-A526-9103E993EB59}" srcOrd="0" destOrd="0" presId="urn:microsoft.com/office/officeart/2005/8/layout/hList3"/>
    <dgm:cxn modelId="{204F0167-126E-49BD-B866-165D9FDAEDEA}" srcId="{FEC77FE6-F7B0-4E03-8CC8-9985EB4DAE5A}" destId="{F3A9B3EE-97DA-4FFE-966B-22168C9D03A2}" srcOrd="1" destOrd="0" parTransId="{D1A848D4-68D6-4482-A478-F529B46CCC3E}" sibTransId="{49461372-5174-4523-84AF-9E38AF2698A1}"/>
    <dgm:cxn modelId="{6FED3E35-61BC-4AEF-AE92-6787CC411C4D}" type="presOf" srcId="{F3A9B3EE-97DA-4FFE-966B-22168C9D03A2}" destId="{820185F0-4DBC-4EF3-8EF4-7A5A3693BE6F}" srcOrd="0" destOrd="0" presId="urn:microsoft.com/office/officeart/2005/8/layout/hList3"/>
    <dgm:cxn modelId="{3B7A58A3-0CF8-4E43-ACCE-AFC95A783A2C}" srcId="{B9E69230-B883-44F8-A92A-B633DF3CC01D}" destId="{FEC77FE6-F7B0-4E03-8CC8-9985EB4DAE5A}" srcOrd="0" destOrd="0" parTransId="{18349F4B-CEAF-4409-A9F4-3A8E01EFFF78}" sibTransId="{B1277B64-C887-444F-9E6C-18A5DA64F62E}"/>
    <dgm:cxn modelId="{38247051-2583-4D98-8276-10F8645D43AB}" type="presOf" srcId="{B9E69230-B883-44F8-A92A-B633DF3CC01D}" destId="{FFE5D761-F5B2-4F66-8B6F-1F796D2A0D83}" srcOrd="0" destOrd="0" presId="urn:microsoft.com/office/officeart/2005/8/layout/hList3"/>
    <dgm:cxn modelId="{FFE92758-BFC7-4FC0-BCEA-55A84062888E}" type="presParOf" srcId="{FFE5D761-F5B2-4F66-8B6F-1F796D2A0D83}" destId="{12A7758C-07F5-477B-A2DD-7586D0025353}" srcOrd="0" destOrd="0" presId="urn:microsoft.com/office/officeart/2005/8/layout/hList3"/>
    <dgm:cxn modelId="{0EB1FF12-FBD2-48B1-8421-33E592CF7282}" type="presParOf" srcId="{FFE5D761-F5B2-4F66-8B6F-1F796D2A0D83}" destId="{B89277CC-C9D0-48F3-A5AA-5804DB1A0A27}" srcOrd="1" destOrd="0" presId="urn:microsoft.com/office/officeart/2005/8/layout/hList3"/>
    <dgm:cxn modelId="{6C1B586D-F537-4237-A8D6-14A622FEDCDD}" type="presParOf" srcId="{B89277CC-C9D0-48F3-A5AA-5804DB1A0A27}" destId="{F54700BB-7CC3-47E1-A526-9103E993EB59}" srcOrd="0" destOrd="0" presId="urn:microsoft.com/office/officeart/2005/8/layout/hList3"/>
    <dgm:cxn modelId="{BBC032D6-247B-4877-A3BE-5E6FE8768B05}" type="presParOf" srcId="{B89277CC-C9D0-48F3-A5AA-5804DB1A0A27}" destId="{820185F0-4DBC-4EF3-8EF4-7A5A3693BE6F}" srcOrd="1" destOrd="0" presId="urn:microsoft.com/office/officeart/2005/8/layout/hList3"/>
    <dgm:cxn modelId="{C13AD697-5279-4281-ABFA-026CED79C6A5}" type="presParOf" srcId="{FFE5D761-F5B2-4F66-8B6F-1F796D2A0D83}" destId="{15B4557A-27F3-43B7-B80D-7F574B3AA743}" srcOrd="2" destOrd="0" presId="urn:microsoft.com/office/officeart/2005/8/layout/hList3"/>
  </dgm:cxnLst>
  <dgm:bg>
    <a:solidFill>
      <a:schemeClr val="bg1"/>
    </a:solidFill>
  </dgm:bg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E27EA9A8-2F2F-4FD7-BB6F-788126B86119}" type="doc">
      <dgm:prSet loTypeId="urn:microsoft.com/office/officeart/2005/8/layout/chevron2" loCatId="list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ru-RU"/>
        </a:p>
      </dgm:t>
    </dgm:pt>
    <dgm:pt modelId="{DA05CDC8-FEAB-4AEA-BF74-6D8DFB695082}">
      <dgm:prSet phldrT="[Текст]" custT="1">
        <dgm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dgm:style>
      </dgm:prSet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ru-RU" sz="1800" smtClean="0">
              <a:solidFill>
                <a:schemeClr val="bg1"/>
              </a:solidFill>
            </a:rPr>
            <a:t>1</a:t>
          </a:r>
          <a:endParaRPr lang="ru-RU" sz="1800" dirty="0">
            <a:solidFill>
              <a:schemeClr val="bg1"/>
            </a:solidFill>
          </a:endParaRPr>
        </a:p>
      </dgm:t>
    </dgm:pt>
    <dgm:pt modelId="{BDFEB39A-7CC2-4794-B71B-E28124DB30EC}" type="parTrans" cxnId="{8B3E0909-C2BD-437A-9814-749BACD32126}">
      <dgm:prSet/>
      <dgm:spPr/>
      <dgm:t>
        <a:bodyPr/>
        <a:lstStyle/>
        <a:p>
          <a:endParaRPr lang="ru-RU" sz="2000"/>
        </a:p>
      </dgm:t>
    </dgm:pt>
    <dgm:pt modelId="{2F91C89C-6FCD-4CDA-96B7-DA5797B47319}" type="sibTrans" cxnId="{8B3E0909-C2BD-437A-9814-749BACD32126}">
      <dgm:prSet/>
      <dgm:spPr/>
      <dgm:t>
        <a:bodyPr/>
        <a:lstStyle/>
        <a:p>
          <a:endParaRPr lang="ru-RU" sz="2000"/>
        </a:p>
      </dgm:t>
    </dgm:pt>
    <dgm:pt modelId="{938CC384-639A-4367-AC2A-F570FF56FC94}">
      <dgm:prSet phldrT="[Текст]" custT="1">
        <dgm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dgm:style>
      </dgm:prSet>
      <dgm:spPr>
        <a:ln>
          <a:solidFill>
            <a:schemeClr val="accent1">
              <a:lumMod val="75000"/>
            </a:schemeClr>
          </a:solidFill>
        </a:ln>
      </dgm:spPr>
      <dgm:t>
        <a:bodyPr/>
        <a:lstStyle/>
        <a:p>
          <a:r>
            <a:rPr lang="ru-RU" sz="1100" b="1" dirty="0" smtClean="0">
              <a:latin typeface="Arial" pitchFamily="34" charset="0"/>
              <a:cs typeface="Arial" pitchFamily="34" charset="0"/>
            </a:rPr>
            <a:t>Выплата денежного поощрения лучшим муниципальным учреждениям культуры федеральный бюджет – 210,1  тыс. руб.,  исполнено – 210,1 тыс. руб., том числе софинансирование за счет местного бюджета – 42,0 тыс. руб.</a:t>
          </a:r>
          <a:endParaRPr lang="ru-RU" sz="1100" b="1" dirty="0">
            <a:latin typeface="Arial" pitchFamily="34" charset="0"/>
            <a:cs typeface="Arial" pitchFamily="34" charset="0"/>
          </a:endParaRPr>
        </a:p>
      </dgm:t>
    </dgm:pt>
    <dgm:pt modelId="{F22A38DD-1D8F-412A-A682-584ABDAFEB41}" type="parTrans" cxnId="{8A101E17-D96A-4510-9837-EDD95015B53C}">
      <dgm:prSet/>
      <dgm:spPr/>
      <dgm:t>
        <a:bodyPr/>
        <a:lstStyle/>
        <a:p>
          <a:endParaRPr lang="ru-RU" sz="2000"/>
        </a:p>
      </dgm:t>
    </dgm:pt>
    <dgm:pt modelId="{0D82BD6B-2A5A-4CB6-ADF1-76381FFAFD34}" type="sibTrans" cxnId="{8A101E17-D96A-4510-9837-EDD95015B53C}">
      <dgm:prSet/>
      <dgm:spPr/>
      <dgm:t>
        <a:bodyPr/>
        <a:lstStyle/>
        <a:p>
          <a:endParaRPr lang="ru-RU" sz="2000"/>
        </a:p>
      </dgm:t>
    </dgm:pt>
    <dgm:pt modelId="{272A13B4-5C92-4193-BFFE-D4FB45BC34E3}">
      <dgm:prSet phldrT="[Текст]" custT="1">
        <dgm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dgm:style>
      </dgm:prSet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ru-RU" sz="1800" smtClean="0">
              <a:solidFill>
                <a:schemeClr val="bg1"/>
              </a:solidFill>
            </a:rPr>
            <a:t>2</a:t>
          </a:r>
          <a:endParaRPr lang="ru-RU" sz="1800" dirty="0">
            <a:solidFill>
              <a:schemeClr val="bg1"/>
            </a:solidFill>
          </a:endParaRPr>
        </a:p>
      </dgm:t>
    </dgm:pt>
    <dgm:pt modelId="{662289CE-7F76-4DA6-9005-FAB7E4B0EB55}" type="parTrans" cxnId="{10F3EE15-AA07-4974-AECC-BFC9B1ADEF17}">
      <dgm:prSet/>
      <dgm:spPr/>
      <dgm:t>
        <a:bodyPr/>
        <a:lstStyle/>
        <a:p>
          <a:endParaRPr lang="ru-RU" sz="2000"/>
        </a:p>
      </dgm:t>
    </dgm:pt>
    <dgm:pt modelId="{BBF180AF-2905-46A8-98AC-BA9D1F58AC04}" type="sibTrans" cxnId="{10F3EE15-AA07-4974-AECC-BFC9B1ADEF17}">
      <dgm:prSet/>
      <dgm:spPr/>
      <dgm:t>
        <a:bodyPr/>
        <a:lstStyle/>
        <a:p>
          <a:endParaRPr lang="ru-RU" sz="2000"/>
        </a:p>
      </dgm:t>
    </dgm:pt>
    <dgm:pt modelId="{CDB4EC55-C881-4426-A5F9-5EC9B76E3FB1}">
      <dgm:prSet phldrT="[Текст]" custT="1">
        <dgm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dgm:style>
      </dgm:prSet>
      <dgm:spPr>
        <a:ln>
          <a:solidFill>
            <a:schemeClr val="accent1">
              <a:lumMod val="75000"/>
            </a:schemeClr>
          </a:solidFill>
        </a:ln>
      </dgm:spPr>
      <dgm:t>
        <a:bodyPr/>
        <a:lstStyle/>
        <a:p>
          <a:r>
            <a:rPr lang="ru-RU" sz="1100" b="1" dirty="0" smtClean="0">
              <a:latin typeface="Arial" pitchFamily="34" charset="0"/>
              <a:cs typeface="Arial" pitchFamily="34" charset="0"/>
            </a:rPr>
            <a:t>Выплата денежного поощрения лучшим работникам муниципальных учреждений культуры Свердловской области: премии и гранты – 125,0 тыс. руб., исполнено – 125,0 тыс. руб., в том числе софинансирование за счет средств местного бюджета – 25,0 тыс. руб.</a:t>
          </a:r>
          <a:endParaRPr lang="ru-RU" sz="1100" b="1" dirty="0">
            <a:latin typeface="Arial" pitchFamily="34" charset="0"/>
            <a:cs typeface="Arial" pitchFamily="34" charset="0"/>
          </a:endParaRPr>
        </a:p>
      </dgm:t>
    </dgm:pt>
    <dgm:pt modelId="{D3C5FFE4-FCBA-4825-A495-865A9329D1AA}" type="sibTrans" cxnId="{0586C17A-2EF4-495A-8E5A-5A8AB4452F9B}">
      <dgm:prSet/>
      <dgm:spPr/>
      <dgm:t>
        <a:bodyPr/>
        <a:lstStyle/>
        <a:p>
          <a:endParaRPr lang="ru-RU" sz="2000"/>
        </a:p>
      </dgm:t>
    </dgm:pt>
    <dgm:pt modelId="{850E3E7E-A607-4D3E-982F-B1D1790A8BE8}" type="parTrans" cxnId="{0586C17A-2EF4-495A-8E5A-5A8AB4452F9B}">
      <dgm:prSet/>
      <dgm:spPr/>
      <dgm:t>
        <a:bodyPr/>
        <a:lstStyle/>
        <a:p>
          <a:endParaRPr lang="ru-RU" sz="2000"/>
        </a:p>
      </dgm:t>
    </dgm:pt>
    <dgm:pt modelId="{00FABAE4-1357-4CA4-9FA0-7E3763EB88C4}">
      <dgm:prSet phldrT="[Текст]" custT="1">
        <dgm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dgm:style>
      </dgm:prSet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ru-RU" sz="1400" smtClean="0">
              <a:solidFill>
                <a:schemeClr val="bg1"/>
              </a:solidFill>
              <a:latin typeface="Arial" pitchFamily="34" charset="0"/>
              <a:cs typeface="Arial" pitchFamily="34" charset="0"/>
            </a:rPr>
            <a:t>3</a:t>
          </a:r>
          <a:endParaRPr lang="ru-RU" sz="1400" dirty="0">
            <a:solidFill>
              <a:schemeClr val="bg1"/>
            </a:solidFill>
            <a:latin typeface="Arial" pitchFamily="34" charset="0"/>
            <a:cs typeface="Arial" pitchFamily="34" charset="0"/>
          </a:endParaRPr>
        </a:p>
      </dgm:t>
    </dgm:pt>
    <dgm:pt modelId="{2D066203-8D65-42C9-BE0A-D115B40F4FD4}" type="parTrans" cxnId="{A6AB011E-D264-4538-9AA1-A57BB16F660E}">
      <dgm:prSet/>
      <dgm:spPr/>
      <dgm:t>
        <a:bodyPr/>
        <a:lstStyle/>
        <a:p>
          <a:endParaRPr lang="ru-RU" sz="2000"/>
        </a:p>
      </dgm:t>
    </dgm:pt>
    <dgm:pt modelId="{E36AFFD9-370E-4110-A7F2-4E0480F40F50}" type="sibTrans" cxnId="{A6AB011E-D264-4538-9AA1-A57BB16F660E}">
      <dgm:prSet/>
      <dgm:spPr/>
      <dgm:t>
        <a:bodyPr/>
        <a:lstStyle/>
        <a:p>
          <a:endParaRPr lang="ru-RU" sz="2000"/>
        </a:p>
      </dgm:t>
    </dgm:pt>
    <dgm:pt modelId="{BD0671E2-80B8-4B20-9D80-C5093835DF81}">
      <dgm:prSet phldrT="[Текст]" custT="1">
        <dgm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dgm:style>
      </dgm:prSet>
      <dgm:spPr>
        <a:ln>
          <a:solidFill>
            <a:schemeClr val="accent1">
              <a:lumMod val="75000"/>
            </a:schemeClr>
          </a:solidFill>
        </a:ln>
      </dgm:spPr>
      <dgm:t>
        <a:bodyPr/>
        <a:lstStyle/>
        <a:p>
          <a:r>
            <a:rPr lang="ru-RU" sz="1100" b="1" dirty="0" smtClean="0">
              <a:latin typeface="Arial" pitchFamily="34" charset="0"/>
              <a:cs typeface="Arial" pitchFamily="34" charset="0"/>
            </a:rPr>
            <a:t>Модернизация библиотек в части комплектования книжных фондов – 530,0 тыс. руб., исполнено – 530,0 тыс. руб., в том числе софинансирование за счет средств местного бюджета – 265,0 тыс. руб.</a:t>
          </a:r>
          <a:endParaRPr lang="ru-RU" sz="1100" b="1" dirty="0">
            <a:latin typeface="Arial" pitchFamily="34" charset="0"/>
            <a:cs typeface="Arial" pitchFamily="34" charset="0"/>
          </a:endParaRPr>
        </a:p>
      </dgm:t>
    </dgm:pt>
    <dgm:pt modelId="{1E0F7208-BB2C-4B6A-B76F-0E30D468B2A1}" type="parTrans" cxnId="{8577C582-86C3-44C4-8AB0-52F1C76DA63A}">
      <dgm:prSet/>
      <dgm:spPr/>
      <dgm:t>
        <a:bodyPr/>
        <a:lstStyle/>
        <a:p>
          <a:endParaRPr lang="ru-RU" sz="2000"/>
        </a:p>
      </dgm:t>
    </dgm:pt>
    <dgm:pt modelId="{EFF5024B-B545-44EA-A27A-715D9CC530B2}" type="sibTrans" cxnId="{8577C582-86C3-44C4-8AB0-52F1C76DA63A}">
      <dgm:prSet/>
      <dgm:spPr/>
      <dgm:t>
        <a:bodyPr/>
        <a:lstStyle/>
        <a:p>
          <a:endParaRPr lang="ru-RU" sz="2000"/>
        </a:p>
      </dgm:t>
    </dgm:pt>
    <dgm:pt modelId="{BBB2597C-4B8E-4508-9D40-BDF65D637C36}">
      <dgm:prSet phldrT="[Текст]" custT="1">
        <dgm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dgm:style>
      </dgm:prSet>
      <dgm:spPr>
        <a:solidFill>
          <a:schemeClr val="accent1">
            <a:lumMod val="75000"/>
          </a:schemeClr>
        </a:solidFill>
        <a:ln>
          <a:solidFill>
            <a:schemeClr val="accent1">
              <a:lumMod val="75000"/>
            </a:schemeClr>
          </a:solidFill>
        </a:ln>
      </dgm:spPr>
      <dgm:t>
        <a:bodyPr/>
        <a:lstStyle/>
        <a:p>
          <a:r>
            <a:rPr lang="ru-RU" sz="14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rPr>
            <a:t>5</a:t>
          </a:r>
          <a:endParaRPr lang="ru-RU" sz="1400" dirty="0">
            <a:solidFill>
              <a:schemeClr val="bg1"/>
            </a:solidFill>
            <a:latin typeface="Arial" pitchFamily="34" charset="0"/>
            <a:cs typeface="Arial" pitchFamily="34" charset="0"/>
          </a:endParaRPr>
        </a:p>
      </dgm:t>
    </dgm:pt>
    <dgm:pt modelId="{5A30FD4F-0B8F-485E-882D-5279FA7CBC9D}" type="parTrans" cxnId="{A1F49742-5C67-4979-9254-4DB6351B65B8}">
      <dgm:prSet/>
      <dgm:spPr/>
      <dgm:t>
        <a:bodyPr/>
        <a:lstStyle/>
        <a:p>
          <a:endParaRPr lang="ru-RU"/>
        </a:p>
      </dgm:t>
    </dgm:pt>
    <dgm:pt modelId="{6ABE9413-C44B-4DE7-9C76-CF7CE4D355B2}" type="sibTrans" cxnId="{A1F49742-5C67-4979-9254-4DB6351B65B8}">
      <dgm:prSet/>
      <dgm:spPr/>
      <dgm:t>
        <a:bodyPr/>
        <a:lstStyle/>
        <a:p>
          <a:endParaRPr lang="ru-RU"/>
        </a:p>
      </dgm:t>
    </dgm:pt>
    <dgm:pt modelId="{1763403D-E558-4CAB-9A74-6E35DA86FB8E}">
      <dgm:prSet phldrT="[Текст]" custT="1">
        <dgm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dgm:style>
      </dgm:prSet>
      <dgm:spPr>
        <a:solidFill>
          <a:schemeClr val="accent1">
            <a:lumMod val="75000"/>
          </a:schemeClr>
        </a:solidFill>
        <a:ln>
          <a:solidFill>
            <a:schemeClr val="accent1">
              <a:lumMod val="75000"/>
            </a:schemeClr>
          </a:solidFill>
        </a:ln>
      </dgm:spPr>
      <dgm:t>
        <a:bodyPr/>
        <a:lstStyle/>
        <a:p>
          <a:r>
            <a:rPr lang="ru-RU" sz="14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rPr>
            <a:t>4</a:t>
          </a:r>
          <a:endParaRPr lang="ru-RU" sz="1400" dirty="0">
            <a:solidFill>
              <a:schemeClr val="bg1"/>
            </a:solidFill>
            <a:latin typeface="Arial" pitchFamily="34" charset="0"/>
            <a:cs typeface="Arial" pitchFamily="34" charset="0"/>
          </a:endParaRPr>
        </a:p>
      </dgm:t>
    </dgm:pt>
    <dgm:pt modelId="{B55BF36C-90D1-4E73-A151-8F6126FB2F92}" type="parTrans" cxnId="{5C9DF6C5-4CB9-4E4D-9FDF-5542997E3CE2}">
      <dgm:prSet/>
      <dgm:spPr/>
      <dgm:t>
        <a:bodyPr/>
        <a:lstStyle/>
        <a:p>
          <a:endParaRPr lang="ru-RU"/>
        </a:p>
      </dgm:t>
    </dgm:pt>
    <dgm:pt modelId="{0C48F728-40A1-49F2-9CAD-227BA154AEDF}" type="sibTrans" cxnId="{5C9DF6C5-4CB9-4E4D-9FDF-5542997E3CE2}">
      <dgm:prSet/>
      <dgm:spPr/>
      <dgm:t>
        <a:bodyPr/>
        <a:lstStyle/>
        <a:p>
          <a:endParaRPr lang="ru-RU"/>
        </a:p>
      </dgm:t>
    </dgm:pt>
    <dgm:pt modelId="{F324C754-52BC-4655-AEC0-D0C83AA739C7}">
      <dgm:prSet custT="1"/>
      <dgm:spPr>
        <a:solidFill>
          <a:schemeClr val="bg1">
            <a:alpha val="90000"/>
          </a:schemeClr>
        </a:solidFill>
      </dgm:spPr>
      <dgm:t>
        <a:bodyPr/>
        <a:lstStyle/>
        <a:p>
          <a:r>
            <a:rPr lang="ru-RU" sz="1100" b="1" dirty="0" smtClean="0">
              <a:latin typeface="Arial" pitchFamily="34" charset="0"/>
              <a:cs typeface="Arial" pitchFamily="34" charset="0"/>
            </a:rPr>
            <a:t> Обеспечение муниципальных учреждений культуры специализированным автотранспортом для обслуживания населения, в том числе сельского населения, на условиях </a:t>
          </a:r>
          <a:r>
            <a:rPr lang="ru-RU" sz="1100" b="1" dirty="0" err="1" smtClean="0">
              <a:latin typeface="Arial" pitchFamily="34" charset="0"/>
              <a:cs typeface="Arial" pitchFamily="34" charset="0"/>
            </a:rPr>
            <a:t>софинансирования</a:t>
          </a:r>
          <a:r>
            <a:rPr lang="ru-RU" sz="1100" b="1" dirty="0" smtClean="0">
              <a:latin typeface="Arial" pitchFamily="34" charset="0"/>
              <a:cs typeface="Arial" pitchFamily="34" charset="0"/>
            </a:rPr>
            <a:t> из федерального бюджета запланировано - 6246,5 тыс. руб., исполнение – 6246,5 тыс. руб. (100%), в том числе </a:t>
          </a:r>
          <a:r>
            <a:rPr lang="ru-RU" sz="1100" b="1" dirty="0" err="1" smtClean="0">
              <a:latin typeface="Arial" pitchFamily="34" charset="0"/>
              <a:cs typeface="Arial" pitchFamily="34" charset="0"/>
            </a:rPr>
            <a:t>софинансирование</a:t>
          </a:r>
          <a:r>
            <a:rPr lang="ru-RU" sz="1100" b="1" dirty="0" smtClean="0">
              <a:latin typeface="Arial" pitchFamily="34" charset="0"/>
              <a:cs typeface="Arial" pitchFamily="34" charset="0"/>
            </a:rPr>
            <a:t> за счет средств местного бюджета – 1249,3 тыс. </a:t>
          </a:r>
          <a:r>
            <a:rPr lang="ru-RU" sz="1100" b="1" smtClean="0">
              <a:latin typeface="Arial" pitchFamily="34" charset="0"/>
              <a:cs typeface="Arial" pitchFamily="34" charset="0"/>
            </a:rPr>
            <a:t>руб.</a:t>
          </a:r>
          <a:endParaRPr lang="ru-RU" sz="1100" b="1" dirty="0">
            <a:latin typeface="Arial" pitchFamily="34" charset="0"/>
            <a:cs typeface="Arial" pitchFamily="34" charset="0"/>
          </a:endParaRPr>
        </a:p>
      </dgm:t>
    </dgm:pt>
    <dgm:pt modelId="{2CE80A15-3605-4451-B518-E7465532C74A}" type="parTrans" cxnId="{6C75B6EC-2844-4B1D-A59C-7666707A1BA3}">
      <dgm:prSet/>
      <dgm:spPr/>
      <dgm:t>
        <a:bodyPr/>
        <a:lstStyle/>
        <a:p>
          <a:endParaRPr lang="ru-RU"/>
        </a:p>
      </dgm:t>
    </dgm:pt>
    <dgm:pt modelId="{8BED0EE0-7980-43D7-B88D-1838D99308D9}" type="sibTrans" cxnId="{6C75B6EC-2844-4B1D-A59C-7666707A1BA3}">
      <dgm:prSet/>
      <dgm:spPr/>
      <dgm:t>
        <a:bodyPr/>
        <a:lstStyle/>
        <a:p>
          <a:endParaRPr lang="ru-RU"/>
        </a:p>
      </dgm:t>
    </dgm:pt>
    <dgm:pt modelId="{A98B96FB-80C9-4CFE-AB1C-57C00068009B}">
      <dgm:prSet custT="1"/>
      <dgm:spPr>
        <a:solidFill>
          <a:schemeClr val="bg1">
            <a:alpha val="90000"/>
          </a:schemeClr>
        </a:solidFill>
      </dgm:spPr>
      <dgm:t>
        <a:bodyPr/>
        <a:lstStyle/>
        <a:p>
          <a:r>
            <a:rPr lang="ru-RU" sz="1100" dirty="0" smtClean="0">
              <a:latin typeface="Arial" pitchFamily="34" charset="0"/>
              <a:cs typeface="Arial" pitchFamily="34" charset="0"/>
            </a:rPr>
            <a:t> </a:t>
          </a:r>
          <a:r>
            <a:rPr lang="ru-RU" sz="1100" b="1" dirty="0" smtClean="0">
              <a:latin typeface="Arial" pitchFamily="34" charset="0"/>
              <a:cs typeface="Arial" pitchFamily="34" charset="0"/>
            </a:rPr>
            <a:t>Ремонт зданий и помещений муниципальных учреждений культуры, приведение </a:t>
          </a:r>
          <a:br>
            <a:rPr lang="ru-RU" sz="1100" b="1" dirty="0" smtClean="0">
              <a:latin typeface="Arial" pitchFamily="34" charset="0"/>
              <a:cs typeface="Arial" pitchFamily="34" charset="0"/>
            </a:rPr>
          </a:br>
          <a:r>
            <a:rPr lang="ru-RU" sz="1100" b="1" dirty="0" smtClean="0">
              <a:latin typeface="Arial" pitchFamily="34" charset="0"/>
              <a:cs typeface="Arial" pitchFamily="34" charset="0"/>
            </a:rPr>
            <a:t>в соответствие с требованиями пожарной безопасности и санитарного законодательства и (или) оснащение таких учреждений оборудованием, инвентарем и музыкальными инструментами запланировано – 5943,8 тыс. руб., исполнение  -5943,8 тыс. руб.(100%).</a:t>
          </a:r>
          <a:endParaRPr lang="ru-RU" sz="1100" b="1" dirty="0">
            <a:latin typeface="Arial" pitchFamily="34" charset="0"/>
            <a:cs typeface="Arial" pitchFamily="34" charset="0"/>
          </a:endParaRPr>
        </a:p>
      </dgm:t>
    </dgm:pt>
    <dgm:pt modelId="{CB969D01-CEFE-47B1-A493-EA58E493CD24}" type="parTrans" cxnId="{EBD79BF9-64AE-498A-80AD-8EBEFFF659B6}">
      <dgm:prSet/>
      <dgm:spPr/>
      <dgm:t>
        <a:bodyPr/>
        <a:lstStyle/>
        <a:p>
          <a:endParaRPr lang="ru-RU"/>
        </a:p>
      </dgm:t>
    </dgm:pt>
    <dgm:pt modelId="{BF4164AC-9E92-49FE-9A36-2041FC0103D4}" type="sibTrans" cxnId="{EBD79BF9-64AE-498A-80AD-8EBEFFF659B6}">
      <dgm:prSet/>
      <dgm:spPr/>
      <dgm:t>
        <a:bodyPr/>
        <a:lstStyle/>
        <a:p>
          <a:endParaRPr lang="ru-RU"/>
        </a:p>
      </dgm:t>
    </dgm:pt>
    <dgm:pt modelId="{DDB68709-4784-4EE5-88C0-44E34D6BB81B}" type="pres">
      <dgm:prSet presAssocID="{E27EA9A8-2F2F-4FD7-BB6F-788126B86119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E42AC4F-3080-4157-8583-149749045C2E}" type="pres">
      <dgm:prSet presAssocID="{DA05CDC8-FEAB-4AEA-BF74-6D8DFB695082}" presName="composite" presStyleCnt="0"/>
      <dgm:spPr/>
      <dgm:t>
        <a:bodyPr/>
        <a:lstStyle/>
        <a:p>
          <a:endParaRPr lang="ru-RU"/>
        </a:p>
      </dgm:t>
    </dgm:pt>
    <dgm:pt modelId="{BF1CCFD4-9B6A-4AF0-B009-D94BB6296CE2}" type="pres">
      <dgm:prSet presAssocID="{DA05CDC8-FEAB-4AEA-BF74-6D8DFB695082}" presName="parentText" presStyleLbl="alignNode1" presStyleIdx="0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6286120-3AC6-4AC7-9933-7A34476BD1DC}" type="pres">
      <dgm:prSet presAssocID="{DA05CDC8-FEAB-4AEA-BF74-6D8DFB695082}" presName="descendantText" presStyleLbl="alignAcc1" presStyleIdx="0" presStyleCnt="5" custScaleY="12509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4FFF269-8E1D-453E-B24F-205325B749BA}" type="pres">
      <dgm:prSet presAssocID="{2F91C89C-6FCD-4CDA-96B7-DA5797B47319}" presName="sp" presStyleCnt="0"/>
      <dgm:spPr/>
      <dgm:t>
        <a:bodyPr/>
        <a:lstStyle/>
        <a:p>
          <a:endParaRPr lang="ru-RU"/>
        </a:p>
      </dgm:t>
    </dgm:pt>
    <dgm:pt modelId="{9B589B76-D651-444E-B434-9EA0E02B09C4}" type="pres">
      <dgm:prSet presAssocID="{272A13B4-5C92-4193-BFFE-D4FB45BC34E3}" presName="composite" presStyleCnt="0"/>
      <dgm:spPr/>
      <dgm:t>
        <a:bodyPr/>
        <a:lstStyle/>
        <a:p>
          <a:endParaRPr lang="ru-RU"/>
        </a:p>
      </dgm:t>
    </dgm:pt>
    <dgm:pt modelId="{378230E0-F6A3-4A03-BA30-8C9A68A46C6A}" type="pres">
      <dgm:prSet presAssocID="{272A13B4-5C92-4193-BFFE-D4FB45BC34E3}" presName="parentText" presStyleLbl="alignNode1" presStyleIdx="1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B38D601-60B8-4291-9640-92ACB417EDEE}" type="pres">
      <dgm:prSet presAssocID="{272A13B4-5C92-4193-BFFE-D4FB45BC34E3}" presName="descendantText" presStyleLbl="alignAcc1" presStyleIdx="1" presStyleCnt="5" custScaleY="131052" custLinFactNeighborX="1019" custLinFactNeighborY="-188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C341775-D289-4C16-B599-84BEF1240882}" type="pres">
      <dgm:prSet presAssocID="{BBF180AF-2905-46A8-98AC-BA9D1F58AC04}" presName="sp" presStyleCnt="0"/>
      <dgm:spPr/>
      <dgm:t>
        <a:bodyPr/>
        <a:lstStyle/>
        <a:p>
          <a:endParaRPr lang="ru-RU"/>
        </a:p>
      </dgm:t>
    </dgm:pt>
    <dgm:pt modelId="{33FE4010-0924-4568-BA76-9399B223E8F5}" type="pres">
      <dgm:prSet presAssocID="{00FABAE4-1357-4CA4-9FA0-7E3763EB88C4}" presName="composite" presStyleCnt="0"/>
      <dgm:spPr/>
      <dgm:t>
        <a:bodyPr/>
        <a:lstStyle/>
        <a:p>
          <a:endParaRPr lang="ru-RU"/>
        </a:p>
      </dgm:t>
    </dgm:pt>
    <dgm:pt modelId="{FC6241F3-A1D1-474F-A3B7-24FA8506541D}" type="pres">
      <dgm:prSet presAssocID="{00FABAE4-1357-4CA4-9FA0-7E3763EB88C4}" presName="parentText" presStyleLbl="alignNode1" presStyleIdx="2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4D48674-25CC-416A-9024-40371EA1604D}" type="pres">
      <dgm:prSet presAssocID="{00FABAE4-1357-4CA4-9FA0-7E3763EB88C4}" presName="descendantText" presStyleLbl="alignAcc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65204AE-C16D-40F1-9776-1D29AB4CDED7}" type="pres">
      <dgm:prSet presAssocID="{E36AFFD9-370E-4110-A7F2-4E0480F40F50}" presName="sp" presStyleCnt="0"/>
      <dgm:spPr/>
      <dgm:t>
        <a:bodyPr/>
        <a:lstStyle/>
        <a:p>
          <a:endParaRPr lang="ru-RU"/>
        </a:p>
      </dgm:t>
    </dgm:pt>
    <dgm:pt modelId="{D6E4B5E9-0505-46B0-A5AF-9BE8CC0BD208}" type="pres">
      <dgm:prSet presAssocID="{1763403D-E558-4CAB-9A74-6E35DA86FB8E}" presName="composite" presStyleCnt="0"/>
      <dgm:spPr/>
      <dgm:t>
        <a:bodyPr/>
        <a:lstStyle/>
        <a:p>
          <a:endParaRPr lang="ru-RU"/>
        </a:p>
      </dgm:t>
    </dgm:pt>
    <dgm:pt modelId="{BC2A7FA3-1A7C-46D6-B443-5AEAD4D9A076}" type="pres">
      <dgm:prSet presAssocID="{1763403D-E558-4CAB-9A74-6E35DA86FB8E}" presName="parentText" presStyleLbl="alignNode1" presStyleIdx="3" presStyleCnt="5" custLinFactNeighborX="0" custLinFactNeighborY="666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402B451-D541-4320-A579-C9C4B63F4055}" type="pres">
      <dgm:prSet presAssocID="{1763403D-E558-4CAB-9A74-6E35DA86FB8E}" presName="descendantText" presStyleLbl="alignAcc1" presStyleIdx="3" presStyleCnt="5" custScaleY="16361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B84AFF7-28BA-4CC9-B463-35A1662224F4}" type="pres">
      <dgm:prSet presAssocID="{0C48F728-40A1-49F2-9CAD-227BA154AEDF}" presName="sp" presStyleCnt="0"/>
      <dgm:spPr/>
      <dgm:t>
        <a:bodyPr/>
        <a:lstStyle/>
        <a:p>
          <a:endParaRPr lang="ru-RU"/>
        </a:p>
      </dgm:t>
    </dgm:pt>
    <dgm:pt modelId="{D82764DF-7C28-46AE-9B7B-76E407F901CD}" type="pres">
      <dgm:prSet presAssocID="{BBB2597C-4B8E-4508-9D40-BDF65D637C36}" presName="composite" presStyleCnt="0"/>
      <dgm:spPr/>
      <dgm:t>
        <a:bodyPr/>
        <a:lstStyle/>
        <a:p>
          <a:endParaRPr lang="ru-RU"/>
        </a:p>
      </dgm:t>
    </dgm:pt>
    <dgm:pt modelId="{D2A362AC-F5D6-417E-B2CC-47EF24CC701D}" type="pres">
      <dgm:prSet presAssocID="{BBB2597C-4B8E-4508-9D40-BDF65D637C36}" presName="parentText" presStyleLbl="alignNode1" presStyleIdx="4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CB18287-BA7B-4435-B82D-A2B93B617A55}" type="pres">
      <dgm:prSet presAssocID="{BBB2597C-4B8E-4508-9D40-BDF65D637C36}" presName="descendantText" presStyleLbl="alignAcc1" presStyleIdx="4" presStyleCnt="5" custScaleY="15132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0F3EE15-AA07-4974-AECC-BFC9B1ADEF17}" srcId="{E27EA9A8-2F2F-4FD7-BB6F-788126B86119}" destId="{272A13B4-5C92-4193-BFFE-D4FB45BC34E3}" srcOrd="1" destOrd="0" parTransId="{662289CE-7F76-4DA6-9005-FAB7E4B0EB55}" sibTransId="{BBF180AF-2905-46A8-98AC-BA9D1F58AC04}"/>
    <dgm:cxn modelId="{3D2BBFE6-CC7E-4DE3-8A73-723B13694140}" type="presOf" srcId="{DA05CDC8-FEAB-4AEA-BF74-6D8DFB695082}" destId="{BF1CCFD4-9B6A-4AF0-B009-D94BB6296CE2}" srcOrd="0" destOrd="0" presId="urn:microsoft.com/office/officeart/2005/8/layout/chevron2"/>
    <dgm:cxn modelId="{DC31D595-47D7-4655-9360-5CD8DBBF2CAA}" type="presOf" srcId="{938CC384-639A-4367-AC2A-F570FF56FC94}" destId="{A6286120-3AC6-4AC7-9933-7A34476BD1DC}" srcOrd="0" destOrd="0" presId="urn:microsoft.com/office/officeart/2005/8/layout/chevron2"/>
    <dgm:cxn modelId="{8577C582-86C3-44C4-8AB0-52F1C76DA63A}" srcId="{00FABAE4-1357-4CA4-9FA0-7E3763EB88C4}" destId="{BD0671E2-80B8-4B20-9D80-C5093835DF81}" srcOrd="0" destOrd="0" parTransId="{1E0F7208-BB2C-4B6A-B76F-0E30D468B2A1}" sibTransId="{EFF5024B-B545-44EA-A27A-715D9CC530B2}"/>
    <dgm:cxn modelId="{A1F49742-5C67-4979-9254-4DB6351B65B8}" srcId="{E27EA9A8-2F2F-4FD7-BB6F-788126B86119}" destId="{BBB2597C-4B8E-4508-9D40-BDF65D637C36}" srcOrd="4" destOrd="0" parTransId="{5A30FD4F-0B8F-485E-882D-5279FA7CBC9D}" sibTransId="{6ABE9413-C44B-4DE7-9C76-CF7CE4D355B2}"/>
    <dgm:cxn modelId="{7E46A551-D928-4046-BAEF-F413F72C1741}" type="presOf" srcId="{BBB2597C-4B8E-4508-9D40-BDF65D637C36}" destId="{D2A362AC-F5D6-417E-B2CC-47EF24CC701D}" srcOrd="0" destOrd="0" presId="urn:microsoft.com/office/officeart/2005/8/layout/chevron2"/>
    <dgm:cxn modelId="{E98F1C75-302F-4F0F-8605-1D20CC988FFC}" type="presOf" srcId="{00FABAE4-1357-4CA4-9FA0-7E3763EB88C4}" destId="{FC6241F3-A1D1-474F-A3B7-24FA8506541D}" srcOrd="0" destOrd="0" presId="urn:microsoft.com/office/officeart/2005/8/layout/chevron2"/>
    <dgm:cxn modelId="{0586C17A-2EF4-495A-8E5A-5A8AB4452F9B}" srcId="{272A13B4-5C92-4193-BFFE-D4FB45BC34E3}" destId="{CDB4EC55-C881-4426-A5F9-5EC9B76E3FB1}" srcOrd="0" destOrd="0" parTransId="{850E3E7E-A607-4D3E-982F-B1D1790A8BE8}" sibTransId="{D3C5FFE4-FCBA-4825-A495-865A9329D1AA}"/>
    <dgm:cxn modelId="{675B83B5-FB4E-493A-B51C-750824F4531D}" type="presOf" srcId="{BD0671E2-80B8-4B20-9D80-C5093835DF81}" destId="{44D48674-25CC-416A-9024-40371EA1604D}" srcOrd="0" destOrd="0" presId="urn:microsoft.com/office/officeart/2005/8/layout/chevron2"/>
    <dgm:cxn modelId="{B1ECDA18-E1AF-43B5-9E91-870088D48536}" type="presOf" srcId="{A98B96FB-80C9-4CFE-AB1C-57C00068009B}" destId="{1CB18287-BA7B-4435-B82D-A2B93B617A55}" srcOrd="0" destOrd="0" presId="urn:microsoft.com/office/officeart/2005/8/layout/chevron2"/>
    <dgm:cxn modelId="{5C9DF6C5-4CB9-4E4D-9FDF-5542997E3CE2}" srcId="{E27EA9A8-2F2F-4FD7-BB6F-788126B86119}" destId="{1763403D-E558-4CAB-9A74-6E35DA86FB8E}" srcOrd="3" destOrd="0" parTransId="{B55BF36C-90D1-4E73-A151-8F6126FB2F92}" sibTransId="{0C48F728-40A1-49F2-9CAD-227BA154AEDF}"/>
    <dgm:cxn modelId="{8C607E9B-142F-4925-AC7D-E3C4C1820A57}" type="presOf" srcId="{E27EA9A8-2F2F-4FD7-BB6F-788126B86119}" destId="{DDB68709-4784-4EE5-88C0-44E34D6BB81B}" srcOrd="0" destOrd="0" presId="urn:microsoft.com/office/officeart/2005/8/layout/chevron2"/>
    <dgm:cxn modelId="{A6AB011E-D264-4538-9AA1-A57BB16F660E}" srcId="{E27EA9A8-2F2F-4FD7-BB6F-788126B86119}" destId="{00FABAE4-1357-4CA4-9FA0-7E3763EB88C4}" srcOrd="2" destOrd="0" parTransId="{2D066203-8D65-42C9-BE0A-D115B40F4FD4}" sibTransId="{E36AFFD9-370E-4110-A7F2-4E0480F40F50}"/>
    <dgm:cxn modelId="{A982BF7E-2D9A-404C-A21F-2DD4299FD1CA}" type="presOf" srcId="{1763403D-E558-4CAB-9A74-6E35DA86FB8E}" destId="{BC2A7FA3-1A7C-46D6-B443-5AEAD4D9A076}" srcOrd="0" destOrd="0" presId="urn:microsoft.com/office/officeart/2005/8/layout/chevron2"/>
    <dgm:cxn modelId="{8B3E0909-C2BD-437A-9814-749BACD32126}" srcId="{E27EA9A8-2F2F-4FD7-BB6F-788126B86119}" destId="{DA05CDC8-FEAB-4AEA-BF74-6D8DFB695082}" srcOrd="0" destOrd="0" parTransId="{BDFEB39A-7CC2-4794-B71B-E28124DB30EC}" sibTransId="{2F91C89C-6FCD-4CDA-96B7-DA5797B47319}"/>
    <dgm:cxn modelId="{60A5F218-7EEC-46EA-9994-F1CDC95F003A}" type="presOf" srcId="{F324C754-52BC-4655-AEC0-D0C83AA739C7}" destId="{0402B451-D541-4320-A579-C9C4B63F4055}" srcOrd="0" destOrd="0" presId="urn:microsoft.com/office/officeart/2005/8/layout/chevron2"/>
    <dgm:cxn modelId="{6C75B6EC-2844-4B1D-A59C-7666707A1BA3}" srcId="{1763403D-E558-4CAB-9A74-6E35DA86FB8E}" destId="{F324C754-52BC-4655-AEC0-D0C83AA739C7}" srcOrd="0" destOrd="0" parTransId="{2CE80A15-3605-4451-B518-E7465532C74A}" sibTransId="{8BED0EE0-7980-43D7-B88D-1838D99308D9}"/>
    <dgm:cxn modelId="{3FF6546F-8D9F-4130-B9CC-97C0DC518F84}" type="presOf" srcId="{272A13B4-5C92-4193-BFFE-D4FB45BC34E3}" destId="{378230E0-F6A3-4A03-BA30-8C9A68A46C6A}" srcOrd="0" destOrd="0" presId="urn:microsoft.com/office/officeart/2005/8/layout/chevron2"/>
    <dgm:cxn modelId="{EBD79BF9-64AE-498A-80AD-8EBEFFF659B6}" srcId="{BBB2597C-4B8E-4508-9D40-BDF65D637C36}" destId="{A98B96FB-80C9-4CFE-AB1C-57C00068009B}" srcOrd="0" destOrd="0" parTransId="{CB969D01-CEFE-47B1-A493-EA58E493CD24}" sibTransId="{BF4164AC-9E92-49FE-9A36-2041FC0103D4}"/>
    <dgm:cxn modelId="{8A101E17-D96A-4510-9837-EDD95015B53C}" srcId="{DA05CDC8-FEAB-4AEA-BF74-6D8DFB695082}" destId="{938CC384-639A-4367-AC2A-F570FF56FC94}" srcOrd="0" destOrd="0" parTransId="{F22A38DD-1D8F-412A-A682-584ABDAFEB41}" sibTransId="{0D82BD6B-2A5A-4CB6-ADF1-76381FFAFD34}"/>
    <dgm:cxn modelId="{8322DF18-FC3F-4EEC-AF6B-B546D6BC0029}" type="presOf" srcId="{CDB4EC55-C881-4426-A5F9-5EC9B76E3FB1}" destId="{FB38D601-60B8-4291-9640-92ACB417EDEE}" srcOrd="0" destOrd="0" presId="urn:microsoft.com/office/officeart/2005/8/layout/chevron2"/>
    <dgm:cxn modelId="{7BFF681D-00DC-4913-B088-8858A199FA14}" type="presParOf" srcId="{DDB68709-4784-4EE5-88C0-44E34D6BB81B}" destId="{5E42AC4F-3080-4157-8583-149749045C2E}" srcOrd="0" destOrd="0" presId="urn:microsoft.com/office/officeart/2005/8/layout/chevron2"/>
    <dgm:cxn modelId="{57F329EC-D1E3-4AFA-8298-1903A27476AA}" type="presParOf" srcId="{5E42AC4F-3080-4157-8583-149749045C2E}" destId="{BF1CCFD4-9B6A-4AF0-B009-D94BB6296CE2}" srcOrd="0" destOrd="0" presId="urn:microsoft.com/office/officeart/2005/8/layout/chevron2"/>
    <dgm:cxn modelId="{F433FD24-0632-4146-A5D6-9CA9074278B8}" type="presParOf" srcId="{5E42AC4F-3080-4157-8583-149749045C2E}" destId="{A6286120-3AC6-4AC7-9933-7A34476BD1DC}" srcOrd="1" destOrd="0" presId="urn:microsoft.com/office/officeart/2005/8/layout/chevron2"/>
    <dgm:cxn modelId="{CB998126-C016-4C98-828A-8401E77C0D19}" type="presParOf" srcId="{DDB68709-4784-4EE5-88C0-44E34D6BB81B}" destId="{E4FFF269-8E1D-453E-B24F-205325B749BA}" srcOrd="1" destOrd="0" presId="urn:microsoft.com/office/officeart/2005/8/layout/chevron2"/>
    <dgm:cxn modelId="{BAE5CD05-69A9-46EB-8D6B-73FBC4172ABA}" type="presParOf" srcId="{DDB68709-4784-4EE5-88C0-44E34D6BB81B}" destId="{9B589B76-D651-444E-B434-9EA0E02B09C4}" srcOrd="2" destOrd="0" presId="urn:microsoft.com/office/officeart/2005/8/layout/chevron2"/>
    <dgm:cxn modelId="{4D9EF6C3-7420-4496-9BDC-EBD89D2139AF}" type="presParOf" srcId="{9B589B76-D651-444E-B434-9EA0E02B09C4}" destId="{378230E0-F6A3-4A03-BA30-8C9A68A46C6A}" srcOrd="0" destOrd="0" presId="urn:microsoft.com/office/officeart/2005/8/layout/chevron2"/>
    <dgm:cxn modelId="{505F39C2-2448-4FA1-A4E6-95A21BC564F0}" type="presParOf" srcId="{9B589B76-D651-444E-B434-9EA0E02B09C4}" destId="{FB38D601-60B8-4291-9640-92ACB417EDEE}" srcOrd="1" destOrd="0" presId="urn:microsoft.com/office/officeart/2005/8/layout/chevron2"/>
    <dgm:cxn modelId="{614323F6-7E40-4AF4-985F-DA65048407F4}" type="presParOf" srcId="{DDB68709-4784-4EE5-88C0-44E34D6BB81B}" destId="{6C341775-D289-4C16-B599-84BEF1240882}" srcOrd="3" destOrd="0" presId="urn:microsoft.com/office/officeart/2005/8/layout/chevron2"/>
    <dgm:cxn modelId="{92971ABD-CA61-4AED-9DC0-0C9DFC8F9328}" type="presParOf" srcId="{DDB68709-4784-4EE5-88C0-44E34D6BB81B}" destId="{33FE4010-0924-4568-BA76-9399B223E8F5}" srcOrd="4" destOrd="0" presId="urn:microsoft.com/office/officeart/2005/8/layout/chevron2"/>
    <dgm:cxn modelId="{F6C5DD61-1D86-46E9-9AD0-5B05A7F4738C}" type="presParOf" srcId="{33FE4010-0924-4568-BA76-9399B223E8F5}" destId="{FC6241F3-A1D1-474F-A3B7-24FA8506541D}" srcOrd="0" destOrd="0" presId="urn:microsoft.com/office/officeart/2005/8/layout/chevron2"/>
    <dgm:cxn modelId="{6C1F8FE6-F0B0-4EF6-8D2E-FB246736CF9F}" type="presParOf" srcId="{33FE4010-0924-4568-BA76-9399B223E8F5}" destId="{44D48674-25CC-416A-9024-40371EA1604D}" srcOrd="1" destOrd="0" presId="urn:microsoft.com/office/officeart/2005/8/layout/chevron2"/>
    <dgm:cxn modelId="{9BCE5B9F-9AA0-428C-816B-8EFFA380748F}" type="presParOf" srcId="{DDB68709-4784-4EE5-88C0-44E34D6BB81B}" destId="{A65204AE-C16D-40F1-9776-1D29AB4CDED7}" srcOrd="5" destOrd="0" presId="urn:microsoft.com/office/officeart/2005/8/layout/chevron2"/>
    <dgm:cxn modelId="{8995A651-DEDD-445B-9FA5-DF6A15F462D6}" type="presParOf" srcId="{DDB68709-4784-4EE5-88C0-44E34D6BB81B}" destId="{D6E4B5E9-0505-46B0-A5AF-9BE8CC0BD208}" srcOrd="6" destOrd="0" presId="urn:microsoft.com/office/officeart/2005/8/layout/chevron2"/>
    <dgm:cxn modelId="{04F29CB5-9706-4CDB-89CB-EE3A6DB03170}" type="presParOf" srcId="{D6E4B5E9-0505-46B0-A5AF-9BE8CC0BD208}" destId="{BC2A7FA3-1A7C-46D6-B443-5AEAD4D9A076}" srcOrd="0" destOrd="0" presId="urn:microsoft.com/office/officeart/2005/8/layout/chevron2"/>
    <dgm:cxn modelId="{FA24F722-5341-4009-86DA-FB4DAB0F71F2}" type="presParOf" srcId="{D6E4B5E9-0505-46B0-A5AF-9BE8CC0BD208}" destId="{0402B451-D541-4320-A579-C9C4B63F4055}" srcOrd="1" destOrd="0" presId="urn:microsoft.com/office/officeart/2005/8/layout/chevron2"/>
    <dgm:cxn modelId="{16921CB4-CFC9-4CDD-8C7A-C666B023847E}" type="presParOf" srcId="{DDB68709-4784-4EE5-88C0-44E34D6BB81B}" destId="{AB84AFF7-28BA-4CC9-B463-35A1662224F4}" srcOrd="7" destOrd="0" presId="urn:microsoft.com/office/officeart/2005/8/layout/chevron2"/>
    <dgm:cxn modelId="{38AF6B0A-15EA-4C9E-849D-5ECBD0C7EE27}" type="presParOf" srcId="{DDB68709-4784-4EE5-88C0-44E34D6BB81B}" destId="{D82764DF-7C28-46AE-9B7B-76E407F901CD}" srcOrd="8" destOrd="0" presId="urn:microsoft.com/office/officeart/2005/8/layout/chevron2"/>
    <dgm:cxn modelId="{CBF084A6-1610-4A68-99C6-2005EC91A5D1}" type="presParOf" srcId="{D82764DF-7C28-46AE-9B7B-76E407F901CD}" destId="{D2A362AC-F5D6-417E-B2CC-47EF24CC701D}" srcOrd="0" destOrd="0" presId="urn:microsoft.com/office/officeart/2005/8/layout/chevron2"/>
    <dgm:cxn modelId="{52B5A0AD-315C-48F4-B460-1D1078AB3469}" type="presParOf" srcId="{D82764DF-7C28-46AE-9B7B-76E407F901CD}" destId="{1CB18287-BA7B-4435-B82D-A2B93B617A55}" srcOrd="1" destOrd="0" presId="urn:microsoft.com/office/officeart/2005/8/layout/chevron2"/>
  </dgm:cxnLst>
  <dgm:bg>
    <a:noFill/>
  </dgm:bg>
  <dgm:whole>
    <a:ln>
      <a:noFill/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E27EA9A8-2F2F-4FD7-BB6F-788126B86119}" type="doc">
      <dgm:prSet loTypeId="urn:microsoft.com/office/officeart/2005/8/layout/chevron2" loCatId="list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ru-RU"/>
        </a:p>
      </dgm:t>
    </dgm:pt>
    <dgm:pt modelId="{DA05CDC8-FEAB-4AEA-BF74-6D8DFB695082}">
      <dgm:prSet phldrT="[Текст]" custT="1">
        <dgm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dgm:style>
      </dgm:prSet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ru-RU" sz="1800" dirty="0" smtClean="0">
              <a:solidFill>
                <a:schemeClr val="bg1"/>
              </a:solidFill>
            </a:rPr>
            <a:t>1</a:t>
          </a:r>
          <a:endParaRPr lang="ru-RU" sz="1800" dirty="0">
            <a:solidFill>
              <a:schemeClr val="bg1"/>
            </a:solidFill>
          </a:endParaRPr>
        </a:p>
      </dgm:t>
    </dgm:pt>
    <dgm:pt modelId="{BDFEB39A-7CC2-4794-B71B-E28124DB30EC}" type="parTrans" cxnId="{8B3E0909-C2BD-437A-9814-749BACD32126}">
      <dgm:prSet/>
      <dgm:spPr/>
      <dgm:t>
        <a:bodyPr/>
        <a:lstStyle/>
        <a:p>
          <a:endParaRPr lang="ru-RU" sz="2000"/>
        </a:p>
      </dgm:t>
    </dgm:pt>
    <dgm:pt modelId="{2F91C89C-6FCD-4CDA-96B7-DA5797B47319}" type="sibTrans" cxnId="{8B3E0909-C2BD-437A-9814-749BACD32126}">
      <dgm:prSet/>
      <dgm:spPr/>
      <dgm:t>
        <a:bodyPr/>
        <a:lstStyle/>
        <a:p>
          <a:endParaRPr lang="ru-RU" sz="2000"/>
        </a:p>
      </dgm:t>
    </dgm:pt>
    <dgm:pt modelId="{938CC384-639A-4367-AC2A-F570FF56FC94}">
      <dgm:prSet phldrT="[Текст]" custT="1">
        <dgm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dgm:style>
      </dgm:prSet>
      <dgm:spPr>
        <a:ln>
          <a:solidFill>
            <a:schemeClr val="accent1">
              <a:lumMod val="75000"/>
            </a:schemeClr>
          </a:solidFill>
        </a:ln>
      </dgm:spPr>
      <dgm:t>
        <a:bodyPr/>
        <a:lstStyle/>
        <a:p>
          <a:r>
            <a:rPr lang="ru-RU" sz="1400" dirty="0" smtClean="0">
              <a:latin typeface="Arial" pitchFamily="34" charset="0"/>
              <a:cs typeface="Arial" pitchFamily="34" charset="0"/>
            </a:rPr>
            <a:t>Из резервного фонда Правительства Свердловской области выделено средств в размере – 5907,0 тыс. руб., исполнено – 5907,0 тыс. руб.: на приобретение автобуса ГАЗ-А65R33 и звукового оборудования с комплектующими к нему для муниципального бюджетного учреждения культуры «Централизованная система Домов культуры Тугулымского городского округа») </a:t>
          </a:r>
          <a:endParaRPr lang="ru-RU" sz="1400" dirty="0">
            <a:latin typeface="Arial" pitchFamily="34" charset="0"/>
            <a:cs typeface="Arial" pitchFamily="34" charset="0"/>
          </a:endParaRPr>
        </a:p>
      </dgm:t>
    </dgm:pt>
    <dgm:pt modelId="{F22A38DD-1D8F-412A-A682-584ABDAFEB41}" type="parTrans" cxnId="{8A101E17-D96A-4510-9837-EDD95015B53C}">
      <dgm:prSet/>
      <dgm:spPr/>
      <dgm:t>
        <a:bodyPr/>
        <a:lstStyle/>
        <a:p>
          <a:endParaRPr lang="ru-RU" sz="2000"/>
        </a:p>
      </dgm:t>
    </dgm:pt>
    <dgm:pt modelId="{0D82BD6B-2A5A-4CB6-ADF1-76381FFAFD34}" type="sibTrans" cxnId="{8A101E17-D96A-4510-9837-EDD95015B53C}">
      <dgm:prSet/>
      <dgm:spPr/>
      <dgm:t>
        <a:bodyPr/>
        <a:lstStyle/>
        <a:p>
          <a:endParaRPr lang="ru-RU" sz="2000"/>
        </a:p>
      </dgm:t>
    </dgm:pt>
    <dgm:pt modelId="{272A13B4-5C92-4193-BFFE-D4FB45BC34E3}">
      <dgm:prSet phldrT="[Текст]" custT="1">
        <dgm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dgm:style>
      </dgm:prSet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ru-RU" sz="1800" dirty="0" smtClean="0">
              <a:solidFill>
                <a:schemeClr val="bg1"/>
              </a:solidFill>
            </a:rPr>
            <a:t>2</a:t>
          </a:r>
          <a:endParaRPr lang="ru-RU" sz="1800" dirty="0">
            <a:solidFill>
              <a:schemeClr val="bg1"/>
            </a:solidFill>
          </a:endParaRPr>
        </a:p>
      </dgm:t>
    </dgm:pt>
    <dgm:pt modelId="{662289CE-7F76-4DA6-9005-FAB7E4B0EB55}" type="parTrans" cxnId="{10F3EE15-AA07-4974-AECC-BFC9B1ADEF17}">
      <dgm:prSet/>
      <dgm:spPr/>
      <dgm:t>
        <a:bodyPr/>
        <a:lstStyle/>
        <a:p>
          <a:endParaRPr lang="ru-RU" sz="2000"/>
        </a:p>
      </dgm:t>
    </dgm:pt>
    <dgm:pt modelId="{BBF180AF-2905-46A8-98AC-BA9D1F58AC04}" type="sibTrans" cxnId="{10F3EE15-AA07-4974-AECC-BFC9B1ADEF17}">
      <dgm:prSet/>
      <dgm:spPr/>
      <dgm:t>
        <a:bodyPr/>
        <a:lstStyle/>
        <a:p>
          <a:endParaRPr lang="ru-RU" sz="2000"/>
        </a:p>
      </dgm:t>
    </dgm:pt>
    <dgm:pt modelId="{CDB4EC55-C881-4426-A5F9-5EC9B76E3FB1}">
      <dgm:prSet phldrT="[Текст]" custT="1">
        <dgm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dgm:style>
      </dgm:prSet>
      <dgm:spPr>
        <a:ln>
          <a:solidFill>
            <a:schemeClr val="accent1">
              <a:lumMod val="75000"/>
            </a:schemeClr>
          </a:solidFill>
        </a:ln>
      </dgm:spPr>
      <dgm:t>
        <a:bodyPr/>
        <a:lstStyle/>
        <a:p>
          <a:r>
            <a:rPr lang="ru-RU" sz="1400" dirty="0" smtClean="0">
              <a:latin typeface="Arial" pitchFamily="34" charset="0"/>
              <a:cs typeface="Arial" pitchFamily="34" charset="0"/>
            </a:rPr>
            <a:t>Из резервного фонда Правительства Свердловской области выделено средств в размере – 157,3 тыс. руб., исполнено – 157,3 тыс. руб.: на приобретение одежды сцены для </a:t>
          </a:r>
          <a:r>
            <a:rPr lang="ru-RU" sz="1400" dirty="0" err="1" smtClean="0">
              <a:latin typeface="Arial" pitchFamily="34" charset="0"/>
              <a:cs typeface="Arial" pitchFamily="34" charset="0"/>
            </a:rPr>
            <a:t>Зубковского</a:t>
          </a:r>
          <a:r>
            <a:rPr lang="ru-RU" sz="1400" dirty="0" smtClean="0">
              <a:latin typeface="Arial" pitchFamily="34" charset="0"/>
              <a:cs typeface="Arial" pitchFamily="34" charset="0"/>
            </a:rPr>
            <a:t> СДК</a:t>
          </a:r>
          <a:endParaRPr lang="ru-RU" sz="1400" dirty="0">
            <a:latin typeface="Arial" pitchFamily="34" charset="0"/>
            <a:cs typeface="Arial" pitchFamily="34" charset="0"/>
          </a:endParaRPr>
        </a:p>
      </dgm:t>
    </dgm:pt>
    <dgm:pt modelId="{D3C5FFE4-FCBA-4825-A495-865A9329D1AA}" type="sibTrans" cxnId="{0586C17A-2EF4-495A-8E5A-5A8AB4452F9B}">
      <dgm:prSet/>
      <dgm:spPr/>
      <dgm:t>
        <a:bodyPr/>
        <a:lstStyle/>
        <a:p>
          <a:endParaRPr lang="ru-RU" sz="2000"/>
        </a:p>
      </dgm:t>
    </dgm:pt>
    <dgm:pt modelId="{850E3E7E-A607-4D3E-982F-B1D1790A8BE8}" type="parTrans" cxnId="{0586C17A-2EF4-495A-8E5A-5A8AB4452F9B}">
      <dgm:prSet/>
      <dgm:spPr/>
      <dgm:t>
        <a:bodyPr/>
        <a:lstStyle/>
        <a:p>
          <a:endParaRPr lang="ru-RU" sz="2000"/>
        </a:p>
      </dgm:t>
    </dgm:pt>
    <dgm:pt modelId="{DDB68709-4784-4EE5-88C0-44E34D6BB81B}" type="pres">
      <dgm:prSet presAssocID="{E27EA9A8-2F2F-4FD7-BB6F-788126B86119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E42AC4F-3080-4157-8583-149749045C2E}" type="pres">
      <dgm:prSet presAssocID="{DA05CDC8-FEAB-4AEA-BF74-6D8DFB695082}" presName="composite" presStyleCnt="0"/>
      <dgm:spPr/>
      <dgm:t>
        <a:bodyPr/>
        <a:lstStyle/>
        <a:p>
          <a:endParaRPr lang="ru-RU"/>
        </a:p>
      </dgm:t>
    </dgm:pt>
    <dgm:pt modelId="{BF1CCFD4-9B6A-4AF0-B009-D94BB6296CE2}" type="pres">
      <dgm:prSet presAssocID="{DA05CDC8-FEAB-4AEA-BF74-6D8DFB695082}" presName="parentText" presStyleLbl="alignNode1" presStyleIdx="0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6286120-3AC6-4AC7-9933-7A34476BD1DC}" type="pres">
      <dgm:prSet presAssocID="{DA05CDC8-FEAB-4AEA-BF74-6D8DFB695082}" presName="descendantText" presStyleLbl="alignAcc1" presStyleIdx="0" presStyleCnt="2" custScaleY="125090" custLinFactNeighborX="-292" custLinFactNeighborY="692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4FFF269-8E1D-453E-B24F-205325B749BA}" type="pres">
      <dgm:prSet presAssocID="{2F91C89C-6FCD-4CDA-96B7-DA5797B47319}" presName="sp" presStyleCnt="0"/>
      <dgm:spPr/>
      <dgm:t>
        <a:bodyPr/>
        <a:lstStyle/>
        <a:p>
          <a:endParaRPr lang="ru-RU"/>
        </a:p>
      </dgm:t>
    </dgm:pt>
    <dgm:pt modelId="{9B589B76-D651-444E-B434-9EA0E02B09C4}" type="pres">
      <dgm:prSet presAssocID="{272A13B4-5C92-4193-BFFE-D4FB45BC34E3}" presName="composite" presStyleCnt="0"/>
      <dgm:spPr/>
      <dgm:t>
        <a:bodyPr/>
        <a:lstStyle/>
        <a:p>
          <a:endParaRPr lang="ru-RU"/>
        </a:p>
      </dgm:t>
    </dgm:pt>
    <dgm:pt modelId="{378230E0-F6A3-4A03-BA30-8C9A68A46C6A}" type="pres">
      <dgm:prSet presAssocID="{272A13B4-5C92-4193-BFFE-D4FB45BC34E3}" presName="parentText" presStyleLbl="alignNode1" presStyleIdx="1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B38D601-60B8-4291-9640-92ACB417EDEE}" type="pres">
      <dgm:prSet presAssocID="{272A13B4-5C92-4193-BFFE-D4FB45BC34E3}" presName="descendantText" presStyleLbl="alignAcc1" presStyleIdx="1" presStyleCnt="2" custScaleY="131052" custLinFactNeighborX="1019" custLinFactNeighborY="-188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322DF18-FC3F-4EEC-AF6B-B546D6BC0029}" type="presOf" srcId="{CDB4EC55-C881-4426-A5F9-5EC9B76E3FB1}" destId="{FB38D601-60B8-4291-9640-92ACB417EDEE}" srcOrd="0" destOrd="0" presId="urn:microsoft.com/office/officeart/2005/8/layout/chevron2"/>
    <dgm:cxn modelId="{8B3E0909-C2BD-437A-9814-749BACD32126}" srcId="{E27EA9A8-2F2F-4FD7-BB6F-788126B86119}" destId="{DA05CDC8-FEAB-4AEA-BF74-6D8DFB695082}" srcOrd="0" destOrd="0" parTransId="{BDFEB39A-7CC2-4794-B71B-E28124DB30EC}" sibTransId="{2F91C89C-6FCD-4CDA-96B7-DA5797B47319}"/>
    <dgm:cxn modelId="{3D2BBFE6-CC7E-4DE3-8A73-723B13694140}" type="presOf" srcId="{DA05CDC8-FEAB-4AEA-BF74-6D8DFB695082}" destId="{BF1CCFD4-9B6A-4AF0-B009-D94BB6296CE2}" srcOrd="0" destOrd="0" presId="urn:microsoft.com/office/officeart/2005/8/layout/chevron2"/>
    <dgm:cxn modelId="{10F3EE15-AA07-4974-AECC-BFC9B1ADEF17}" srcId="{E27EA9A8-2F2F-4FD7-BB6F-788126B86119}" destId="{272A13B4-5C92-4193-BFFE-D4FB45BC34E3}" srcOrd="1" destOrd="0" parTransId="{662289CE-7F76-4DA6-9005-FAB7E4B0EB55}" sibTransId="{BBF180AF-2905-46A8-98AC-BA9D1F58AC04}"/>
    <dgm:cxn modelId="{DC31D595-47D7-4655-9360-5CD8DBBF2CAA}" type="presOf" srcId="{938CC384-639A-4367-AC2A-F570FF56FC94}" destId="{A6286120-3AC6-4AC7-9933-7A34476BD1DC}" srcOrd="0" destOrd="0" presId="urn:microsoft.com/office/officeart/2005/8/layout/chevron2"/>
    <dgm:cxn modelId="{8A101E17-D96A-4510-9837-EDD95015B53C}" srcId="{DA05CDC8-FEAB-4AEA-BF74-6D8DFB695082}" destId="{938CC384-639A-4367-AC2A-F570FF56FC94}" srcOrd="0" destOrd="0" parTransId="{F22A38DD-1D8F-412A-A682-584ABDAFEB41}" sibTransId="{0D82BD6B-2A5A-4CB6-ADF1-76381FFAFD34}"/>
    <dgm:cxn modelId="{3FF6546F-8D9F-4130-B9CC-97C0DC518F84}" type="presOf" srcId="{272A13B4-5C92-4193-BFFE-D4FB45BC34E3}" destId="{378230E0-F6A3-4A03-BA30-8C9A68A46C6A}" srcOrd="0" destOrd="0" presId="urn:microsoft.com/office/officeart/2005/8/layout/chevron2"/>
    <dgm:cxn modelId="{0586C17A-2EF4-495A-8E5A-5A8AB4452F9B}" srcId="{272A13B4-5C92-4193-BFFE-D4FB45BC34E3}" destId="{CDB4EC55-C881-4426-A5F9-5EC9B76E3FB1}" srcOrd="0" destOrd="0" parTransId="{850E3E7E-A607-4D3E-982F-B1D1790A8BE8}" sibTransId="{D3C5FFE4-FCBA-4825-A495-865A9329D1AA}"/>
    <dgm:cxn modelId="{8C607E9B-142F-4925-AC7D-E3C4C1820A57}" type="presOf" srcId="{E27EA9A8-2F2F-4FD7-BB6F-788126B86119}" destId="{DDB68709-4784-4EE5-88C0-44E34D6BB81B}" srcOrd="0" destOrd="0" presId="urn:microsoft.com/office/officeart/2005/8/layout/chevron2"/>
    <dgm:cxn modelId="{7BFF681D-00DC-4913-B088-8858A199FA14}" type="presParOf" srcId="{DDB68709-4784-4EE5-88C0-44E34D6BB81B}" destId="{5E42AC4F-3080-4157-8583-149749045C2E}" srcOrd="0" destOrd="0" presId="urn:microsoft.com/office/officeart/2005/8/layout/chevron2"/>
    <dgm:cxn modelId="{57F329EC-D1E3-4AFA-8298-1903A27476AA}" type="presParOf" srcId="{5E42AC4F-3080-4157-8583-149749045C2E}" destId="{BF1CCFD4-9B6A-4AF0-B009-D94BB6296CE2}" srcOrd="0" destOrd="0" presId="urn:microsoft.com/office/officeart/2005/8/layout/chevron2"/>
    <dgm:cxn modelId="{F433FD24-0632-4146-A5D6-9CA9074278B8}" type="presParOf" srcId="{5E42AC4F-3080-4157-8583-149749045C2E}" destId="{A6286120-3AC6-4AC7-9933-7A34476BD1DC}" srcOrd="1" destOrd="0" presId="urn:microsoft.com/office/officeart/2005/8/layout/chevron2"/>
    <dgm:cxn modelId="{CB998126-C016-4C98-828A-8401E77C0D19}" type="presParOf" srcId="{DDB68709-4784-4EE5-88C0-44E34D6BB81B}" destId="{E4FFF269-8E1D-453E-B24F-205325B749BA}" srcOrd="1" destOrd="0" presId="urn:microsoft.com/office/officeart/2005/8/layout/chevron2"/>
    <dgm:cxn modelId="{BAE5CD05-69A9-46EB-8D6B-73FBC4172ABA}" type="presParOf" srcId="{DDB68709-4784-4EE5-88C0-44E34D6BB81B}" destId="{9B589B76-D651-444E-B434-9EA0E02B09C4}" srcOrd="2" destOrd="0" presId="urn:microsoft.com/office/officeart/2005/8/layout/chevron2"/>
    <dgm:cxn modelId="{4D9EF6C3-7420-4496-9BDC-EBD89D2139AF}" type="presParOf" srcId="{9B589B76-D651-444E-B434-9EA0E02B09C4}" destId="{378230E0-F6A3-4A03-BA30-8C9A68A46C6A}" srcOrd="0" destOrd="0" presId="urn:microsoft.com/office/officeart/2005/8/layout/chevron2"/>
    <dgm:cxn modelId="{505F39C2-2448-4FA1-A4E6-95A21BC564F0}" type="presParOf" srcId="{9B589B76-D651-444E-B434-9EA0E02B09C4}" destId="{FB38D601-60B8-4291-9640-92ACB417EDEE}" srcOrd="1" destOrd="0" presId="urn:microsoft.com/office/officeart/2005/8/layout/chevron2"/>
  </dgm:cxnLst>
  <dgm:bg>
    <a:noFill/>
  </dgm:bg>
  <dgm:whole>
    <a:ln>
      <a:noFill/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E27EA9A8-2F2F-4FD7-BB6F-788126B86119}" type="doc">
      <dgm:prSet loTypeId="urn:microsoft.com/office/officeart/2005/8/layout/chevron2" loCatId="list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ru-RU"/>
        </a:p>
      </dgm:t>
    </dgm:pt>
    <dgm:pt modelId="{DA05CDC8-FEAB-4AEA-BF74-6D8DFB695082}">
      <dgm:prSet phldrT="[Текст]" custT="1">
        <dgm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dgm:style>
      </dgm:prSet>
      <dgm:spPr>
        <a:solidFill>
          <a:schemeClr val="accent1">
            <a:lumMod val="75000"/>
          </a:schemeClr>
        </a:solidFill>
      </dgm:spPr>
      <dgm:t>
        <a:bodyPr/>
        <a:lstStyle/>
        <a:p>
          <a:endParaRPr lang="ru-RU" sz="1800" dirty="0">
            <a:solidFill>
              <a:schemeClr val="bg1"/>
            </a:solidFill>
          </a:endParaRPr>
        </a:p>
      </dgm:t>
    </dgm:pt>
    <dgm:pt modelId="{BDFEB39A-7CC2-4794-B71B-E28124DB30EC}" type="parTrans" cxnId="{8B3E0909-C2BD-437A-9814-749BACD32126}">
      <dgm:prSet/>
      <dgm:spPr/>
      <dgm:t>
        <a:bodyPr/>
        <a:lstStyle/>
        <a:p>
          <a:endParaRPr lang="ru-RU" sz="2000"/>
        </a:p>
      </dgm:t>
    </dgm:pt>
    <dgm:pt modelId="{2F91C89C-6FCD-4CDA-96B7-DA5797B47319}" type="sibTrans" cxnId="{8B3E0909-C2BD-437A-9814-749BACD32126}">
      <dgm:prSet/>
      <dgm:spPr/>
      <dgm:t>
        <a:bodyPr/>
        <a:lstStyle/>
        <a:p>
          <a:endParaRPr lang="ru-RU" sz="2000"/>
        </a:p>
      </dgm:t>
    </dgm:pt>
    <dgm:pt modelId="{938CC384-639A-4367-AC2A-F570FF56FC94}">
      <dgm:prSet phldrT="[Текст]" custT="1">
        <dgm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dgm:style>
      </dgm:prSet>
      <dgm:spPr>
        <a:ln>
          <a:solidFill>
            <a:schemeClr val="accent1">
              <a:lumMod val="75000"/>
            </a:schemeClr>
          </a:solidFill>
        </a:ln>
      </dgm:spPr>
      <dgm:t>
        <a:bodyPr/>
        <a:lstStyle/>
        <a:p>
          <a:r>
            <a:rPr lang="ru-RU" sz="1400" dirty="0" smtClean="0">
              <a:latin typeface="Arial" pitchFamily="34" charset="0"/>
              <a:cs typeface="Arial" pitchFamily="34" charset="0"/>
            </a:rPr>
            <a:t>Из резервного фонда Правительства Свердловской области выделено средств в размере 6577,5 тыс. руб., использовано – 6577,5 тыс. руб. или 100%: на восстановительный ремонт нежилого здания лыжной базы, находящегося по адресу: Свердловская область, п.г.т. Тугулым, ул. Колмогорова, 2, для муниципального автономного учреждения ТГО «Спорт для всех».</a:t>
          </a:r>
          <a:endParaRPr lang="ru-RU" sz="1400" dirty="0">
            <a:latin typeface="Arial" pitchFamily="34" charset="0"/>
            <a:cs typeface="Arial" pitchFamily="34" charset="0"/>
          </a:endParaRPr>
        </a:p>
      </dgm:t>
    </dgm:pt>
    <dgm:pt modelId="{F22A38DD-1D8F-412A-A682-584ABDAFEB41}" type="parTrans" cxnId="{8A101E17-D96A-4510-9837-EDD95015B53C}">
      <dgm:prSet/>
      <dgm:spPr/>
      <dgm:t>
        <a:bodyPr/>
        <a:lstStyle/>
        <a:p>
          <a:endParaRPr lang="ru-RU" sz="2000"/>
        </a:p>
      </dgm:t>
    </dgm:pt>
    <dgm:pt modelId="{0D82BD6B-2A5A-4CB6-ADF1-76381FFAFD34}" type="sibTrans" cxnId="{8A101E17-D96A-4510-9837-EDD95015B53C}">
      <dgm:prSet/>
      <dgm:spPr/>
      <dgm:t>
        <a:bodyPr/>
        <a:lstStyle/>
        <a:p>
          <a:endParaRPr lang="ru-RU" sz="2000"/>
        </a:p>
      </dgm:t>
    </dgm:pt>
    <dgm:pt modelId="{DDB68709-4784-4EE5-88C0-44E34D6BB81B}" type="pres">
      <dgm:prSet presAssocID="{E27EA9A8-2F2F-4FD7-BB6F-788126B86119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E42AC4F-3080-4157-8583-149749045C2E}" type="pres">
      <dgm:prSet presAssocID="{DA05CDC8-FEAB-4AEA-BF74-6D8DFB695082}" presName="composite" presStyleCnt="0"/>
      <dgm:spPr/>
      <dgm:t>
        <a:bodyPr/>
        <a:lstStyle/>
        <a:p>
          <a:endParaRPr lang="ru-RU"/>
        </a:p>
      </dgm:t>
    </dgm:pt>
    <dgm:pt modelId="{BF1CCFD4-9B6A-4AF0-B009-D94BB6296CE2}" type="pres">
      <dgm:prSet presAssocID="{DA05CDC8-FEAB-4AEA-BF74-6D8DFB695082}" presName="parentText" presStyleLbl="alignNode1" presStyleIdx="0" presStyleCnt="1" custLinFactNeighborX="-27147" custLinFactNeighborY="-3271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6286120-3AC6-4AC7-9933-7A34476BD1DC}" type="pres">
      <dgm:prSet presAssocID="{DA05CDC8-FEAB-4AEA-BF74-6D8DFB695082}" presName="descendantText" presStyleLbl="alignAcc1" presStyleIdx="0" presStyleCnt="1" custScaleY="125090" custLinFactNeighborX="565" custLinFactNeighborY="-1143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B3E0909-C2BD-437A-9814-749BACD32126}" srcId="{E27EA9A8-2F2F-4FD7-BB6F-788126B86119}" destId="{DA05CDC8-FEAB-4AEA-BF74-6D8DFB695082}" srcOrd="0" destOrd="0" parTransId="{BDFEB39A-7CC2-4794-B71B-E28124DB30EC}" sibTransId="{2F91C89C-6FCD-4CDA-96B7-DA5797B47319}"/>
    <dgm:cxn modelId="{07F3CF2D-7BE0-4B1E-A4D8-5F81761F5415}" type="presOf" srcId="{E27EA9A8-2F2F-4FD7-BB6F-788126B86119}" destId="{DDB68709-4784-4EE5-88C0-44E34D6BB81B}" srcOrd="0" destOrd="0" presId="urn:microsoft.com/office/officeart/2005/8/layout/chevron2"/>
    <dgm:cxn modelId="{8A101E17-D96A-4510-9837-EDD95015B53C}" srcId="{DA05CDC8-FEAB-4AEA-BF74-6D8DFB695082}" destId="{938CC384-639A-4367-AC2A-F570FF56FC94}" srcOrd="0" destOrd="0" parTransId="{F22A38DD-1D8F-412A-A682-584ABDAFEB41}" sibTransId="{0D82BD6B-2A5A-4CB6-ADF1-76381FFAFD34}"/>
    <dgm:cxn modelId="{52E490C8-FB4E-43C6-872E-E4B9CF099865}" type="presOf" srcId="{DA05CDC8-FEAB-4AEA-BF74-6D8DFB695082}" destId="{BF1CCFD4-9B6A-4AF0-B009-D94BB6296CE2}" srcOrd="0" destOrd="0" presId="urn:microsoft.com/office/officeart/2005/8/layout/chevron2"/>
    <dgm:cxn modelId="{03AC28E3-7E0C-460A-A3D0-5F471483BCB9}" type="presOf" srcId="{938CC384-639A-4367-AC2A-F570FF56FC94}" destId="{A6286120-3AC6-4AC7-9933-7A34476BD1DC}" srcOrd="0" destOrd="0" presId="urn:microsoft.com/office/officeart/2005/8/layout/chevron2"/>
    <dgm:cxn modelId="{25FA0CEC-7F27-49E1-84C4-2432DD9BA65B}" type="presParOf" srcId="{DDB68709-4784-4EE5-88C0-44E34D6BB81B}" destId="{5E42AC4F-3080-4157-8583-149749045C2E}" srcOrd="0" destOrd="0" presId="urn:microsoft.com/office/officeart/2005/8/layout/chevron2"/>
    <dgm:cxn modelId="{874ECDB5-B526-4025-A95A-1022F60F53B1}" type="presParOf" srcId="{5E42AC4F-3080-4157-8583-149749045C2E}" destId="{BF1CCFD4-9B6A-4AF0-B009-D94BB6296CE2}" srcOrd="0" destOrd="0" presId="urn:microsoft.com/office/officeart/2005/8/layout/chevron2"/>
    <dgm:cxn modelId="{36CEEC61-F8D8-42D1-ACB8-7FE4F013E37E}" type="presParOf" srcId="{5E42AC4F-3080-4157-8583-149749045C2E}" destId="{A6286120-3AC6-4AC7-9933-7A34476BD1DC}" srcOrd="1" destOrd="0" presId="urn:microsoft.com/office/officeart/2005/8/layout/chevron2"/>
  </dgm:cxnLst>
  <dgm:bg>
    <a:noFill/>
  </dgm:bg>
  <dgm:whole>
    <a:ln>
      <a:noFill/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32FB4B4-612E-474A-A0AD-67AF0EEBE2A0}" type="doc">
      <dgm:prSet loTypeId="urn:microsoft.com/office/officeart/2005/8/layout/chevron2" loCatId="list" qsTypeId="urn:microsoft.com/office/officeart/2005/8/quickstyle/3d3" qsCatId="3D" csTypeId="urn:microsoft.com/office/officeart/2005/8/colors/accent3_1" csCatId="accent3" phldr="1"/>
      <dgm:spPr/>
      <dgm:t>
        <a:bodyPr/>
        <a:lstStyle/>
        <a:p>
          <a:endParaRPr lang="ru-RU"/>
        </a:p>
      </dgm:t>
    </dgm:pt>
    <dgm:pt modelId="{DE788993-3F1C-4EE5-B647-8F2E437A4E5F}">
      <dgm:prSet phldrT="[Текст]" custT="1"/>
      <dgm:spPr>
        <a:solidFill>
          <a:schemeClr val="accent1">
            <a:lumMod val="75000"/>
          </a:schemeClr>
        </a:solidFill>
      </dgm:spPr>
      <dgm:t>
        <a:bodyPr/>
        <a:lstStyle/>
        <a:p>
          <a:endParaRPr lang="ru-RU" sz="1400" b="1" i="1" dirty="0">
            <a:latin typeface="Arial" pitchFamily="34" charset="0"/>
            <a:cs typeface="Arial" pitchFamily="34" charset="0"/>
          </a:endParaRPr>
        </a:p>
      </dgm:t>
    </dgm:pt>
    <dgm:pt modelId="{F56B35D7-C9D7-412F-8060-F3DA75A07A8A}" type="parTrans" cxnId="{DA46DAB8-0CE2-4E05-B7AD-9C2C7E6D00D9}">
      <dgm:prSet/>
      <dgm:spPr/>
      <dgm:t>
        <a:bodyPr/>
        <a:lstStyle/>
        <a:p>
          <a:endParaRPr lang="ru-RU" sz="1400" b="1" i="1">
            <a:latin typeface="Arial" pitchFamily="34" charset="0"/>
            <a:cs typeface="Arial" pitchFamily="34" charset="0"/>
          </a:endParaRPr>
        </a:p>
      </dgm:t>
    </dgm:pt>
    <dgm:pt modelId="{DF693AE7-2F01-4FD9-A0C6-B106201794EE}" type="sibTrans" cxnId="{DA46DAB8-0CE2-4E05-B7AD-9C2C7E6D00D9}">
      <dgm:prSet/>
      <dgm:spPr/>
      <dgm:t>
        <a:bodyPr/>
        <a:lstStyle/>
        <a:p>
          <a:endParaRPr lang="ru-RU" sz="1400" b="1" i="1">
            <a:latin typeface="Arial" pitchFamily="34" charset="0"/>
            <a:cs typeface="Arial" pitchFamily="34" charset="0"/>
          </a:endParaRPr>
        </a:p>
      </dgm:t>
    </dgm:pt>
    <dgm:pt modelId="{9BD9BCC7-8BA5-4BAE-98FB-3CA03EC07819}">
      <dgm:prSet phldrT="[Текст]" custT="1"/>
      <dgm:spPr>
        <a:solidFill>
          <a:schemeClr val="bg1">
            <a:lumMod val="85000"/>
            <a:alpha val="90000"/>
          </a:schemeClr>
        </a:solidFill>
      </dgm:spPr>
      <dgm:t>
        <a:bodyPr/>
        <a:lstStyle/>
        <a:p>
          <a:r>
            <a:rPr lang="ru-RU" sz="1400" b="1" i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единый налог по  упрощенной  системе налогообложения </a:t>
          </a:r>
          <a:endParaRPr lang="ru-RU" sz="1400" b="1" i="1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C4ADEBE9-0A19-4391-AD39-A71525126883}" type="parTrans" cxnId="{7DCF3368-3FB8-47AB-BEBD-CAAD04393F63}">
      <dgm:prSet/>
      <dgm:spPr/>
      <dgm:t>
        <a:bodyPr/>
        <a:lstStyle/>
        <a:p>
          <a:endParaRPr lang="ru-RU" sz="1400" b="1" i="1">
            <a:latin typeface="Arial" pitchFamily="34" charset="0"/>
            <a:cs typeface="Arial" pitchFamily="34" charset="0"/>
          </a:endParaRPr>
        </a:p>
      </dgm:t>
    </dgm:pt>
    <dgm:pt modelId="{F9117296-D76E-408E-93DA-027BE471C189}" type="sibTrans" cxnId="{7DCF3368-3FB8-47AB-BEBD-CAAD04393F63}">
      <dgm:prSet/>
      <dgm:spPr/>
      <dgm:t>
        <a:bodyPr/>
        <a:lstStyle/>
        <a:p>
          <a:endParaRPr lang="ru-RU" sz="1400" b="1" i="1">
            <a:latin typeface="Arial" pitchFamily="34" charset="0"/>
            <a:cs typeface="Arial" pitchFamily="34" charset="0"/>
          </a:endParaRPr>
        </a:p>
      </dgm:t>
    </dgm:pt>
    <dgm:pt modelId="{41462A4F-CADD-456E-9C35-51B319DF372D}">
      <dgm:prSet phldrT="[Текст]" custT="1"/>
      <dgm:spPr>
        <a:solidFill>
          <a:schemeClr val="accent1">
            <a:lumMod val="75000"/>
          </a:schemeClr>
        </a:solidFill>
      </dgm:spPr>
      <dgm:t>
        <a:bodyPr/>
        <a:lstStyle/>
        <a:p>
          <a:endParaRPr lang="ru-RU" sz="1400" b="1" i="1" dirty="0">
            <a:latin typeface="Arial" pitchFamily="34" charset="0"/>
            <a:cs typeface="Arial" pitchFamily="34" charset="0"/>
          </a:endParaRPr>
        </a:p>
      </dgm:t>
    </dgm:pt>
    <dgm:pt modelId="{5C16874E-BC37-476F-98E2-FB035C621CC8}" type="parTrans" cxnId="{835E0EB5-3516-4DD7-858F-08045B426AE5}">
      <dgm:prSet/>
      <dgm:spPr/>
      <dgm:t>
        <a:bodyPr/>
        <a:lstStyle/>
        <a:p>
          <a:endParaRPr lang="ru-RU" sz="1400" b="1" i="1">
            <a:latin typeface="Arial" pitchFamily="34" charset="0"/>
            <a:cs typeface="Arial" pitchFamily="34" charset="0"/>
          </a:endParaRPr>
        </a:p>
      </dgm:t>
    </dgm:pt>
    <dgm:pt modelId="{1DB3DF35-F68A-42E4-A6B2-C41699A85C86}" type="sibTrans" cxnId="{835E0EB5-3516-4DD7-858F-08045B426AE5}">
      <dgm:prSet/>
      <dgm:spPr/>
      <dgm:t>
        <a:bodyPr/>
        <a:lstStyle/>
        <a:p>
          <a:endParaRPr lang="ru-RU" sz="1400" b="1" i="1">
            <a:latin typeface="Arial" pitchFamily="34" charset="0"/>
            <a:cs typeface="Arial" pitchFamily="34" charset="0"/>
          </a:endParaRPr>
        </a:p>
      </dgm:t>
    </dgm:pt>
    <dgm:pt modelId="{62884294-1D52-4BB3-8AD5-BAFDFECED882}">
      <dgm:prSet phldrT="[Текст]" custT="1"/>
      <dgm:spPr>
        <a:solidFill>
          <a:schemeClr val="accent1">
            <a:lumMod val="60000"/>
            <a:lumOff val="40000"/>
            <a:alpha val="90000"/>
          </a:schemeClr>
        </a:solidFill>
      </dgm:spPr>
      <dgm:t>
        <a:bodyPr/>
        <a:lstStyle/>
        <a:p>
          <a:r>
            <a:rPr lang="ru-RU" sz="1400" b="1" i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единый сельскохозяйственный налог</a:t>
          </a:r>
          <a:endParaRPr lang="ru-RU" sz="1400" b="1" i="1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01B64901-2E8A-448A-8DC9-F0FE06949D8C}" type="parTrans" cxnId="{AA17CD27-E79C-44A2-B5B9-48B1609751A3}">
      <dgm:prSet/>
      <dgm:spPr/>
      <dgm:t>
        <a:bodyPr/>
        <a:lstStyle/>
        <a:p>
          <a:endParaRPr lang="ru-RU" sz="1400" b="1" i="1">
            <a:latin typeface="Arial" pitchFamily="34" charset="0"/>
            <a:cs typeface="Arial" pitchFamily="34" charset="0"/>
          </a:endParaRPr>
        </a:p>
      </dgm:t>
    </dgm:pt>
    <dgm:pt modelId="{192344CF-E4EB-460E-A1F6-CEDA89DD9B5F}" type="sibTrans" cxnId="{AA17CD27-E79C-44A2-B5B9-48B1609751A3}">
      <dgm:prSet/>
      <dgm:spPr/>
      <dgm:t>
        <a:bodyPr/>
        <a:lstStyle/>
        <a:p>
          <a:endParaRPr lang="ru-RU" sz="1400" b="1" i="1">
            <a:latin typeface="Arial" pitchFamily="34" charset="0"/>
            <a:cs typeface="Arial" pitchFamily="34" charset="0"/>
          </a:endParaRPr>
        </a:p>
      </dgm:t>
    </dgm:pt>
    <dgm:pt modelId="{F455EB79-615B-4748-B7A5-125767DD3AEF}">
      <dgm:prSet custT="1"/>
      <dgm:spPr>
        <a:solidFill>
          <a:schemeClr val="accent1">
            <a:lumMod val="60000"/>
            <a:lumOff val="40000"/>
            <a:alpha val="90000"/>
          </a:schemeClr>
        </a:solidFill>
      </dgm:spPr>
      <dgm:t>
        <a:bodyPr/>
        <a:lstStyle/>
        <a:p>
          <a:r>
            <a:rPr lang="ru-RU" sz="1400" b="1" i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Налог  на доходы физических лиц (за исключением налога на доходы физических лиц в отношении доходов, указанных в абзацах тридцать пятом, тридцать шестом и тридцать девятом статьи 50  Бюджетного Кодекса  РФ и абзаце седьмом  пункта 61.2 БК РФ)</a:t>
          </a:r>
          <a:endParaRPr lang="ru-RU" sz="1400" b="1" i="1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638B1F5E-AE59-4259-A19B-5768566614ED}" type="parTrans" cxnId="{9DB12F98-7339-4949-9F4E-FA2A77A6CDED}">
      <dgm:prSet/>
      <dgm:spPr/>
      <dgm:t>
        <a:bodyPr/>
        <a:lstStyle/>
        <a:p>
          <a:endParaRPr lang="ru-RU" sz="1400" b="1" i="1">
            <a:latin typeface="Arial" pitchFamily="34" charset="0"/>
            <a:cs typeface="Arial" pitchFamily="34" charset="0"/>
          </a:endParaRPr>
        </a:p>
      </dgm:t>
    </dgm:pt>
    <dgm:pt modelId="{5DFA6677-27EF-4130-B15E-4E2D0C0D8523}" type="sibTrans" cxnId="{9DB12F98-7339-4949-9F4E-FA2A77A6CDED}">
      <dgm:prSet/>
      <dgm:spPr/>
      <dgm:t>
        <a:bodyPr/>
        <a:lstStyle/>
        <a:p>
          <a:endParaRPr lang="ru-RU" sz="1400" b="1" i="1">
            <a:latin typeface="Arial" pitchFamily="34" charset="0"/>
            <a:cs typeface="Arial" pitchFamily="34" charset="0"/>
          </a:endParaRPr>
        </a:p>
      </dgm:t>
    </dgm:pt>
    <dgm:pt modelId="{DA254225-063D-4A19-93B9-F807B03E38EF}">
      <dgm:prSet custT="1"/>
      <dgm:spPr>
        <a:solidFill>
          <a:schemeClr val="bg1">
            <a:lumMod val="85000"/>
            <a:alpha val="90000"/>
          </a:schemeClr>
        </a:solidFill>
      </dgm:spPr>
      <dgm:t>
        <a:bodyPr/>
        <a:lstStyle/>
        <a:p>
          <a:r>
            <a:rPr lang="ru-RU" sz="1400" b="1" i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налог, взимаемый в связи с применением патентной системы налогообложения</a:t>
          </a:r>
          <a:endParaRPr lang="ru-RU" sz="1400" b="1" i="1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BB8D583D-8CF6-45B4-9912-F652EE2128A2}" type="parTrans" cxnId="{374E2D53-BFCF-4670-A89F-B852E832CD51}">
      <dgm:prSet/>
      <dgm:spPr/>
      <dgm:t>
        <a:bodyPr/>
        <a:lstStyle/>
        <a:p>
          <a:endParaRPr lang="ru-RU" sz="1400" b="1" i="1">
            <a:latin typeface="Arial" pitchFamily="34" charset="0"/>
            <a:cs typeface="Arial" pitchFamily="34" charset="0"/>
          </a:endParaRPr>
        </a:p>
      </dgm:t>
    </dgm:pt>
    <dgm:pt modelId="{CEE81621-9A82-44A4-8CFD-293AA8531CA5}" type="sibTrans" cxnId="{374E2D53-BFCF-4670-A89F-B852E832CD51}">
      <dgm:prSet/>
      <dgm:spPr/>
      <dgm:t>
        <a:bodyPr/>
        <a:lstStyle/>
        <a:p>
          <a:endParaRPr lang="ru-RU" sz="1400" b="1" i="1">
            <a:latin typeface="Arial" pitchFamily="34" charset="0"/>
            <a:cs typeface="Arial" pitchFamily="34" charset="0"/>
          </a:endParaRPr>
        </a:p>
      </dgm:t>
    </dgm:pt>
    <dgm:pt modelId="{7BDD5ADB-6DDD-4656-AFBC-A92636AC96FD}">
      <dgm:prSet custT="1"/>
      <dgm:spPr>
        <a:solidFill>
          <a:schemeClr val="accent1">
            <a:lumMod val="75000"/>
          </a:schemeClr>
        </a:solidFill>
      </dgm:spPr>
      <dgm:t>
        <a:bodyPr/>
        <a:lstStyle/>
        <a:p>
          <a:endParaRPr lang="ru-RU" sz="1400" b="1" i="1" dirty="0">
            <a:latin typeface="Arial" pitchFamily="34" charset="0"/>
            <a:cs typeface="Arial" pitchFamily="34" charset="0"/>
          </a:endParaRPr>
        </a:p>
      </dgm:t>
    </dgm:pt>
    <dgm:pt modelId="{DBDAC109-3625-4310-BAAD-86382726FB99}" type="parTrans" cxnId="{0B013B62-D8B9-4F71-ADC2-CF7201D5DDDC}">
      <dgm:prSet/>
      <dgm:spPr/>
      <dgm:t>
        <a:bodyPr/>
        <a:lstStyle/>
        <a:p>
          <a:endParaRPr lang="ru-RU" sz="1400" b="1" i="1">
            <a:latin typeface="Arial" pitchFamily="34" charset="0"/>
            <a:cs typeface="Arial" pitchFamily="34" charset="0"/>
          </a:endParaRPr>
        </a:p>
      </dgm:t>
    </dgm:pt>
    <dgm:pt modelId="{A6665F8A-B23A-45DC-B1CA-66684340A8B5}" type="sibTrans" cxnId="{0B013B62-D8B9-4F71-ADC2-CF7201D5DDDC}">
      <dgm:prSet/>
      <dgm:spPr/>
      <dgm:t>
        <a:bodyPr/>
        <a:lstStyle/>
        <a:p>
          <a:endParaRPr lang="ru-RU" sz="1400" b="1" i="1">
            <a:latin typeface="Arial" pitchFamily="34" charset="0"/>
            <a:cs typeface="Arial" pitchFamily="34" charset="0"/>
          </a:endParaRPr>
        </a:p>
      </dgm:t>
    </dgm:pt>
    <dgm:pt modelId="{192A8EE6-7CA1-415A-86A0-446EDB01EA90}">
      <dgm:prSet custT="1"/>
      <dgm:spPr>
        <a:solidFill>
          <a:schemeClr val="accent1">
            <a:lumMod val="75000"/>
          </a:schemeClr>
        </a:solidFill>
      </dgm:spPr>
      <dgm:t>
        <a:bodyPr/>
        <a:lstStyle/>
        <a:p>
          <a:endParaRPr lang="ru-RU" sz="1400" b="1" i="1" dirty="0">
            <a:latin typeface="Arial" pitchFamily="34" charset="0"/>
            <a:cs typeface="Arial" pitchFamily="34" charset="0"/>
          </a:endParaRPr>
        </a:p>
      </dgm:t>
    </dgm:pt>
    <dgm:pt modelId="{C1098B10-B1B1-4B6A-BCCE-7B1B45B6F94F}" type="parTrans" cxnId="{8BDB0AD1-A0C5-48BD-9D6B-6A61FCC21EC7}">
      <dgm:prSet/>
      <dgm:spPr/>
      <dgm:t>
        <a:bodyPr/>
        <a:lstStyle/>
        <a:p>
          <a:endParaRPr lang="ru-RU" sz="1400" b="1" i="1">
            <a:latin typeface="Arial" pitchFamily="34" charset="0"/>
            <a:cs typeface="Arial" pitchFamily="34" charset="0"/>
          </a:endParaRPr>
        </a:p>
      </dgm:t>
    </dgm:pt>
    <dgm:pt modelId="{AA52ABF3-3062-4D2A-B753-AAA081D4C6F3}" type="sibTrans" cxnId="{8BDB0AD1-A0C5-48BD-9D6B-6A61FCC21EC7}">
      <dgm:prSet/>
      <dgm:spPr/>
      <dgm:t>
        <a:bodyPr/>
        <a:lstStyle/>
        <a:p>
          <a:endParaRPr lang="ru-RU" sz="1400" b="1" i="1">
            <a:latin typeface="Arial" pitchFamily="34" charset="0"/>
            <a:cs typeface="Arial" pitchFamily="34" charset="0"/>
          </a:endParaRPr>
        </a:p>
      </dgm:t>
    </dgm:pt>
    <dgm:pt modelId="{C3C815BF-1913-43BC-9DC0-45827C950290}">
      <dgm:prSet custT="1"/>
      <dgm:spPr>
        <a:solidFill>
          <a:schemeClr val="accent1">
            <a:lumMod val="60000"/>
            <a:lumOff val="40000"/>
            <a:alpha val="90000"/>
          </a:schemeClr>
        </a:solidFill>
      </dgm:spPr>
      <dgm:t>
        <a:bodyPr/>
        <a:lstStyle/>
        <a:p>
          <a:r>
            <a:rPr lang="ru-RU" sz="1400" b="1" i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Налог на доходы физических лиц в части суммы налога, превышающей 650 тысяч рублей, относящейся к части налоговой базы, превышающей 5 миллионов рублей</a:t>
          </a:r>
          <a:endParaRPr lang="ru-RU" sz="1400" b="1" i="1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04BAA2C2-2261-4788-8F28-4FE674F106C5}" type="parTrans" cxnId="{E43B239C-79BF-491C-A6A1-13B09B2EBA25}">
      <dgm:prSet/>
      <dgm:spPr/>
      <dgm:t>
        <a:bodyPr/>
        <a:lstStyle/>
        <a:p>
          <a:endParaRPr lang="ru-RU"/>
        </a:p>
      </dgm:t>
    </dgm:pt>
    <dgm:pt modelId="{FAF7F7AC-4CCB-4CDE-BFF4-3AEDE61A611A}" type="sibTrans" cxnId="{E43B239C-79BF-491C-A6A1-13B09B2EBA25}">
      <dgm:prSet/>
      <dgm:spPr/>
      <dgm:t>
        <a:bodyPr/>
        <a:lstStyle/>
        <a:p>
          <a:endParaRPr lang="ru-RU"/>
        </a:p>
      </dgm:t>
    </dgm:pt>
    <dgm:pt modelId="{E11B11BC-7E53-4621-BD72-B5DE2B5F638D}">
      <dgm:prSet phldrT="[Текст]" custT="1"/>
      <dgm:spPr>
        <a:solidFill>
          <a:schemeClr val="accent1">
            <a:lumMod val="75000"/>
          </a:schemeClr>
        </a:solidFill>
      </dgm:spPr>
      <dgm:t>
        <a:bodyPr/>
        <a:lstStyle/>
        <a:p>
          <a:endParaRPr lang="ru-RU" sz="1400" b="1" i="1" dirty="0">
            <a:latin typeface="Arial" pitchFamily="34" charset="0"/>
            <a:cs typeface="Arial" pitchFamily="34" charset="0"/>
          </a:endParaRPr>
        </a:p>
      </dgm:t>
    </dgm:pt>
    <dgm:pt modelId="{7104B101-9D11-4FD0-9D2E-B6948D4F73B8}" type="sibTrans" cxnId="{AC759603-C636-4E25-BF12-F17DFC810C03}">
      <dgm:prSet/>
      <dgm:spPr/>
      <dgm:t>
        <a:bodyPr/>
        <a:lstStyle/>
        <a:p>
          <a:endParaRPr lang="ru-RU" sz="1400" b="1" i="1">
            <a:latin typeface="Arial" pitchFamily="34" charset="0"/>
            <a:cs typeface="Arial" pitchFamily="34" charset="0"/>
          </a:endParaRPr>
        </a:p>
      </dgm:t>
    </dgm:pt>
    <dgm:pt modelId="{F898A8F1-539C-4605-9043-4503A9D85B9A}" type="parTrans" cxnId="{AC759603-C636-4E25-BF12-F17DFC810C03}">
      <dgm:prSet/>
      <dgm:spPr/>
      <dgm:t>
        <a:bodyPr/>
        <a:lstStyle/>
        <a:p>
          <a:endParaRPr lang="ru-RU" sz="1400" b="1" i="1">
            <a:latin typeface="Arial" pitchFamily="34" charset="0"/>
            <a:cs typeface="Arial" pitchFamily="34" charset="0"/>
          </a:endParaRPr>
        </a:p>
      </dgm:t>
    </dgm:pt>
    <dgm:pt modelId="{7A6E4C0F-93EF-42A7-A491-72035AAB0419}" type="pres">
      <dgm:prSet presAssocID="{132FB4B4-612E-474A-A0AD-67AF0EEBE2A0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666AE2E-5C2D-462B-A369-318539D6B275}" type="pres">
      <dgm:prSet presAssocID="{E11B11BC-7E53-4621-BD72-B5DE2B5F638D}" presName="composite" presStyleCnt="0"/>
      <dgm:spPr/>
    </dgm:pt>
    <dgm:pt modelId="{72DF242B-AF7D-4D44-8DDE-7E2B26756746}" type="pres">
      <dgm:prSet presAssocID="{E11B11BC-7E53-4621-BD72-B5DE2B5F638D}" presName="parentText" presStyleLbl="alignNode1" presStyleIdx="0" presStyleCnt="5" custAng="16200000" custScaleX="125127" custScaleY="78704" custLinFactNeighborX="6063" custLinFactNeighborY="-50962">
        <dgm:presLayoutVars>
          <dgm:chMax val="1"/>
          <dgm:bulletEnabled val="1"/>
        </dgm:presLayoutVars>
      </dgm:prSet>
      <dgm:spPr>
        <a:prstGeom prst="rightArrow">
          <a:avLst/>
        </a:prstGeom>
      </dgm:spPr>
      <dgm:t>
        <a:bodyPr/>
        <a:lstStyle/>
        <a:p>
          <a:endParaRPr lang="ru-RU"/>
        </a:p>
      </dgm:t>
    </dgm:pt>
    <dgm:pt modelId="{7632A1B1-E7E6-4B79-8D51-8BF666F087DA}" type="pres">
      <dgm:prSet presAssocID="{E11B11BC-7E53-4621-BD72-B5DE2B5F638D}" presName="descendantText" presStyleLbl="alignAcc1" presStyleIdx="0" presStyleCnt="5" custScaleX="96095" custScaleY="157334" custLinFactNeighborX="277" custLinFactNeighborY="-4307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F12FAE9-6EC7-4AC3-944C-850756A1D800}" type="pres">
      <dgm:prSet presAssocID="{7104B101-9D11-4FD0-9D2E-B6948D4F73B8}" presName="sp" presStyleCnt="0"/>
      <dgm:spPr/>
    </dgm:pt>
    <dgm:pt modelId="{E9DD5242-FF27-4F78-9588-82A24C2380B6}" type="pres">
      <dgm:prSet presAssocID="{DE788993-3F1C-4EE5-B647-8F2E437A4E5F}" presName="composite" presStyleCnt="0"/>
      <dgm:spPr/>
    </dgm:pt>
    <dgm:pt modelId="{D1AAAA2D-79A5-410D-A615-A61B5A163553}" type="pres">
      <dgm:prSet presAssocID="{DE788993-3F1C-4EE5-B647-8F2E437A4E5F}" presName="parentText" presStyleLbl="alignNode1" presStyleIdx="1" presStyleCnt="5" custAng="16200000" custScaleX="123896" custScaleY="91026" custLinFactNeighborX="8208" custLinFactNeighborY="-7507">
        <dgm:presLayoutVars>
          <dgm:chMax val="1"/>
          <dgm:bulletEnabled val="1"/>
        </dgm:presLayoutVars>
      </dgm:prSet>
      <dgm:spPr>
        <a:prstGeom prst="rightArrow">
          <a:avLst/>
        </a:prstGeom>
      </dgm:spPr>
      <dgm:t>
        <a:bodyPr/>
        <a:lstStyle/>
        <a:p>
          <a:endParaRPr lang="ru-RU"/>
        </a:p>
      </dgm:t>
    </dgm:pt>
    <dgm:pt modelId="{BB1C5A0E-CC47-499D-9FBF-33C74FCD490D}" type="pres">
      <dgm:prSet presAssocID="{DE788993-3F1C-4EE5-B647-8F2E437A4E5F}" presName="descendantText" presStyleLbl="alignAcc1" presStyleIdx="1" presStyleCnt="5" custScaleX="94142" custLinFactNeighborX="5665" custLinFactNeighborY="1448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C4C337D-06FC-4560-9E12-D52E4166FC06}" type="pres">
      <dgm:prSet presAssocID="{DF693AE7-2F01-4FD9-A0C6-B106201794EE}" presName="sp" presStyleCnt="0"/>
      <dgm:spPr/>
    </dgm:pt>
    <dgm:pt modelId="{78A498B9-4DDE-4F9E-B477-6B62170C66A2}" type="pres">
      <dgm:prSet presAssocID="{41462A4F-CADD-456E-9C35-51B319DF372D}" presName="composite" presStyleCnt="0"/>
      <dgm:spPr/>
    </dgm:pt>
    <dgm:pt modelId="{05A67B3A-4C78-43A7-BC90-2CB17E39E1FB}" type="pres">
      <dgm:prSet presAssocID="{41462A4F-CADD-456E-9C35-51B319DF372D}" presName="parentText" presStyleLbl="alignNode1" presStyleIdx="2" presStyleCnt="5" custAng="16200000" custScaleX="129988" custLinFactNeighborX="14223" custLinFactNeighborY="15667">
        <dgm:presLayoutVars>
          <dgm:chMax val="1"/>
          <dgm:bulletEnabled val="1"/>
        </dgm:presLayoutVars>
      </dgm:prSet>
      <dgm:spPr>
        <a:prstGeom prst="rightArrow">
          <a:avLst/>
        </a:prstGeom>
      </dgm:spPr>
      <dgm:t>
        <a:bodyPr/>
        <a:lstStyle/>
        <a:p>
          <a:endParaRPr lang="ru-RU"/>
        </a:p>
      </dgm:t>
    </dgm:pt>
    <dgm:pt modelId="{4DC48DF7-1889-4736-AB7A-055B4FB161F4}" type="pres">
      <dgm:prSet presAssocID="{41462A4F-CADD-456E-9C35-51B319DF372D}" presName="descendantText" presStyleLbl="alignAcc1" presStyleIdx="2" presStyleCnt="5" custScaleX="94562" custScaleY="121903" custLinFactNeighborX="4077" custLinFactNeighborY="4508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380F0A6-F36D-4D89-BAB1-04EE10FE7894}" type="pres">
      <dgm:prSet presAssocID="{1DB3DF35-F68A-42E4-A6B2-C41699A85C86}" presName="sp" presStyleCnt="0"/>
      <dgm:spPr/>
    </dgm:pt>
    <dgm:pt modelId="{1A06F712-3203-4585-944F-2D081A400C56}" type="pres">
      <dgm:prSet presAssocID="{7BDD5ADB-6DDD-4656-AFBC-A92636AC96FD}" presName="composite" presStyleCnt="0"/>
      <dgm:spPr/>
    </dgm:pt>
    <dgm:pt modelId="{3EDF8893-B57C-45C9-92D3-B50032A1D331}" type="pres">
      <dgm:prSet presAssocID="{7BDD5ADB-6DDD-4656-AFBC-A92636AC96FD}" presName="parentText" presStyleLbl="alignNode1" presStyleIdx="3" presStyleCnt="5" custAng="16200000" custScaleX="157884" custLinFactNeighborX="1132" custLinFactNeighborY="24607">
        <dgm:presLayoutVars>
          <dgm:chMax val="1"/>
          <dgm:bulletEnabled val="1"/>
        </dgm:presLayoutVars>
      </dgm:prSet>
      <dgm:spPr>
        <a:prstGeom prst="rightArrow">
          <a:avLst/>
        </a:prstGeom>
      </dgm:spPr>
      <dgm:t>
        <a:bodyPr/>
        <a:lstStyle/>
        <a:p>
          <a:endParaRPr lang="ru-RU"/>
        </a:p>
      </dgm:t>
    </dgm:pt>
    <dgm:pt modelId="{D59F50B4-BDFE-4495-971E-C57746488A5E}" type="pres">
      <dgm:prSet presAssocID="{7BDD5ADB-6DDD-4656-AFBC-A92636AC96FD}" presName="descendantText" presStyleLbl="alignAcc1" presStyleIdx="3" presStyleCnt="5" custScaleX="93819" custScaleY="148067" custLinFactNeighborX="838" custLinFactNeighborY="7668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62E1E35-ADBD-43C9-8C8A-5B6DBCCC5D62}" type="pres">
      <dgm:prSet presAssocID="{A6665F8A-B23A-45DC-B1CA-66684340A8B5}" presName="sp" presStyleCnt="0"/>
      <dgm:spPr/>
    </dgm:pt>
    <dgm:pt modelId="{176DE4BE-4358-4EA8-96E7-CD01DB97D300}" type="pres">
      <dgm:prSet presAssocID="{192A8EE6-7CA1-415A-86A0-446EDB01EA90}" presName="composite" presStyleCnt="0"/>
      <dgm:spPr/>
    </dgm:pt>
    <dgm:pt modelId="{FEE857C8-C2E2-4B6D-AB54-7E89AC5024FF}" type="pres">
      <dgm:prSet presAssocID="{192A8EE6-7CA1-415A-86A0-446EDB01EA90}" presName="parentText" presStyleLbl="alignNode1" presStyleIdx="4" presStyleCnt="5" custAng="16200000" custScaleX="153377" custScaleY="101799" custLinFactNeighborX="1588" custLinFactNeighborY="53157">
        <dgm:presLayoutVars>
          <dgm:chMax val="1"/>
          <dgm:bulletEnabled val="1"/>
        </dgm:presLayoutVars>
      </dgm:prSet>
      <dgm:spPr>
        <a:prstGeom prst="rightArrow">
          <a:avLst/>
        </a:prstGeom>
      </dgm:spPr>
      <dgm:t>
        <a:bodyPr/>
        <a:lstStyle/>
        <a:p>
          <a:endParaRPr lang="ru-RU"/>
        </a:p>
      </dgm:t>
    </dgm:pt>
    <dgm:pt modelId="{06C980FE-87FE-4AD5-A3C4-1AE5A496DACC}" type="pres">
      <dgm:prSet presAssocID="{192A8EE6-7CA1-415A-86A0-446EDB01EA90}" presName="descendantText" presStyleLbl="alignAcc1" presStyleIdx="4" presStyleCnt="5" custScaleX="93517" custScaleY="152109" custLinFactY="17126" custLinFactNeighborX="464" custLinFactNeighborY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DCF3368-3FB8-47AB-BEBD-CAAD04393F63}" srcId="{DE788993-3F1C-4EE5-B647-8F2E437A4E5F}" destId="{9BD9BCC7-8BA5-4BAE-98FB-3CA03EC07819}" srcOrd="0" destOrd="0" parTransId="{C4ADEBE9-0A19-4391-AD39-A71525126883}" sibTransId="{F9117296-D76E-408E-93DA-027BE471C189}"/>
    <dgm:cxn modelId="{E43B239C-79BF-491C-A6A1-13B09B2EBA25}" srcId="{192A8EE6-7CA1-415A-86A0-446EDB01EA90}" destId="{C3C815BF-1913-43BC-9DC0-45827C950290}" srcOrd="0" destOrd="0" parTransId="{04BAA2C2-2261-4788-8F28-4FE674F106C5}" sibTransId="{FAF7F7AC-4CCB-4CDE-BFF4-3AEDE61A611A}"/>
    <dgm:cxn modelId="{DA46DAB8-0CE2-4E05-B7AD-9C2C7E6D00D9}" srcId="{132FB4B4-612E-474A-A0AD-67AF0EEBE2A0}" destId="{DE788993-3F1C-4EE5-B647-8F2E437A4E5F}" srcOrd="1" destOrd="0" parTransId="{F56B35D7-C9D7-412F-8060-F3DA75A07A8A}" sibTransId="{DF693AE7-2F01-4FD9-A0C6-B106201794EE}"/>
    <dgm:cxn modelId="{98A809B5-372B-4278-932F-1B1328C69FA6}" type="presOf" srcId="{F455EB79-615B-4748-B7A5-125767DD3AEF}" destId="{7632A1B1-E7E6-4B79-8D51-8BF666F087DA}" srcOrd="0" destOrd="0" presId="urn:microsoft.com/office/officeart/2005/8/layout/chevron2"/>
    <dgm:cxn modelId="{F44FB775-4FBF-4BA1-BB6B-E01DB2110F9B}" type="presOf" srcId="{C3C815BF-1913-43BC-9DC0-45827C950290}" destId="{06C980FE-87FE-4AD5-A3C4-1AE5A496DACC}" srcOrd="0" destOrd="0" presId="urn:microsoft.com/office/officeart/2005/8/layout/chevron2"/>
    <dgm:cxn modelId="{4DF25B8B-4ED0-4BE5-909E-4318D9A7D080}" type="presOf" srcId="{7BDD5ADB-6DDD-4656-AFBC-A92636AC96FD}" destId="{3EDF8893-B57C-45C9-92D3-B50032A1D331}" srcOrd="0" destOrd="0" presId="urn:microsoft.com/office/officeart/2005/8/layout/chevron2"/>
    <dgm:cxn modelId="{7B726493-4463-4245-BB8A-C846B65CB744}" type="presOf" srcId="{132FB4B4-612E-474A-A0AD-67AF0EEBE2A0}" destId="{7A6E4C0F-93EF-42A7-A491-72035AAB0419}" srcOrd="0" destOrd="0" presId="urn:microsoft.com/office/officeart/2005/8/layout/chevron2"/>
    <dgm:cxn modelId="{43B2C36B-13A1-478D-B1A8-0C79E7EC89B1}" type="presOf" srcId="{192A8EE6-7CA1-415A-86A0-446EDB01EA90}" destId="{FEE857C8-C2E2-4B6D-AB54-7E89AC5024FF}" srcOrd="0" destOrd="0" presId="urn:microsoft.com/office/officeart/2005/8/layout/chevron2"/>
    <dgm:cxn modelId="{44CDCF4B-1485-4D8A-B225-BDD2532EC47D}" type="presOf" srcId="{62884294-1D52-4BB3-8AD5-BAFDFECED882}" destId="{4DC48DF7-1889-4736-AB7A-055B4FB161F4}" srcOrd="0" destOrd="0" presId="urn:microsoft.com/office/officeart/2005/8/layout/chevron2"/>
    <dgm:cxn modelId="{0B013B62-D8B9-4F71-ADC2-CF7201D5DDDC}" srcId="{132FB4B4-612E-474A-A0AD-67AF0EEBE2A0}" destId="{7BDD5ADB-6DDD-4656-AFBC-A92636AC96FD}" srcOrd="3" destOrd="0" parTransId="{DBDAC109-3625-4310-BAAD-86382726FB99}" sibTransId="{A6665F8A-B23A-45DC-B1CA-66684340A8B5}"/>
    <dgm:cxn modelId="{9DB12F98-7339-4949-9F4E-FA2A77A6CDED}" srcId="{E11B11BC-7E53-4621-BD72-B5DE2B5F638D}" destId="{F455EB79-615B-4748-B7A5-125767DD3AEF}" srcOrd="0" destOrd="0" parTransId="{638B1F5E-AE59-4259-A19B-5768566614ED}" sibTransId="{5DFA6677-27EF-4130-B15E-4E2D0C0D8523}"/>
    <dgm:cxn modelId="{81EB7204-02C0-4EB2-8B66-AFA94F771E49}" type="presOf" srcId="{DA254225-063D-4A19-93B9-F807B03E38EF}" destId="{D59F50B4-BDFE-4495-971E-C57746488A5E}" srcOrd="0" destOrd="0" presId="urn:microsoft.com/office/officeart/2005/8/layout/chevron2"/>
    <dgm:cxn modelId="{88950F50-4552-499C-B1F7-B705C7D903C9}" type="presOf" srcId="{9BD9BCC7-8BA5-4BAE-98FB-3CA03EC07819}" destId="{BB1C5A0E-CC47-499D-9FBF-33C74FCD490D}" srcOrd="0" destOrd="0" presId="urn:microsoft.com/office/officeart/2005/8/layout/chevron2"/>
    <dgm:cxn modelId="{9B36F8AF-18A8-4A02-86A4-CDF216E6B315}" type="presOf" srcId="{DE788993-3F1C-4EE5-B647-8F2E437A4E5F}" destId="{D1AAAA2D-79A5-410D-A615-A61B5A163553}" srcOrd="0" destOrd="0" presId="urn:microsoft.com/office/officeart/2005/8/layout/chevron2"/>
    <dgm:cxn modelId="{736D7ACE-0314-464F-B271-8C610DCB04C0}" type="presOf" srcId="{E11B11BC-7E53-4621-BD72-B5DE2B5F638D}" destId="{72DF242B-AF7D-4D44-8DDE-7E2B26756746}" srcOrd="0" destOrd="0" presId="urn:microsoft.com/office/officeart/2005/8/layout/chevron2"/>
    <dgm:cxn modelId="{374E2D53-BFCF-4670-A89F-B852E832CD51}" srcId="{7BDD5ADB-6DDD-4656-AFBC-A92636AC96FD}" destId="{DA254225-063D-4A19-93B9-F807B03E38EF}" srcOrd="0" destOrd="0" parTransId="{BB8D583D-8CF6-45B4-9912-F652EE2128A2}" sibTransId="{CEE81621-9A82-44A4-8CFD-293AA8531CA5}"/>
    <dgm:cxn modelId="{AA17CD27-E79C-44A2-B5B9-48B1609751A3}" srcId="{41462A4F-CADD-456E-9C35-51B319DF372D}" destId="{62884294-1D52-4BB3-8AD5-BAFDFECED882}" srcOrd="0" destOrd="0" parTransId="{01B64901-2E8A-448A-8DC9-F0FE06949D8C}" sibTransId="{192344CF-E4EB-460E-A1F6-CEDA89DD9B5F}"/>
    <dgm:cxn modelId="{32942257-730E-4E39-96E7-944D84A67333}" type="presOf" srcId="{41462A4F-CADD-456E-9C35-51B319DF372D}" destId="{05A67B3A-4C78-43A7-BC90-2CB17E39E1FB}" srcOrd="0" destOrd="0" presId="urn:microsoft.com/office/officeart/2005/8/layout/chevron2"/>
    <dgm:cxn modelId="{8BDB0AD1-A0C5-48BD-9D6B-6A61FCC21EC7}" srcId="{132FB4B4-612E-474A-A0AD-67AF0EEBE2A0}" destId="{192A8EE6-7CA1-415A-86A0-446EDB01EA90}" srcOrd="4" destOrd="0" parTransId="{C1098B10-B1B1-4B6A-BCCE-7B1B45B6F94F}" sibTransId="{AA52ABF3-3062-4D2A-B753-AAA081D4C6F3}"/>
    <dgm:cxn modelId="{835E0EB5-3516-4DD7-858F-08045B426AE5}" srcId="{132FB4B4-612E-474A-A0AD-67AF0EEBE2A0}" destId="{41462A4F-CADD-456E-9C35-51B319DF372D}" srcOrd="2" destOrd="0" parTransId="{5C16874E-BC37-476F-98E2-FB035C621CC8}" sibTransId="{1DB3DF35-F68A-42E4-A6B2-C41699A85C86}"/>
    <dgm:cxn modelId="{AC759603-C636-4E25-BF12-F17DFC810C03}" srcId="{132FB4B4-612E-474A-A0AD-67AF0EEBE2A0}" destId="{E11B11BC-7E53-4621-BD72-B5DE2B5F638D}" srcOrd="0" destOrd="0" parTransId="{F898A8F1-539C-4605-9043-4503A9D85B9A}" sibTransId="{7104B101-9D11-4FD0-9D2E-B6948D4F73B8}"/>
    <dgm:cxn modelId="{1FA37126-9C92-4773-9C98-CDCAA4209A75}" type="presParOf" srcId="{7A6E4C0F-93EF-42A7-A491-72035AAB0419}" destId="{B666AE2E-5C2D-462B-A369-318539D6B275}" srcOrd="0" destOrd="0" presId="urn:microsoft.com/office/officeart/2005/8/layout/chevron2"/>
    <dgm:cxn modelId="{6D466322-4ABC-459E-A420-D07AB303E283}" type="presParOf" srcId="{B666AE2E-5C2D-462B-A369-318539D6B275}" destId="{72DF242B-AF7D-4D44-8DDE-7E2B26756746}" srcOrd="0" destOrd="0" presId="urn:microsoft.com/office/officeart/2005/8/layout/chevron2"/>
    <dgm:cxn modelId="{257FC518-3FFD-44B7-9863-8BB84D674D1F}" type="presParOf" srcId="{B666AE2E-5C2D-462B-A369-318539D6B275}" destId="{7632A1B1-E7E6-4B79-8D51-8BF666F087DA}" srcOrd="1" destOrd="0" presId="urn:microsoft.com/office/officeart/2005/8/layout/chevron2"/>
    <dgm:cxn modelId="{D67A7CC6-3E55-4378-AC91-8A2E378122F0}" type="presParOf" srcId="{7A6E4C0F-93EF-42A7-A491-72035AAB0419}" destId="{1F12FAE9-6EC7-4AC3-944C-850756A1D800}" srcOrd="1" destOrd="0" presId="urn:microsoft.com/office/officeart/2005/8/layout/chevron2"/>
    <dgm:cxn modelId="{900D5D4D-E216-4D52-A0F9-988890D88F0D}" type="presParOf" srcId="{7A6E4C0F-93EF-42A7-A491-72035AAB0419}" destId="{E9DD5242-FF27-4F78-9588-82A24C2380B6}" srcOrd="2" destOrd="0" presId="urn:microsoft.com/office/officeart/2005/8/layout/chevron2"/>
    <dgm:cxn modelId="{57475BA2-8648-4D1B-B1CF-FCEF5466011F}" type="presParOf" srcId="{E9DD5242-FF27-4F78-9588-82A24C2380B6}" destId="{D1AAAA2D-79A5-410D-A615-A61B5A163553}" srcOrd="0" destOrd="0" presId="urn:microsoft.com/office/officeart/2005/8/layout/chevron2"/>
    <dgm:cxn modelId="{AC9426C9-742C-498E-9732-EEECB0B842EA}" type="presParOf" srcId="{E9DD5242-FF27-4F78-9588-82A24C2380B6}" destId="{BB1C5A0E-CC47-499D-9FBF-33C74FCD490D}" srcOrd="1" destOrd="0" presId="urn:microsoft.com/office/officeart/2005/8/layout/chevron2"/>
    <dgm:cxn modelId="{11E7351B-D744-4AF0-A038-A03D3315932B}" type="presParOf" srcId="{7A6E4C0F-93EF-42A7-A491-72035AAB0419}" destId="{EC4C337D-06FC-4560-9E12-D52E4166FC06}" srcOrd="3" destOrd="0" presId="urn:microsoft.com/office/officeart/2005/8/layout/chevron2"/>
    <dgm:cxn modelId="{1DCE272A-1012-4FDE-B787-8F6DD805A7F6}" type="presParOf" srcId="{7A6E4C0F-93EF-42A7-A491-72035AAB0419}" destId="{78A498B9-4DDE-4F9E-B477-6B62170C66A2}" srcOrd="4" destOrd="0" presId="urn:microsoft.com/office/officeart/2005/8/layout/chevron2"/>
    <dgm:cxn modelId="{40E5FDAA-986A-4AC0-84BE-880E9DB84E4A}" type="presParOf" srcId="{78A498B9-4DDE-4F9E-B477-6B62170C66A2}" destId="{05A67B3A-4C78-43A7-BC90-2CB17E39E1FB}" srcOrd="0" destOrd="0" presId="urn:microsoft.com/office/officeart/2005/8/layout/chevron2"/>
    <dgm:cxn modelId="{FF370E45-D897-4C63-B414-0B99785F6799}" type="presParOf" srcId="{78A498B9-4DDE-4F9E-B477-6B62170C66A2}" destId="{4DC48DF7-1889-4736-AB7A-055B4FB161F4}" srcOrd="1" destOrd="0" presId="urn:microsoft.com/office/officeart/2005/8/layout/chevron2"/>
    <dgm:cxn modelId="{CB44E845-5267-4EB1-98B0-3775E1A84CA2}" type="presParOf" srcId="{7A6E4C0F-93EF-42A7-A491-72035AAB0419}" destId="{F380F0A6-F36D-4D89-BAB1-04EE10FE7894}" srcOrd="5" destOrd="0" presId="urn:microsoft.com/office/officeart/2005/8/layout/chevron2"/>
    <dgm:cxn modelId="{0104A29A-5BAD-4D7D-83F7-90E7AC6FFE76}" type="presParOf" srcId="{7A6E4C0F-93EF-42A7-A491-72035AAB0419}" destId="{1A06F712-3203-4585-944F-2D081A400C56}" srcOrd="6" destOrd="0" presId="urn:microsoft.com/office/officeart/2005/8/layout/chevron2"/>
    <dgm:cxn modelId="{0C5C4DC2-6870-4492-9601-79F29F6DF85B}" type="presParOf" srcId="{1A06F712-3203-4585-944F-2D081A400C56}" destId="{3EDF8893-B57C-45C9-92D3-B50032A1D331}" srcOrd="0" destOrd="0" presId="urn:microsoft.com/office/officeart/2005/8/layout/chevron2"/>
    <dgm:cxn modelId="{8F1F0E7E-CF7D-4F2F-94C0-7494E06FDA5A}" type="presParOf" srcId="{1A06F712-3203-4585-944F-2D081A400C56}" destId="{D59F50B4-BDFE-4495-971E-C57746488A5E}" srcOrd="1" destOrd="0" presId="urn:microsoft.com/office/officeart/2005/8/layout/chevron2"/>
    <dgm:cxn modelId="{36C29D33-1471-452F-A787-630FD4A0702E}" type="presParOf" srcId="{7A6E4C0F-93EF-42A7-A491-72035AAB0419}" destId="{E62E1E35-ADBD-43C9-8C8A-5B6DBCCC5D62}" srcOrd="7" destOrd="0" presId="urn:microsoft.com/office/officeart/2005/8/layout/chevron2"/>
    <dgm:cxn modelId="{01292BE5-FDA8-4656-90D6-113E7F1DF8F7}" type="presParOf" srcId="{7A6E4C0F-93EF-42A7-A491-72035AAB0419}" destId="{176DE4BE-4358-4EA8-96E7-CD01DB97D300}" srcOrd="8" destOrd="0" presId="urn:microsoft.com/office/officeart/2005/8/layout/chevron2"/>
    <dgm:cxn modelId="{AB489F3D-1104-4CCA-AF29-2588C03FE9BF}" type="presParOf" srcId="{176DE4BE-4358-4EA8-96E7-CD01DB97D300}" destId="{FEE857C8-C2E2-4B6D-AB54-7E89AC5024FF}" srcOrd="0" destOrd="0" presId="urn:microsoft.com/office/officeart/2005/8/layout/chevron2"/>
    <dgm:cxn modelId="{23B78DD8-D987-482C-9623-AD466AA20B46}" type="presParOf" srcId="{176DE4BE-4358-4EA8-96E7-CD01DB97D300}" destId="{06C980FE-87FE-4AD5-A3C4-1AE5A496DACC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00F79EC-39DF-4075-9E5F-C86DAB4CCD20}" type="doc">
      <dgm:prSet loTypeId="urn:microsoft.com/office/officeart/2005/8/layout/equation1" loCatId="process" qsTypeId="urn:microsoft.com/office/officeart/2005/8/quickstyle/simple3" qsCatId="simple" csTypeId="urn:microsoft.com/office/officeart/2005/8/colors/accent1_2" csCatId="accent1" phldr="1"/>
      <dgm:spPr/>
    </dgm:pt>
    <dgm:pt modelId="{56E7A0B4-535D-4306-801B-71991193AC75}">
      <dgm:prSet phldrT="[Текст]" custT="1"/>
      <dgm:spPr/>
      <dgm:t>
        <a:bodyPr/>
        <a:lstStyle/>
        <a:p>
          <a:r>
            <a:rPr lang="ru-RU" sz="1200" b="1" dirty="0" smtClean="0">
              <a:latin typeface="Arial" pitchFamily="34" charset="0"/>
              <a:cs typeface="Arial" pitchFamily="34" charset="0"/>
            </a:rPr>
            <a:t>Безвозмездные поступления</a:t>
          </a:r>
          <a:endParaRPr lang="ru-RU" sz="1200" b="1" dirty="0">
            <a:latin typeface="Arial" pitchFamily="34" charset="0"/>
            <a:cs typeface="Arial" pitchFamily="34" charset="0"/>
          </a:endParaRPr>
        </a:p>
      </dgm:t>
    </dgm:pt>
    <dgm:pt modelId="{3AF83561-701C-480D-AED3-E7C3BD1FBE18}" type="parTrans" cxnId="{AB039A9C-BD6F-4D13-8703-9972ED5C62FD}">
      <dgm:prSet/>
      <dgm:spPr/>
      <dgm:t>
        <a:bodyPr/>
        <a:lstStyle/>
        <a:p>
          <a:endParaRPr lang="ru-RU"/>
        </a:p>
      </dgm:t>
    </dgm:pt>
    <dgm:pt modelId="{39E064C7-F0C5-4BFD-A796-4FF332D99347}" type="sibTrans" cxnId="{AB039A9C-BD6F-4D13-8703-9972ED5C62FD}">
      <dgm:prSet custT="1"/>
      <dgm:spPr>
        <a:ln>
          <a:solidFill>
            <a:schemeClr val="accent1">
              <a:lumMod val="75000"/>
            </a:schemeClr>
          </a:solidFill>
        </a:ln>
      </dgm:spPr>
      <dgm:t>
        <a:bodyPr/>
        <a:lstStyle/>
        <a:p>
          <a:endParaRPr lang="ru-RU" sz="800" b="1"/>
        </a:p>
      </dgm:t>
    </dgm:pt>
    <dgm:pt modelId="{3AE5258E-3493-4031-986E-AC8812A49D0F}">
      <dgm:prSet phldrT="[Текст]" custT="1"/>
      <dgm:spPr/>
      <dgm:t>
        <a:bodyPr/>
        <a:lstStyle/>
        <a:p>
          <a:r>
            <a:rPr lang="ru-RU" sz="1200" b="1" dirty="0" smtClean="0">
              <a:latin typeface="Arial" pitchFamily="34" charset="0"/>
              <a:cs typeface="Arial" pitchFamily="34" charset="0"/>
            </a:rPr>
            <a:t>Налоговые и неналоговые доходы</a:t>
          </a:r>
          <a:endParaRPr lang="ru-RU" sz="1200" b="1" dirty="0">
            <a:latin typeface="Arial" pitchFamily="34" charset="0"/>
            <a:cs typeface="Arial" pitchFamily="34" charset="0"/>
          </a:endParaRPr>
        </a:p>
      </dgm:t>
    </dgm:pt>
    <dgm:pt modelId="{70A4A7F3-2051-44BE-8440-3661767CA65A}" type="parTrans" cxnId="{ABC61D21-7FD8-4907-897E-B2907FFB21BB}">
      <dgm:prSet/>
      <dgm:spPr/>
      <dgm:t>
        <a:bodyPr/>
        <a:lstStyle/>
        <a:p>
          <a:endParaRPr lang="ru-RU"/>
        </a:p>
      </dgm:t>
    </dgm:pt>
    <dgm:pt modelId="{9E342EE4-0D03-44D8-AEA5-218ED7ECC25A}" type="sibTrans" cxnId="{ABC61D21-7FD8-4907-897E-B2907FFB21BB}">
      <dgm:prSet/>
      <dgm:spPr/>
      <dgm:t>
        <a:bodyPr/>
        <a:lstStyle/>
        <a:p>
          <a:endParaRPr lang="ru-RU"/>
        </a:p>
      </dgm:t>
    </dgm:pt>
    <dgm:pt modelId="{53D52A02-13C7-4FB3-B663-104495742E60}">
      <dgm:prSet phldrT="[Текст]" custT="1"/>
      <dgm:spPr/>
      <dgm:t>
        <a:bodyPr/>
        <a:lstStyle/>
        <a:p>
          <a:r>
            <a:rPr lang="ru-RU" sz="2000" b="1" i="1" u="none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Доходы</a:t>
          </a:r>
          <a:r>
            <a:rPr lang="ru-RU" sz="1000" b="1" i="1" u="none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 </a:t>
          </a:r>
          <a:endParaRPr lang="ru-RU" sz="1000" b="1" i="1" u="none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itchFamily="34" charset="0"/>
            <a:cs typeface="Arial" pitchFamily="34" charset="0"/>
          </a:endParaRPr>
        </a:p>
      </dgm:t>
    </dgm:pt>
    <dgm:pt modelId="{5536BE78-90CC-4796-870B-28DB2E1ECEA5}" type="parTrans" cxnId="{172D980E-D9EE-42E9-81E6-A8AE3118C041}">
      <dgm:prSet/>
      <dgm:spPr/>
      <dgm:t>
        <a:bodyPr/>
        <a:lstStyle/>
        <a:p>
          <a:endParaRPr lang="ru-RU"/>
        </a:p>
      </dgm:t>
    </dgm:pt>
    <dgm:pt modelId="{418575CA-2B70-447A-8BC8-D3DAE36B77ED}" type="sibTrans" cxnId="{172D980E-D9EE-42E9-81E6-A8AE3118C041}">
      <dgm:prSet/>
      <dgm:spPr/>
      <dgm:t>
        <a:bodyPr/>
        <a:lstStyle/>
        <a:p>
          <a:endParaRPr lang="ru-RU"/>
        </a:p>
      </dgm:t>
    </dgm:pt>
    <dgm:pt modelId="{2458E759-D35D-4859-B8D0-020B014D3CED}" type="pres">
      <dgm:prSet presAssocID="{C00F79EC-39DF-4075-9E5F-C86DAB4CCD20}" presName="linearFlow" presStyleCnt="0">
        <dgm:presLayoutVars>
          <dgm:dir/>
          <dgm:resizeHandles val="exact"/>
        </dgm:presLayoutVars>
      </dgm:prSet>
      <dgm:spPr/>
    </dgm:pt>
    <dgm:pt modelId="{25A53FC2-1A2D-46FB-8ACC-1699E73850FE}" type="pres">
      <dgm:prSet presAssocID="{56E7A0B4-535D-4306-801B-71991193AC75}" presName="node" presStyleLbl="node1" presStyleIdx="0" presStyleCnt="3" custScaleX="269596" custScaleY="25505" custLinFactNeighborX="-4134" custLinFactNeighborY="1097">
        <dgm:presLayoutVars>
          <dgm:bulletEnabled val="1"/>
        </dgm:presLayoutVars>
      </dgm:prSet>
      <dgm:spPr>
        <a:prstGeom prst="wedgeRectCallout">
          <a:avLst/>
        </a:prstGeom>
      </dgm:spPr>
      <dgm:t>
        <a:bodyPr/>
        <a:lstStyle/>
        <a:p>
          <a:endParaRPr lang="ru-RU"/>
        </a:p>
      </dgm:t>
    </dgm:pt>
    <dgm:pt modelId="{9F0E6595-6D59-4077-B48E-AB629832A6E4}" type="pres">
      <dgm:prSet presAssocID="{39E064C7-F0C5-4BFD-A796-4FF332D99347}" presName="spacerL" presStyleCnt="0"/>
      <dgm:spPr/>
    </dgm:pt>
    <dgm:pt modelId="{48109FE4-7B8A-448B-B2CE-DA3436E6708E}" type="pres">
      <dgm:prSet presAssocID="{39E064C7-F0C5-4BFD-A796-4FF332D99347}" presName="sibTrans" presStyleLbl="sibTrans2D1" presStyleIdx="0" presStyleCnt="2" custScaleX="107831" custScaleY="77518"/>
      <dgm:spPr/>
      <dgm:t>
        <a:bodyPr/>
        <a:lstStyle/>
        <a:p>
          <a:endParaRPr lang="ru-RU"/>
        </a:p>
      </dgm:t>
    </dgm:pt>
    <dgm:pt modelId="{91DBBE13-274F-47F4-8617-4513DBA6AED7}" type="pres">
      <dgm:prSet presAssocID="{39E064C7-F0C5-4BFD-A796-4FF332D99347}" presName="spacerR" presStyleCnt="0"/>
      <dgm:spPr/>
    </dgm:pt>
    <dgm:pt modelId="{FECCEC68-668D-4B12-B642-E0E576269F7E}" type="pres">
      <dgm:prSet presAssocID="{3AE5258E-3493-4031-986E-AC8812A49D0F}" presName="node" presStyleLbl="node1" presStyleIdx="1" presStyleCnt="3" custFlipHor="1" custScaleX="245330" custScaleY="52740">
        <dgm:presLayoutVars>
          <dgm:bulletEnabled val="1"/>
        </dgm:presLayoutVars>
      </dgm:prSet>
      <dgm:spPr>
        <a:prstGeom prst="wedgeRectCallout">
          <a:avLst/>
        </a:prstGeom>
      </dgm:spPr>
      <dgm:t>
        <a:bodyPr/>
        <a:lstStyle/>
        <a:p>
          <a:endParaRPr lang="ru-RU"/>
        </a:p>
      </dgm:t>
    </dgm:pt>
    <dgm:pt modelId="{0321C8B8-FDC1-4488-AEA3-E5761BDFC4DE}" type="pres">
      <dgm:prSet presAssocID="{9E342EE4-0D03-44D8-AEA5-218ED7ECC25A}" presName="spacerL" presStyleCnt="0"/>
      <dgm:spPr/>
    </dgm:pt>
    <dgm:pt modelId="{F70F94F5-543C-426F-89C9-41F50B751F1B}" type="pres">
      <dgm:prSet presAssocID="{9E342EE4-0D03-44D8-AEA5-218ED7ECC25A}" presName="sibTrans" presStyleLbl="sibTrans2D1" presStyleIdx="1" presStyleCnt="2"/>
      <dgm:spPr/>
      <dgm:t>
        <a:bodyPr/>
        <a:lstStyle/>
        <a:p>
          <a:endParaRPr lang="ru-RU"/>
        </a:p>
      </dgm:t>
    </dgm:pt>
    <dgm:pt modelId="{E5A7C8DE-3D79-4165-9B61-1375E4DE2397}" type="pres">
      <dgm:prSet presAssocID="{9E342EE4-0D03-44D8-AEA5-218ED7ECC25A}" presName="spacerR" presStyleCnt="0"/>
      <dgm:spPr/>
    </dgm:pt>
    <dgm:pt modelId="{78509F49-8841-4251-8E1B-EEA68CD4AF2C}" type="pres">
      <dgm:prSet presAssocID="{53D52A02-13C7-4FB3-B663-104495742E60}" presName="node" presStyleLbl="node1" presStyleIdx="2" presStyleCnt="3" custScaleX="155195" custScaleY="48641" custLinFactX="6608" custLinFactNeighborX="100000">
        <dgm:presLayoutVars>
          <dgm:bulletEnabled val="1"/>
        </dgm:presLayoutVars>
      </dgm:prSet>
      <dgm:spPr>
        <a:prstGeom prst="hexagon">
          <a:avLst/>
        </a:prstGeom>
      </dgm:spPr>
      <dgm:t>
        <a:bodyPr/>
        <a:lstStyle/>
        <a:p>
          <a:endParaRPr lang="ru-RU"/>
        </a:p>
      </dgm:t>
    </dgm:pt>
  </dgm:ptLst>
  <dgm:cxnLst>
    <dgm:cxn modelId="{ABC61D21-7FD8-4907-897E-B2907FFB21BB}" srcId="{C00F79EC-39DF-4075-9E5F-C86DAB4CCD20}" destId="{3AE5258E-3493-4031-986E-AC8812A49D0F}" srcOrd="1" destOrd="0" parTransId="{70A4A7F3-2051-44BE-8440-3661767CA65A}" sibTransId="{9E342EE4-0D03-44D8-AEA5-218ED7ECC25A}"/>
    <dgm:cxn modelId="{172D980E-D9EE-42E9-81E6-A8AE3118C041}" srcId="{C00F79EC-39DF-4075-9E5F-C86DAB4CCD20}" destId="{53D52A02-13C7-4FB3-B663-104495742E60}" srcOrd="2" destOrd="0" parTransId="{5536BE78-90CC-4796-870B-28DB2E1ECEA5}" sibTransId="{418575CA-2B70-447A-8BC8-D3DAE36B77ED}"/>
    <dgm:cxn modelId="{296605F2-EC0B-4FAA-B7B8-77CE3FCBE1EB}" type="presOf" srcId="{39E064C7-F0C5-4BFD-A796-4FF332D99347}" destId="{48109FE4-7B8A-448B-B2CE-DA3436E6708E}" srcOrd="0" destOrd="0" presId="urn:microsoft.com/office/officeart/2005/8/layout/equation1"/>
    <dgm:cxn modelId="{E32F1F44-DDA4-4C86-922A-D4B8BB7F319C}" type="presOf" srcId="{53D52A02-13C7-4FB3-B663-104495742E60}" destId="{78509F49-8841-4251-8E1B-EEA68CD4AF2C}" srcOrd="0" destOrd="0" presId="urn:microsoft.com/office/officeart/2005/8/layout/equation1"/>
    <dgm:cxn modelId="{6D874510-3186-4A35-B501-5783F6975BF7}" type="presOf" srcId="{3AE5258E-3493-4031-986E-AC8812A49D0F}" destId="{FECCEC68-668D-4B12-B642-E0E576269F7E}" srcOrd="0" destOrd="0" presId="urn:microsoft.com/office/officeart/2005/8/layout/equation1"/>
    <dgm:cxn modelId="{2D1A19CB-71A1-41D1-AB8F-95E77B559234}" type="presOf" srcId="{56E7A0B4-535D-4306-801B-71991193AC75}" destId="{25A53FC2-1A2D-46FB-8ACC-1699E73850FE}" srcOrd="0" destOrd="0" presId="urn:microsoft.com/office/officeart/2005/8/layout/equation1"/>
    <dgm:cxn modelId="{995C7704-ED3D-4797-BDE8-47C92DDEA41F}" type="presOf" srcId="{9E342EE4-0D03-44D8-AEA5-218ED7ECC25A}" destId="{F70F94F5-543C-426F-89C9-41F50B751F1B}" srcOrd="0" destOrd="0" presId="urn:microsoft.com/office/officeart/2005/8/layout/equation1"/>
    <dgm:cxn modelId="{DC7EEF08-9D57-4F84-8D86-D6CE29045BF7}" type="presOf" srcId="{C00F79EC-39DF-4075-9E5F-C86DAB4CCD20}" destId="{2458E759-D35D-4859-B8D0-020B014D3CED}" srcOrd="0" destOrd="0" presId="urn:microsoft.com/office/officeart/2005/8/layout/equation1"/>
    <dgm:cxn modelId="{AB039A9C-BD6F-4D13-8703-9972ED5C62FD}" srcId="{C00F79EC-39DF-4075-9E5F-C86DAB4CCD20}" destId="{56E7A0B4-535D-4306-801B-71991193AC75}" srcOrd="0" destOrd="0" parTransId="{3AF83561-701C-480D-AED3-E7C3BD1FBE18}" sibTransId="{39E064C7-F0C5-4BFD-A796-4FF332D99347}"/>
    <dgm:cxn modelId="{092A3ED1-92E9-416D-AEC0-14A0F35BF838}" type="presParOf" srcId="{2458E759-D35D-4859-B8D0-020B014D3CED}" destId="{25A53FC2-1A2D-46FB-8ACC-1699E73850FE}" srcOrd="0" destOrd="0" presId="urn:microsoft.com/office/officeart/2005/8/layout/equation1"/>
    <dgm:cxn modelId="{6231C64B-31AD-40A9-8E2D-B6B750BA01B6}" type="presParOf" srcId="{2458E759-D35D-4859-B8D0-020B014D3CED}" destId="{9F0E6595-6D59-4077-B48E-AB629832A6E4}" srcOrd="1" destOrd="0" presId="urn:microsoft.com/office/officeart/2005/8/layout/equation1"/>
    <dgm:cxn modelId="{8118C18C-1A1F-4A83-B575-09258FEFB519}" type="presParOf" srcId="{2458E759-D35D-4859-B8D0-020B014D3CED}" destId="{48109FE4-7B8A-448B-B2CE-DA3436E6708E}" srcOrd="2" destOrd="0" presId="urn:microsoft.com/office/officeart/2005/8/layout/equation1"/>
    <dgm:cxn modelId="{8F9C438C-0B32-4772-BEB1-EBCBA21403C4}" type="presParOf" srcId="{2458E759-D35D-4859-B8D0-020B014D3CED}" destId="{91DBBE13-274F-47F4-8617-4513DBA6AED7}" srcOrd="3" destOrd="0" presId="urn:microsoft.com/office/officeart/2005/8/layout/equation1"/>
    <dgm:cxn modelId="{E0042F9D-7E3F-4D76-864D-FA4EA9FFF39E}" type="presParOf" srcId="{2458E759-D35D-4859-B8D0-020B014D3CED}" destId="{FECCEC68-668D-4B12-B642-E0E576269F7E}" srcOrd="4" destOrd="0" presId="urn:microsoft.com/office/officeart/2005/8/layout/equation1"/>
    <dgm:cxn modelId="{3A6E98C8-747A-4F7F-AF38-90BE135E0565}" type="presParOf" srcId="{2458E759-D35D-4859-B8D0-020B014D3CED}" destId="{0321C8B8-FDC1-4488-AEA3-E5761BDFC4DE}" srcOrd="5" destOrd="0" presId="urn:microsoft.com/office/officeart/2005/8/layout/equation1"/>
    <dgm:cxn modelId="{A734A64B-D9F3-4E0D-BF0B-E17043DF8241}" type="presParOf" srcId="{2458E759-D35D-4859-B8D0-020B014D3CED}" destId="{F70F94F5-543C-426F-89C9-41F50B751F1B}" srcOrd="6" destOrd="0" presId="urn:microsoft.com/office/officeart/2005/8/layout/equation1"/>
    <dgm:cxn modelId="{44391B09-1118-4F13-A4AB-DE65806E6D5E}" type="presParOf" srcId="{2458E759-D35D-4859-B8D0-020B014D3CED}" destId="{E5A7C8DE-3D79-4165-9B61-1375E4DE2397}" srcOrd="7" destOrd="0" presId="urn:microsoft.com/office/officeart/2005/8/layout/equation1"/>
    <dgm:cxn modelId="{17208C8C-99D6-40B9-A4DE-4FE0B587DEC0}" type="presParOf" srcId="{2458E759-D35D-4859-B8D0-020B014D3CED}" destId="{78509F49-8841-4251-8E1B-EEA68CD4AF2C}" srcOrd="8" destOrd="0" presId="urn:microsoft.com/office/officeart/2005/8/layout/equati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0F40BD48-7F49-46C6-BAFC-3C95B6962F3A}" type="doc">
      <dgm:prSet loTypeId="urn:microsoft.com/office/officeart/2005/8/layout/vList2" loCatId="list" qsTypeId="urn:microsoft.com/office/officeart/2005/8/quickstyle/simple5" qsCatId="simple" csTypeId="urn:microsoft.com/office/officeart/2005/8/colors/accent1_5" csCatId="accent1" phldr="1"/>
      <dgm:spPr/>
      <dgm:t>
        <a:bodyPr/>
        <a:lstStyle/>
        <a:p>
          <a:endParaRPr lang="ru-RU"/>
        </a:p>
      </dgm:t>
    </dgm:pt>
    <dgm:pt modelId="{2D7F0F5B-3A38-4002-A537-251389BEAB79}">
      <dgm:prSet phldrT="[Текст]" custT="1"/>
      <dgm:spPr/>
      <dgm:t>
        <a:bodyPr/>
        <a:lstStyle/>
        <a:p>
          <a:pPr algn="ctr"/>
          <a:r>
            <a:rPr lang="ru-RU" sz="14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Субсидии</a:t>
          </a:r>
          <a:endParaRPr lang="ru-RU" sz="1400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634948BD-ECA1-4450-AFFB-109C6AE9806F}" type="parTrans" cxnId="{4A9CE8EE-7ED5-455C-9B0F-4DAA68A45E06}">
      <dgm:prSet/>
      <dgm:spPr/>
      <dgm:t>
        <a:bodyPr/>
        <a:lstStyle/>
        <a:p>
          <a:pPr algn="ctr"/>
          <a:endParaRPr lang="ru-RU">
            <a:solidFill>
              <a:schemeClr val="tx1"/>
            </a:solidFill>
          </a:endParaRPr>
        </a:p>
      </dgm:t>
    </dgm:pt>
    <dgm:pt modelId="{6A9EBA35-ADE0-4C34-9042-8F412E03348C}" type="sibTrans" cxnId="{4A9CE8EE-7ED5-455C-9B0F-4DAA68A45E06}">
      <dgm:prSet/>
      <dgm:spPr/>
      <dgm:t>
        <a:bodyPr/>
        <a:lstStyle/>
        <a:p>
          <a:pPr algn="ctr"/>
          <a:endParaRPr lang="ru-RU">
            <a:solidFill>
              <a:schemeClr val="tx1"/>
            </a:solidFill>
          </a:endParaRPr>
        </a:p>
      </dgm:t>
    </dgm:pt>
    <dgm:pt modelId="{7EEE6B99-7F96-4D83-BA34-A35EB0B536DD}">
      <dgm:prSet phldrT="[Текст]" custT="1"/>
      <dgm:spPr/>
      <dgm:t>
        <a:bodyPr/>
        <a:lstStyle/>
        <a:p>
          <a:pPr algn="ctr"/>
          <a:r>
            <a:rPr lang="ru-RU" sz="14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Субвенции</a:t>
          </a:r>
          <a:endParaRPr lang="ru-RU" sz="1400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DEF655C9-285F-483E-92FB-3575838EEB85}" type="parTrans" cxnId="{A00BCFD8-2CA9-49D5-B3A3-9B8120F2DE78}">
      <dgm:prSet/>
      <dgm:spPr/>
      <dgm:t>
        <a:bodyPr/>
        <a:lstStyle/>
        <a:p>
          <a:pPr algn="ctr"/>
          <a:endParaRPr lang="ru-RU">
            <a:solidFill>
              <a:schemeClr val="tx1"/>
            </a:solidFill>
          </a:endParaRPr>
        </a:p>
      </dgm:t>
    </dgm:pt>
    <dgm:pt modelId="{8A87804B-9417-4FC6-A005-0420890B1DE0}" type="sibTrans" cxnId="{A00BCFD8-2CA9-49D5-B3A3-9B8120F2DE78}">
      <dgm:prSet/>
      <dgm:spPr/>
      <dgm:t>
        <a:bodyPr/>
        <a:lstStyle/>
        <a:p>
          <a:pPr algn="ctr"/>
          <a:endParaRPr lang="ru-RU">
            <a:solidFill>
              <a:schemeClr val="tx1"/>
            </a:solidFill>
          </a:endParaRPr>
        </a:p>
      </dgm:t>
    </dgm:pt>
    <dgm:pt modelId="{3FB7C82C-F0B6-47C0-8B4C-214EC207DD1F}">
      <dgm:prSet phldrT="[Текст]" custT="1"/>
      <dgm:spPr/>
      <dgm:t>
        <a:bodyPr/>
        <a:lstStyle/>
        <a:p>
          <a:pPr algn="ctr"/>
          <a:r>
            <a:rPr lang="ru-RU" sz="14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Иные межбюджетные трансферты</a:t>
          </a:r>
          <a:endParaRPr lang="ru-RU" sz="1400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F59B1963-3404-4322-9C16-26C3EDE82A1B}" type="parTrans" cxnId="{E102E194-3926-4E00-BFA9-BB91647B5F93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7CC236E4-01FD-4F2C-B723-0D77F7C222BA}" type="sibTrans" cxnId="{E102E194-3926-4E00-BFA9-BB91647B5F93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5BE9B830-86BE-4638-8DA2-B79CCA73C88C}">
      <dgm:prSet phldrT="[Текст]" custT="1"/>
      <dgm:spPr/>
      <dgm:t>
        <a:bodyPr/>
        <a:lstStyle/>
        <a:p>
          <a:pPr algn="ctr"/>
          <a:r>
            <a:rPr lang="ru-RU" sz="14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Дотации</a:t>
          </a:r>
          <a:endParaRPr lang="ru-RU" sz="1400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C755D2E6-5A1D-425D-9528-186EDA072F03}" type="parTrans" cxnId="{A15279A9-AE9C-4708-93CD-E7B72255F402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7E56772E-0CFB-4F06-82F4-D43D71E472F6}" type="sibTrans" cxnId="{A15279A9-AE9C-4708-93CD-E7B72255F402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5BFBE4F7-AEAD-4B57-8553-02469D360DEA}" type="pres">
      <dgm:prSet presAssocID="{0F40BD48-7F49-46C6-BAFC-3C95B6962F3A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4995824-A5A4-404A-8F96-3F862D380531}" type="pres">
      <dgm:prSet presAssocID="{5BE9B830-86BE-4638-8DA2-B79CCA73C88C}" presName="parentText" presStyleLbl="node1" presStyleIdx="0" presStyleCnt="4" custScaleY="33716" custLinFactNeighborX="-5000" custLinFactNeighborY="-4420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54F6411-6339-4FD1-A2EE-9919BF100633}" type="pres">
      <dgm:prSet presAssocID="{7E56772E-0CFB-4F06-82F4-D43D71E472F6}" presName="spacer" presStyleCnt="0"/>
      <dgm:spPr/>
      <dgm:t>
        <a:bodyPr/>
        <a:lstStyle/>
        <a:p>
          <a:endParaRPr lang="ru-RU"/>
        </a:p>
      </dgm:t>
    </dgm:pt>
    <dgm:pt modelId="{7EC1542A-1481-43AB-9AE7-FFA5D9258EC1}" type="pres">
      <dgm:prSet presAssocID="{2D7F0F5B-3A38-4002-A537-251389BEAB79}" presName="parentText" presStyleLbl="node1" presStyleIdx="1" presStyleCnt="4" custScaleY="40145" custLinFactNeighborY="-29449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AA7089B-868C-4401-BA98-12DE4718ACE2}" type="pres">
      <dgm:prSet presAssocID="{6A9EBA35-ADE0-4C34-9042-8F412E03348C}" presName="spacer" presStyleCnt="0"/>
      <dgm:spPr/>
      <dgm:t>
        <a:bodyPr/>
        <a:lstStyle/>
        <a:p>
          <a:endParaRPr lang="ru-RU"/>
        </a:p>
      </dgm:t>
    </dgm:pt>
    <dgm:pt modelId="{6E16AD5D-BFFA-43D9-BFD1-B44609FA5CDD}" type="pres">
      <dgm:prSet presAssocID="{7EEE6B99-7F96-4D83-BA34-A35EB0B536DD}" presName="parentText" presStyleLbl="node1" presStyleIdx="2" presStyleCnt="4" custScaleY="28627" custLinFactNeighborY="-851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F0DC872-3E3A-4DCB-9141-D770C5315AD6}" type="pres">
      <dgm:prSet presAssocID="{8A87804B-9417-4FC6-A005-0420890B1DE0}" presName="spacer" presStyleCnt="0"/>
      <dgm:spPr/>
      <dgm:t>
        <a:bodyPr/>
        <a:lstStyle/>
        <a:p>
          <a:endParaRPr lang="ru-RU"/>
        </a:p>
      </dgm:t>
    </dgm:pt>
    <dgm:pt modelId="{63E4A85E-2799-4D13-93B2-646BE8BDA275}" type="pres">
      <dgm:prSet presAssocID="{3FB7C82C-F0B6-47C0-8B4C-214EC207DD1F}" presName="parentText" presStyleLbl="node1" presStyleIdx="3" presStyleCnt="4" custScaleY="44708" custLinFactY="-5026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48F2EBF-F690-4F9D-AB7D-0E6D6D0CFFCC}" type="presOf" srcId="{3FB7C82C-F0B6-47C0-8B4C-214EC207DD1F}" destId="{63E4A85E-2799-4D13-93B2-646BE8BDA275}" srcOrd="0" destOrd="0" presId="urn:microsoft.com/office/officeart/2005/8/layout/vList2"/>
    <dgm:cxn modelId="{E102E194-3926-4E00-BFA9-BB91647B5F93}" srcId="{0F40BD48-7F49-46C6-BAFC-3C95B6962F3A}" destId="{3FB7C82C-F0B6-47C0-8B4C-214EC207DD1F}" srcOrd="3" destOrd="0" parTransId="{F59B1963-3404-4322-9C16-26C3EDE82A1B}" sibTransId="{7CC236E4-01FD-4F2C-B723-0D77F7C222BA}"/>
    <dgm:cxn modelId="{A00BCFD8-2CA9-49D5-B3A3-9B8120F2DE78}" srcId="{0F40BD48-7F49-46C6-BAFC-3C95B6962F3A}" destId="{7EEE6B99-7F96-4D83-BA34-A35EB0B536DD}" srcOrd="2" destOrd="0" parTransId="{DEF655C9-285F-483E-92FB-3575838EEB85}" sibTransId="{8A87804B-9417-4FC6-A005-0420890B1DE0}"/>
    <dgm:cxn modelId="{99940D18-B392-4272-8EE9-F6E18D4794D8}" type="presOf" srcId="{2D7F0F5B-3A38-4002-A537-251389BEAB79}" destId="{7EC1542A-1481-43AB-9AE7-FFA5D9258EC1}" srcOrd="0" destOrd="0" presId="urn:microsoft.com/office/officeart/2005/8/layout/vList2"/>
    <dgm:cxn modelId="{A15279A9-AE9C-4708-93CD-E7B72255F402}" srcId="{0F40BD48-7F49-46C6-BAFC-3C95B6962F3A}" destId="{5BE9B830-86BE-4638-8DA2-B79CCA73C88C}" srcOrd="0" destOrd="0" parTransId="{C755D2E6-5A1D-425D-9528-186EDA072F03}" sibTransId="{7E56772E-0CFB-4F06-82F4-D43D71E472F6}"/>
    <dgm:cxn modelId="{4A9CE8EE-7ED5-455C-9B0F-4DAA68A45E06}" srcId="{0F40BD48-7F49-46C6-BAFC-3C95B6962F3A}" destId="{2D7F0F5B-3A38-4002-A537-251389BEAB79}" srcOrd="1" destOrd="0" parTransId="{634948BD-ECA1-4450-AFFB-109C6AE9806F}" sibTransId="{6A9EBA35-ADE0-4C34-9042-8F412E03348C}"/>
    <dgm:cxn modelId="{AAB5C719-D2CE-4A43-8926-06E99B4FA237}" type="presOf" srcId="{7EEE6B99-7F96-4D83-BA34-A35EB0B536DD}" destId="{6E16AD5D-BFFA-43D9-BFD1-B44609FA5CDD}" srcOrd="0" destOrd="0" presId="urn:microsoft.com/office/officeart/2005/8/layout/vList2"/>
    <dgm:cxn modelId="{7E6FFFEE-43E9-42EE-8565-558CB19355D3}" type="presOf" srcId="{5BE9B830-86BE-4638-8DA2-B79CCA73C88C}" destId="{94995824-A5A4-404A-8F96-3F862D380531}" srcOrd="0" destOrd="0" presId="urn:microsoft.com/office/officeart/2005/8/layout/vList2"/>
    <dgm:cxn modelId="{BB3E12BF-ED8B-4988-8FBA-DB5B5398F883}" type="presOf" srcId="{0F40BD48-7F49-46C6-BAFC-3C95B6962F3A}" destId="{5BFBE4F7-AEAD-4B57-8553-02469D360DEA}" srcOrd="0" destOrd="0" presId="urn:microsoft.com/office/officeart/2005/8/layout/vList2"/>
    <dgm:cxn modelId="{C8C0A161-5576-4629-B679-046FEE47B5C9}" type="presParOf" srcId="{5BFBE4F7-AEAD-4B57-8553-02469D360DEA}" destId="{94995824-A5A4-404A-8F96-3F862D380531}" srcOrd="0" destOrd="0" presId="urn:microsoft.com/office/officeart/2005/8/layout/vList2"/>
    <dgm:cxn modelId="{99CFBA55-5465-4C8A-87BA-BDAFBDC06ABB}" type="presParOf" srcId="{5BFBE4F7-AEAD-4B57-8553-02469D360DEA}" destId="{354F6411-6339-4FD1-A2EE-9919BF100633}" srcOrd="1" destOrd="0" presId="urn:microsoft.com/office/officeart/2005/8/layout/vList2"/>
    <dgm:cxn modelId="{0757281E-8CB8-4A23-87E2-D489598ECE30}" type="presParOf" srcId="{5BFBE4F7-AEAD-4B57-8553-02469D360DEA}" destId="{7EC1542A-1481-43AB-9AE7-FFA5D9258EC1}" srcOrd="2" destOrd="0" presId="urn:microsoft.com/office/officeart/2005/8/layout/vList2"/>
    <dgm:cxn modelId="{B14FEA77-23BF-4840-9F6F-BC1FCEEB337A}" type="presParOf" srcId="{5BFBE4F7-AEAD-4B57-8553-02469D360DEA}" destId="{CAA7089B-868C-4401-BA98-12DE4718ACE2}" srcOrd="3" destOrd="0" presId="urn:microsoft.com/office/officeart/2005/8/layout/vList2"/>
    <dgm:cxn modelId="{31D6B104-EB1B-4ADC-A30E-CA5BDB102443}" type="presParOf" srcId="{5BFBE4F7-AEAD-4B57-8553-02469D360DEA}" destId="{6E16AD5D-BFFA-43D9-BFD1-B44609FA5CDD}" srcOrd="4" destOrd="0" presId="urn:microsoft.com/office/officeart/2005/8/layout/vList2"/>
    <dgm:cxn modelId="{A9B9F972-5D2B-4497-8067-D38736724B04}" type="presParOf" srcId="{5BFBE4F7-AEAD-4B57-8553-02469D360DEA}" destId="{6F0DC872-3E3A-4DCB-9141-D770C5315AD6}" srcOrd="5" destOrd="0" presId="urn:microsoft.com/office/officeart/2005/8/layout/vList2"/>
    <dgm:cxn modelId="{2D0457DF-9B8E-4ACD-B4E5-F27EA6892D6C}" type="presParOf" srcId="{5BFBE4F7-AEAD-4B57-8553-02469D360DEA}" destId="{63E4A85E-2799-4D13-93B2-646BE8BDA275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0F40BD48-7F49-46C6-BAFC-3C95B6962F3A}" type="doc">
      <dgm:prSet loTypeId="urn:microsoft.com/office/officeart/2005/8/layout/vList2" loCatId="list" qsTypeId="urn:microsoft.com/office/officeart/2005/8/quickstyle/simple5" qsCatId="simple" csTypeId="urn:microsoft.com/office/officeart/2005/8/colors/accent1_3" csCatId="accent1" phldr="1"/>
      <dgm:spPr/>
      <dgm:t>
        <a:bodyPr/>
        <a:lstStyle/>
        <a:p>
          <a:endParaRPr lang="ru-RU"/>
        </a:p>
      </dgm:t>
    </dgm:pt>
    <dgm:pt modelId="{2D7F0F5B-3A38-4002-A537-251389BEAB79}">
      <dgm:prSet phldrT="[Текст]" custT="1"/>
      <dgm:spPr/>
      <dgm:t>
        <a:bodyPr/>
        <a:lstStyle/>
        <a:p>
          <a:pPr algn="ctr"/>
          <a:r>
            <a:rPr lang="ru-RU" sz="14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Акцизы</a:t>
          </a:r>
          <a:endParaRPr lang="ru-RU" sz="1400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634948BD-ECA1-4450-AFFB-109C6AE9806F}" type="parTrans" cxnId="{4A9CE8EE-7ED5-455C-9B0F-4DAA68A45E06}">
      <dgm:prSet/>
      <dgm:spPr/>
      <dgm:t>
        <a:bodyPr/>
        <a:lstStyle/>
        <a:p>
          <a:pPr algn="ctr"/>
          <a:endParaRPr lang="ru-RU">
            <a:solidFill>
              <a:schemeClr val="tx1"/>
            </a:solidFill>
          </a:endParaRPr>
        </a:p>
      </dgm:t>
    </dgm:pt>
    <dgm:pt modelId="{6A9EBA35-ADE0-4C34-9042-8F412E03348C}" type="sibTrans" cxnId="{4A9CE8EE-7ED5-455C-9B0F-4DAA68A45E06}">
      <dgm:prSet/>
      <dgm:spPr/>
      <dgm:t>
        <a:bodyPr/>
        <a:lstStyle/>
        <a:p>
          <a:pPr algn="ctr"/>
          <a:endParaRPr lang="ru-RU">
            <a:solidFill>
              <a:schemeClr val="tx1"/>
            </a:solidFill>
          </a:endParaRPr>
        </a:p>
      </dgm:t>
    </dgm:pt>
    <dgm:pt modelId="{7EEE6B99-7F96-4D83-BA34-A35EB0B536DD}">
      <dgm:prSet phldrT="[Текст]" custT="1"/>
      <dgm:spPr/>
      <dgm:t>
        <a:bodyPr/>
        <a:lstStyle/>
        <a:p>
          <a:pPr algn="ctr"/>
          <a:r>
            <a:rPr lang="ru-RU" sz="14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Неналоговые доходы</a:t>
          </a:r>
          <a:endParaRPr lang="ru-RU" sz="1400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DEF655C9-285F-483E-92FB-3575838EEB85}" type="parTrans" cxnId="{A00BCFD8-2CA9-49D5-B3A3-9B8120F2DE78}">
      <dgm:prSet/>
      <dgm:spPr/>
      <dgm:t>
        <a:bodyPr/>
        <a:lstStyle/>
        <a:p>
          <a:pPr algn="ctr"/>
          <a:endParaRPr lang="ru-RU">
            <a:solidFill>
              <a:schemeClr val="tx1"/>
            </a:solidFill>
          </a:endParaRPr>
        </a:p>
      </dgm:t>
    </dgm:pt>
    <dgm:pt modelId="{8A87804B-9417-4FC6-A005-0420890B1DE0}" type="sibTrans" cxnId="{A00BCFD8-2CA9-49D5-B3A3-9B8120F2DE78}">
      <dgm:prSet/>
      <dgm:spPr/>
      <dgm:t>
        <a:bodyPr/>
        <a:lstStyle/>
        <a:p>
          <a:pPr algn="ctr"/>
          <a:endParaRPr lang="ru-RU">
            <a:solidFill>
              <a:schemeClr val="tx1"/>
            </a:solidFill>
          </a:endParaRPr>
        </a:p>
      </dgm:t>
    </dgm:pt>
    <dgm:pt modelId="{3FB7C82C-F0B6-47C0-8B4C-214EC207DD1F}">
      <dgm:prSet phldrT="[Текст]" custT="1"/>
      <dgm:spPr/>
      <dgm:t>
        <a:bodyPr/>
        <a:lstStyle/>
        <a:p>
          <a:pPr algn="ctr"/>
          <a:r>
            <a:rPr lang="ru-RU" sz="14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Прочие</a:t>
          </a:r>
        </a:p>
        <a:p>
          <a:pPr algn="ctr"/>
          <a:r>
            <a:rPr lang="ru-RU" sz="14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 налоговые доходы</a:t>
          </a:r>
          <a:endParaRPr lang="ru-RU" sz="1400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F59B1963-3404-4322-9C16-26C3EDE82A1B}" type="parTrans" cxnId="{E102E194-3926-4E00-BFA9-BB91647B5F93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7CC236E4-01FD-4F2C-B723-0D77F7C222BA}" type="sibTrans" cxnId="{E102E194-3926-4E00-BFA9-BB91647B5F93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5BE9B830-86BE-4638-8DA2-B79CCA73C88C}">
      <dgm:prSet phldrT="[Текст]" custT="1"/>
      <dgm:spPr/>
      <dgm:t>
        <a:bodyPr/>
        <a:lstStyle/>
        <a:p>
          <a:pPr algn="ctr"/>
          <a:r>
            <a:rPr lang="ru-RU" sz="14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НДФЛ</a:t>
          </a:r>
          <a:endParaRPr lang="ru-RU" sz="1400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C755D2E6-5A1D-425D-9528-186EDA072F03}" type="parTrans" cxnId="{A15279A9-AE9C-4708-93CD-E7B72255F402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7E56772E-0CFB-4F06-82F4-D43D71E472F6}" type="sibTrans" cxnId="{A15279A9-AE9C-4708-93CD-E7B72255F402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5BFBE4F7-AEAD-4B57-8553-02469D360DEA}" type="pres">
      <dgm:prSet presAssocID="{0F40BD48-7F49-46C6-BAFC-3C95B6962F3A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4995824-A5A4-404A-8F96-3F862D380531}" type="pres">
      <dgm:prSet presAssocID="{5BE9B830-86BE-4638-8DA2-B79CCA73C88C}" presName="parentText" presStyleLbl="node1" presStyleIdx="0" presStyleCnt="4" custScaleX="100000" custScaleY="30668" custLinFactNeighborX="-24167" custLinFactNeighborY="-8423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54F6411-6339-4FD1-A2EE-9919BF100633}" type="pres">
      <dgm:prSet presAssocID="{7E56772E-0CFB-4F06-82F4-D43D71E472F6}" presName="spacer" presStyleCnt="0"/>
      <dgm:spPr/>
      <dgm:t>
        <a:bodyPr/>
        <a:lstStyle/>
        <a:p>
          <a:endParaRPr lang="ru-RU"/>
        </a:p>
      </dgm:t>
    </dgm:pt>
    <dgm:pt modelId="{7EC1542A-1481-43AB-9AE7-FFA5D9258EC1}" type="pres">
      <dgm:prSet presAssocID="{2D7F0F5B-3A38-4002-A537-251389BEAB79}" presName="parentText" presStyleLbl="node1" presStyleIdx="1" presStyleCnt="4" custScaleX="100000" custScaleY="33436" custLinFactNeighborX="-6847" custLinFactNeighborY="-7283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AA7089B-868C-4401-BA98-12DE4718ACE2}" type="pres">
      <dgm:prSet presAssocID="{6A9EBA35-ADE0-4C34-9042-8F412E03348C}" presName="spacer" presStyleCnt="0"/>
      <dgm:spPr/>
      <dgm:t>
        <a:bodyPr/>
        <a:lstStyle/>
        <a:p>
          <a:endParaRPr lang="ru-RU"/>
        </a:p>
      </dgm:t>
    </dgm:pt>
    <dgm:pt modelId="{6E16AD5D-BFFA-43D9-BFD1-B44609FA5CDD}" type="pres">
      <dgm:prSet presAssocID="{7EEE6B99-7F96-4D83-BA34-A35EB0B536DD}" presName="parentText" presStyleLbl="node1" presStyleIdx="2" presStyleCnt="4" custScaleY="30626" custLinFactY="-1135" custLinFactNeighborX="-180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F0DC872-3E3A-4DCB-9141-D770C5315AD6}" type="pres">
      <dgm:prSet presAssocID="{8A87804B-9417-4FC6-A005-0420890B1DE0}" presName="spacer" presStyleCnt="0"/>
      <dgm:spPr/>
      <dgm:t>
        <a:bodyPr/>
        <a:lstStyle/>
        <a:p>
          <a:endParaRPr lang="ru-RU"/>
        </a:p>
      </dgm:t>
    </dgm:pt>
    <dgm:pt modelId="{63E4A85E-2799-4D13-93B2-646BE8BDA275}" type="pres">
      <dgm:prSet presAssocID="{3FB7C82C-F0B6-47C0-8B4C-214EC207DD1F}" presName="parentText" presStyleLbl="node1" presStyleIdx="3" presStyleCnt="4" custScaleX="100000" custScaleY="37421" custLinFactY="-5788" custLinFactNeighborX="2500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7D4E0CF-6A70-4915-84CE-1E007F64ECCE}" type="presOf" srcId="{0F40BD48-7F49-46C6-BAFC-3C95B6962F3A}" destId="{5BFBE4F7-AEAD-4B57-8553-02469D360DEA}" srcOrd="0" destOrd="0" presId="urn:microsoft.com/office/officeart/2005/8/layout/vList2"/>
    <dgm:cxn modelId="{3383A90F-BBD1-4542-B3D1-409288A7B550}" type="presOf" srcId="{7EEE6B99-7F96-4D83-BA34-A35EB0B536DD}" destId="{6E16AD5D-BFFA-43D9-BFD1-B44609FA5CDD}" srcOrd="0" destOrd="0" presId="urn:microsoft.com/office/officeart/2005/8/layout/vList2"/>
    <dgm:cxn modelId="{4461C380-BDE6-4F45-8615-BAF29DBD911D}" type="presOf" srcId="{3FB7C82C-F0B6-47C0-8B4C-214EC207DD1F}" destId="{63E4A85E-2799-4D13-93B2-646BE8BDA275}" srcOrd="0" destOrd="0" presId="urn:microsoft.com/office/officeart/2005/8/layout/vList2"/>
    <dgm:cxn modelId="{E102E194-3926-4E00-BFA9-BB91647B5F93}" srcId="{0F40BD48-7F49-46C6-BAFC-3C95B6962F3A}" destId="{3FB7C82C-F0B6-47C0-8B4C-214EC207DD1F}" srcOrd="3" destOrd="0" parTransId="{F59B1963-3404-4322-9C16-26C3EDE82A1B}" sibTransId="{7CC236E4-01FD-4F2C-B723-0D77F7C222BA}"/>
    <dgm:cxn modelId="{5EBE9051-257D-431B-836B-678ECDE34583}" type="presOf" srcId="{5BE9B830-86BE-4638-8DA2-B79CCA73C88C}" destId="{94995824-A5A4-404A-8F96-3F862D380531}" srcOrd="0" destOrd="0" presId="urn:microsoft.com/office/officeart/2005/8/layout/vList2"/>
    <dgm:cxn modelId="{4A9CE8EE-7ED5-455C-9B0F-4DAA68A45E06}" srcId="{0F40BD48-7F49-46C6-BAFC-3C95B6962F3A}" destId="{2D7F0F5B-3A38-4002-A537-251389BEAB79}" srcOrd="1" destOrd="0" parTransId="{634948BD-ECA1-4450-AFFB-109C6AE9806F}" sibTransId="{6A9EBA35-ADE0-4C34-9042-8F412E03348C}"/>
    <dgm:cxn modelId="{A00BCFD8-2CA9-49D5-B3A3-9B8120F2DE78}" srcId="{0F40BD48-7F49-46C6-BAFC-3C95B6962F3A}" destId="{7EEE6B99-7F96-4D83-BA34-A35EB0B536DD}" srcOrd="2" destOrd="0" parTransId="{DEF655C9-285F-483E-92FB-3575838EEB85}" sibTransId="{8A87804B-9417-4FC6-A005-0420890B1DE0}"/>
    <dgm:cxn modelId="{A75DE85E-64DE-4C07-8FE4-6F1516697831}" type="presOf" srcId="{2D7F0F5B-3A38-4002-A537-251389BEAB79}" destId="{7EC1542A-1481-43AB-9AE7-FFA5D9258EC1}" srcOrd="0" destOrd="0" presId="urn:microsoft.com/office/officeart/2005/8/layout/vList2"/>
    <dgm:cxn modelId="{A15279A9-AE9C-4708-93CD-E7B72255F402}" srcId="{0F40BD48-7F49-46C6-BAFC-3C95B6962F3A}" destId="{5BE9B830-86BE-4638-8DA2-B79CCA73C88C}" srcOrd="0" destOrd="0" parTransId="{C755D2E6-5A1D-425D-9528-186EDA072F03}" sibTransId="{7E56772E-0CFB-4F06-82F4-D43D71E472F6}"/>
    <dgm:cxn modelId="{B4FA43B0-50FD-41EB-886A-0423510839E5}" type="presParOf" srcId="{5BFBE4F7-AEAD-4B57-8553-02469D360DEA}" destId="{94995824-A5A4-404A-8F96-3F862D380531}" srcOrd="0" destOrd="0" presId="urn:microsoft.com/office/officeart/2005/8/layout/vList2"/>
    <dgm:cxn modelId="{F806ECFB-6607-4C0F-B08D-95957BF22276}" type="presParOf" srcId="{5BFBE4F7-AEAD-4B57-8553-02469D360DEA}" destId="{354F6411-6339-4FD1-A2EE-9919BF100633}" srcOrd="1" destOrd="0" presId="urn:microsoft.com/office/officeart/2005/8/layout/vList2"/>
    <dgm:cxn modelId="{E407A740-BBB2-4EE3-92F0-13FEC4A10667}" type="presParOf" srcId="{5BFBE4F7-AEAD-4B57-8553-02469D360DEA}" destId="{7EC1542A-1481-43AB-9AE7-FFA5D9258EC1}" srcOrd="2" destOrd="0" presId="urn:microsoft.com/office/officeart/2005/8/layout/vList2"/>
    <dgm:cxn modelId="{BD5A527B-0FB5-4656-BEDA-AE7505130B19}" type="presParOf" srcId="{5BFBE4F7-AEAD-4B57-8553-02469D360DEA}" destId="{CAA7089B-868C-4401-BA98-12DE4718ACE2}" srcOrd="3" destOrd="0" presId="urn:microsoft.com/office/officeart/2005/8/layout/vList2"/>
    <dgm:cxn modelId="{AA526356-2B39-4B44-B804-792964377F97}" type="presParOf" srcId="{5BFBE4F7-AEAD-4B57-8553-02469D360DEA}" destId="{6E16AD5D-BFFA-43D9-BFD1-B44609FA5CDD}" srcOrd="4" destOrd="0" presId="urn:microsoft.com/office/officeart/2005/8/layout/vList2"/>
    <dgm:cxn modelId="{2C2B537C-A60E-4F9D-B53F-48EAB7535929}" type="presParOf" srcId="{5BFBE4F7-AEAD-4B57-8553-02469D360DEA}" destId="{6F0DC872-3E3A-4DCB-9141-D770C5315AD6}" srcOrd="5" destOrd="0" presId="urn:microsoft.com/office/officeart/2005/8/layout/vList2"/>
    <dgm:cxn modelId="{22BA1196-3D27-48AC-9C5D-AF45D94616F3}" type="presParOf" srcId="{5BFBE4F7-AEAD-4B57-8553-02469D360DEA}" destId="{63E4A85E-2799-4D13-93B2-646BE8BDA275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B0EEB913-EAF1-485E-A328-934B31290D3E}" type="doc">
      <dgm:prSet loTypeId="urn:microsoft.com/office/officeart/2005/8/layout/hList3" loCatId="list" qsTypeId="urn:microsoft.com/office/officeart/2005/8/quickstyle/simple5" qsCatId="simple" csTypeId="urn:microsoft.com/office/officeart/2005/8/colors/accent1_1" csCatId="accent1" phldr="1"/>
      <dgm:spPr/>
      <dgm:t>
        <a:bodyPr/>
        <a:lstStyle/>
        <a:p>
          <a:endParaRPr lang="ru-RU"/>
        </a:p>
      </dgm:t>
    </dgm:pt>
    <dgm:pt modelId="{6347D64E-5CA9-456C-B209-CACD27115AFA}">
      <dgm:prSet phldrT="[Текст]" custT="1"/>
      <dgm:spPr/>
      <dgm:t>
        <a:bodyPr/>
        <a:lstStyle/>
        <a:p>
          <a:r>
            <a:rPr lang="ru-RU" sz="1100" b="1" dirty="0" smtClean="0">
              <a:latin typeface="Arial" pitchFamily="34" charset="0"/>
              <a:cs typeface="Arial" pitchFamily="34" charset="0"/>
            </a:rPr>
            <a:t>ДЕЙСТВУЮЩИЕ ТАРИФЫ НА КОММУНАЛЬНЫЕ  УСЛУГИ  В 2024 ГОДУ </a:t>
          </a:r>
          <a:endParaRPr lang="ru-RU" sz="1100" b="1" dirty="0">
            <a:latin typeface="Arial" pitchFamily="34" charset="0"/>
            <a:cs typeface="Arial" pitchFamily="34" charset="0"/>
          </a:endParaRPr>
        </a:p>
      </dgm:t>
    </dgm:pt>
    <dgm:pt modelId="{58E1DA94-B390-45D3-A7F1-6585F788AADD}" type="parTrans" cxnId="{5A4AD990-5BD0-4922-A463-CCCDBF127487}">
      <dgm:prSet/>
      <dgm:spPr/>
      <dgm:t>
        <a:bodyPr/>
        <a:lstStyle/>
        <a:p>
          <a:endParaRPr lang="ru-RU" sz="1100">
            <a:latin typeface="Arial" pitchFamily="34" charset="0"/>
            <a:cs typeface="Arial" pitchFamily="34" charset="0"/>
          </a:endParaRPr>
        </a:p>
      </dgm:t>
    </dgm:pt>
    <dgm:pt modelId="{28E90A2D-AC82-4CDA-8F3F-44CD2A67BB58}" type="sibTrans" cxnId="{5A4AD990-5BD0-4922-A463-CCCDBF127487}">
      <dgm:prSet/>
      <dgm:spPr/>
      <dgm:t>
        <a:bodyPr/>
        <a:lstStyle/>
        <a:p>
          <a:endParaRPr lang="ru-RU" sz="1100">
            <a:latin typeface="Arial" pitchFamily="34" charset="0"/>
            <a:cs typeface="Arial" pitchFamily="34" charset="0"/>
          </a:endParaRPr>
        </a:p>
      </dgm:t>
    </dgm:pt>
    <dgm:pt modelId="{B0A39649-01B2-4448-9C4E-116BB181A6A5}">
      <dgm:prSet phldrT="[Текст]" custT="1"/>
      <dgm:spPr/>
      <dgm:t>
        <a:bodyPr/>
        <a:lstStyle/>
        <a:p>
          <a:r>
            <a:rPr lang="ru-RU" sz="1200" dirty="0" smtClean="0">
              <a:latin typeface="Arial" pitchFamily="34" charset="0"/>
              <a:cs typeface="Arial" pitchFamily="34" charset="0"/>
            </a:rPr>
            <a:t>Действующие тарифы на холодное водоснабжение питьевая (</a:t>
          </a:r>
          <a:r>
            <a:rPr lang="ru-RU" sz="1200" dirty="0" err="1" smtClean="0">
              <a:latin typeface="Arial" pitchFamily="34" charset="0"/>
              <a:cs typeface="Arial" pitchFamily="34" charset="0"/>
            </a:rPr>
            <a:t>тариф+</a:t>
          </a:r>
          <a:r>
            <a:rPr lang="ru-RU" sz="1200" dirty="0" smtClean="0">
              <a:latin typeface="Arial" pitchFamily="34" charset="0"/>
              <a:cs typeface="Arial" pitchFamily="34" charset="0"/>
            </a:rPr>
            <a:t> надбавка, без НДС)</a:t>
          </a:r>
        </a:p>
        <a:p>
          <a:r>
            <a:rPr lang="ru-RU" sz="1200" dirty="0" smtClean="0">
              <a:latin typeface="Arial" pitchFamily="34" charset="0"/>
              <a:cs typeface="Arial" pitchFamily="34" charset="0"/>
            </a:rPr>
            <a:t>27,38 руб./м</a:t>
          </a:r>
          <a:r>
            <a:rPr lang="ru-RU" sz="1200" baseline="30000" dirty="0" smtClean="0">
              <a:latin typeface="Arial" pitchFamily="34" charset="0"/>
              <a:cs typeface="Arial" pitchFamily="34" charset="0"/>
            </a:rPr>
            <a:t>3</a:t>
          </a:r>
          <a:endParaRPr lang="ru-RU" sz="1200" dirty="0">
            <a:latin typeface="Arial" pitchFamily="34" charset="0"/>
            <a:cs typeface="Arial" pitchFamily="34" charset="0"/>
          </a:endParaRPr>
        </a:p>
      </dgm:t>
    </dgm:pt>
    <dgm:pt modelId="{EA16D497-726B-4282-AEED-4356B5D2CE18}" type="parTrans" cxnId="{F754CEA5-1977-4440-BDDF-EF278548A235}">
      <dgm:prSet/>
      <dgm:spPr/>
      <dgm:t>
        <a:bodyPr/>
        <a:lstStyle/>
        <a:p>
          <a:endParaRPr lang="ru-RU" sz="1100">
            <a:latin typeface="Arial" pitchFamily="34" charset="0"/>
            <a:cs typeface="Arial" pitchFamily="34" charset="0"/>
          </a:endParaRPr>
        </a:p>
      </dgm:t>
    </dgm:pt>
    <dgm:pt modelId="{DD7BB970-0827-4DA0-8EFA-CE03989623D3}" type="sibTrans" cxnId="{F754CEA5-1977-4440-BDDF-EF278548A235}">
      <dgm:prSet/>
      <dgm:spPr/>
      <dgm:t>
        <a:bodyPr/>
        <a:lstStyle/>
        <a:p>
          <a:endParaRPr lang="ru-RU" sz="1100">
            <a:latin typeface="Arial" pitchFamily="34" charset="0"/>
            <a:cs typeface="Arial" pitchFamily="34" charset="0"/>
          </a:endParaRPr>
        </a:p>
      </dgm:t>
    </dgm:pt>
    <dgm:pt modelId="{38C38765-0D29-4F71-9BFD-41AD57ED9378}">
      <dgm:prSet custT="1"/>
      <dgm:spPr/>
      <dgm:t>
        <a:bodyPr/>
        <a:lstStyle/>
        <a:p>
          <a:r>
            <a:rPr lang="ru-RU" sz="1200" dirty="0" smtClean="0">
              <a:latin typeface="Arial" pitchFamily="34" charset="0"/>
              <a:cs typeface="Arial" pitchFamily="34" charset="0"/>
            </a:rPr>
            <a:t>Действующие тарифы на отопление </a:t>
          </a:r>
        </a:p>
        <a:p>
          <a:r>
            <a:rPr lang="ru-RU" sz="1200" dirty="0" smtClean="0">
              <a:latin typeface="Arial" pitchFamily="34" charset="0"/>
              <a:cs typeface="Arial" pitchFamily="34" charset="0"/>
            </a:rPr>
            <a:t>(без НДС) </a:t>
          </a:r>
        </a:p>
        <a:p>
          <a:r>
            <a:rPr lang="ru-RU" sz="1200" dirty="0" smtClean="0">
              <a:latin typeface="Arial" pitchFamily="34" charset="0"/>
              <a:cs typeface="Arial" pitchFamily="34" charset="0"/>
            </a:rPr>
            <a:t>4516,42 руб./Гкал</a:t>
          </a:r>
          <a:endParaRPr lang="ru-RU" sz="1200" dirty="0">
            <a:latin typeface="Arial" pitchFamily="34" charset="0"/>
            <a:cs typeface="Arial" pitchFamily="34" charset="0"/>
          </a:endParaRPr>
        </a:p>
      </dgm:t>
    </dgm:pt>
    <dgm:pt modelId="{65DE1B2B-277F-4A85-A938-ABD71C7DB6E8}" type="parTrans" cxnId="{51C7740D-1709-4279-B887-53E5E866B952}">
      <dgm:prSet/>
      <dgm:spPr/>
      <dgm:t>
        <a:bodyPr/>
        <a:lstStyle/>
        <a:p>
          <a:endParaRPr lang="ru-RU" sz="1100">
            <a:latin typeface="Arial" pitchFamily="34" charset="0"/>
            <a:cs typeface="Arial" pitchFamily="34" charset="0"/>
          </a:endParaRPr>
        </a:p>
      </dgm:t>
    </dgm:pt>
    <dgm:pt modelId="{0B7E84F1-E1F3-4A09-B86B-29895369F87E}" type="sibTrans" cxnId="{51C7740D-1709-4279-B887-53E5E866B952}">
      <dgm:prSet/>
      <dgm:spPr/>
      <dgm:t>
        <a:bodyPr/>
        <a:lstStyle/>
        <a:p>
          <a:endParaRPr lang="ru-RU" sz="1100">
            <a:latin typeface="Arial" pitchFamily="34" charset="0"/>
            <a:cs typeface="Arial" pitchFamily="34" charset="0"/>
          </a:endParaRPr>
        </a:p>
      </dgm:t>
    </dgm:pt>
    <dgm:pt modelId="{C0E07AB8-204F-48B6-B24C-5B6069A66890}">
      <dgm:prSet custT="1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200" dirty="0" smtClean="0">
              <a:latin typeface="Arial" pitchFamily="34" charset="0"/>
              <a:cs typeface="Arial" pitchFamily="34" charset="0"/>
            </a:rPr>
            <a:t>Действующие тарифы на водоотведение (</a:t>
          </a:r>
          <a:r>
            <a:rPr lang="ru-RU" sz="1200" dirty="0" err="1" smtClean="0">
              <a:latin typeface="Arial" pitchFamily="34" charset="0"/>
              <a:cs typeface="Arial" pitchFamily="34" charset="0"/>
            </a:rPr>
            <a:t>тариф+</a:t>
          </a:r>
          <a:r>
            <a:rPr lang="ru-RU" sz="1200" dirty="0" smtClean="0">
              <a:latin typeface="Arial" pitchFamily="34" charset="0"/>
              <a:cs typeface="Arial" pitchFamily="34" charset="0"/>
            </a:rPr>
            <a:t> надбавка, без НДС) </a:t>
          </a:r>
        </a:p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200" dirty="0" smtClean="0">
              <a:latin typeface="Arial" pitchFamily="34" charset="0"/>
              <a:cs typeface="Arial" pitchFamily="34" charset="0"/>
            </a:rPr>
            <a:t>30,08 Руб./м</a:t>
          </a:r>
          <a:r>
            <a:rPr lang="ru-RU" sz="1200" baseline="30000" dirty="0" smtClean="0">
              <a:latin typeface="Arial" pitchFamily="34" charset="0"/>
              <a:cs typeface="Arial" pitchFamily="34" charset="0"/>
            </a:rPr>
            <a:t>3</a:t>
          </a:r>
          <a:endParaRPr lang="ru-RU" sz="1200" dirty="0" smtClean="0">
            <a:latin typeface="Arial" pitchFamily="34" charset="0"/>
            <a:cs typeface="Arial" pitchFamily="34" charset="0"/>
          </a:endParaRPr>
        </a:p>
        <a:p>
          <a:pPr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dirty="0">
            <a:latin typeface="Arial" pitchFamily="34" charset="0"/>
            <a:cs typeface="Arial" pitchFamily="34" charset="0"/>
          </a:endParaRPr>
        </a:p>
      </dgm:t>
    </dgm:pt>
    <dgm:pt modelId="{D4638E99-FDD4-45D7-8D78-A70903AEAE27}" type="parTrans" cxnId="{2E44006D-38C3-4AC8-B4C3-EA6DF24A5620}">
      <dgm:prSet/>
      <dgm:spPr/>
      <dgm:t>
        <a:bodyPr/>
        <a:lstStyle/>
        <a:p>
          <a:endParaRPr lang="ru-RU" sz="1100">
            <a:latin typeface="Arial" pitchFamily="34" charset="0"/>
            <a:cs typeface="Arial" pitchFamily="34" charset="0"/>
          </a:endParaRPr>
        </a:p>
      </dgm:t>
    </dgm:pt>
    <dgm:pt modelId="{4DF08DF7-C842-422C-91EC-11B07F8BB34E}" type="sibTrans" cxnId="{2E44006D-38C3-4AC8-B4C3-EA6DF24A5620}">
      <dgm:prSet/>
      <dgm:spPr/>
      <dgm:t>
        <a:bodyPr/>
        <a:lstStyle/>
        <a:p>
          <a:endParaRPr lang="ru-RU" sz="1100">
            <a:latin typeface="Arial" pitchFamily="34" charset="0"/>
            <a:cs typeface="Arial" pitchFamily="34" charset="0"/>
          </a:endParaRPr>
        </a:p>
      </dgm:t>
    </dgm:pt>
    <dgm:pt modelId="{F7143817-BE7F-400F-A8FC-367EF189BB16}" type="pres">
      <dgm:prSet presAssocID="{B0EEB913-EAF1-485E-A328-934B31290D3E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0A7A45F-A21B-410B-9EA4-3B75375B7179}" type="pres">
      <dgm:prSet presAssocID="{6347D64E-5CA9-456C-B209-CACD27115AFA}" presName="roof" presStyleLbl="dkBgShp" presStyleIdx="0" presStyleCnt="2" custLinFactNeighborX="1389" custLinFactNeighborY="5848"/>
      <dgm:spPr/>
      <dgm:t>
        <a:bodyPr/>
        <a:lstStyle/>
        <a:p>
          <a:endParaRPr lang="ru-RU"/>
        </a:p>
      </dgm:t>
    </dgm:pt>
    <dgm:pt modelId="{4BB5BFEF-BE87-42FE-97BD-26606B90632C}" type="pres">
      <dgm:prSet presAssocID="{6347D64E-5CA9-456C-B209-CACD27115AFA}" presName="pillars" presStyleCnt="0"/>
      <dgm:spPr/>
      <dgm:t>
        <a:bodyPr/>
        <a:lstStyle/>
        <a:p>
          <a:endParaRPr lang="ru-RU"/>
        </a:p>
      </dgm:t>
    </dgm:pt>
    <dgm:pt modelId="{EFA2FA63-4C71-4439-9E73-4FE09DD04AB1}" type="pres">
      <dgm:prSet presAssocID="{6347D64E-5CA9-456C-B209-CACD27115AFA}" presName="pillar1" presStyleLbl="node1" presStyleIdx="0" presStyleCnt="3" custScaleY="106070" custLinFactNeighborX="-147" custLinFactNeighborY="-2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D22F2A4-BEC6-4E81-A7C9-950073EB3D18}" type="pres">
      <dgm:prSet presAssocID="{B0A39649-01B2-4448-9C4E-116BB181A6A5}" presName="pillarX" presStyleLbl="node1" presStyleIdx="1" presStyleCnt="3" custScaleY="10612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AFCE38F-77B3-4786-86D5-C1B7A26D2491}" type="pres">
      <dgm:prSet presAssocID="{C0E07AB8-204F-48B6-B24C-5B6069A66890}" presName="pillarX" presStyleLbl="node1" presStyleIdx="2" presStyleCnt="3" custScaleY="10612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4186346-3C95-4A58-AB8F-88FCE48E3C0C}" type="pres">
      <dgm:prSet presAssocID="{6347D64E-5CA9-456C-B209-CACD27115AFA}" presName="base" presStyleLbl="dkBgShp" presStyleIdx="1" presStyleCnt="2" custLinFactY="276191" custLinFactNeighborY="300000"/>
      <dgm:spPr/>
      <dgm:t>
        <a:bodyPr/>
        <a:lstStyle/>
        <a:p>
          <a:endParaRPr lang="ru-RU"/>
        </a:p>
      </dgm:t>
    </dgm:pt>
  </dgm:ptLst>
  <dgm:cxnLst>
    <dgm:cxn modelId="{2E44006D-38C3-4AC8-B4C3-EA6DF24A5620}" srcId="{6347D64E-5CA9-456C-B209-CACD27115AFA}" destId="{C0E07AB8-204F-48B6-B24C-5B6069A66890}" srcOrd="2" destOrd="0" parTransId="{D4638E99-FDD4-45D7-8D78-A70903AEAE27}" sibTransId="{4DF08DF7-C842-422C-91EC-11B07F8BB34E}"/>
    <dgm:cxn modelId="{EDF38025-A49B-40F1-A4A7-08EED37D0038}" type="presOf" srcId="{B0EEB913-EAF1-485E-A328-934B31290D3E}" destId="{F7143817-BE7F-400F-A8FC-367EF189BB16}" srcOrd="0" destOrd="0" presId="urn:microsoft.com/office/officeart/2005/8/layout/hList3"/>
    <dgm:cxn modelId="{24B5A5A9-3573-453C-B5B3-17FF60124751}" type="presOf" srcId="{38C38765-0D29-4F71-9BFD-41AD57ED9378}" destId="{EFA2FA63-4C71-4439-9E73-4FE09DD04AB1}" srcOrd="0" destOrd="0" presId="urn:microsoft.com/office/officeart/2005/8/layout/hList3"/>
    <dgm:cxn modelId="{5A4AD990-5BD0-4922-A463-CCCDBF127487}" srcId="{B0EEB913-EAF1-485E-A328-934B31290D3E}" destId="{6347D64E-5CA9-456C-B209-CACD27115AFA}" srcOrd="0" destOrd="0" parTransId="{58E1DA94-B390-45D3-A7F1-6585F788AADD}" sibTransId="{28E90A2D-AC82-4CDA-8F3F-44CD2A67BB58}"/>
    <dgm:cxn modelId="{A4FA2183-5178-4A63-83C9-F57C83BA0820}" type="presOf" srcId="{C0E07AB8-204F-48B6-B24C-5B6069A66890}" destId="{4AFCE38F-77B3-4786-86D5-C1B7A26D2491}" srcOrd="0" destOrd="0" presId="urn:microsoft.com/office/officeart/2005/8/layout/hList3"/>
    <dgm:cxn modelId="{4E9474D2-526D-4A13-B55B-A678D7171AEA}" type="presOf" srcId="{B0A39649-01B2-4448-9C4E-116BB181A6A5}" destId="{4D22F2A4-BEC6-4E81-A7C9-950073EB3D18}" srcOrd="0" destOrd="0" presId="urn:microsoft.com/office/officeart/2005/8/layout/hList3"/>
    <dgm:cxn modelId="{57D49BE0-A7F7-42DA-9C06-E31D2BD60124}" type="presOf" srcId="{6347D64E-5CA9-456C-B209-CACD27115AFA}" destId="{30A7A45F-A21B-410B-9EA4-3B75375B7179}" srcOrd="0" destOrd="0" presId="urn:microsoft.com/office/officeart/2005/8/layout/hList3"/>
    <dgm:cxn modelId="{51C7740D-1709-4279-B887-53E5E866B952}" srcId="{6347D64E-5CA9-456C-B209-CACD27115AFA}" destId="{38C38765-0D29-4F71-9BFD-41AD57ED9378}" srcOrd="0" destOrd="0" parTransId="{65DE1B2B-277F-4A85-A938-ABD71C7DB6E8}" sibTransId="{0B7E84F1-E1F3-4A09-B86B-29895369F87E}"/>
    <dgm:cxn modelId="{F754CEA5-1977-4440-BDDF-EF278548A235}" srcId="{6347D64E-5CA9-456C-B209-CACD27115AFA}" destId="{B0A39649-01B2-4448-9C4E-116BB181A6A5}" srcOrd="1" destOrd="0" parTransId="{EA16D497-726B-4282-AEED-4356B5D2CE18}" sibTransId="{DD7BB970-0827-4DA0-8EFA-CE03989623D3}"/>
    <dgm:cxn modelId="{BC9598B1-674E-49C1-9A20-E433865AE717}" type="presParOf" srcId="{F7143817-BE7F-400F-A8FC-367EF189BB16}" destId="{30A7A45F-A21B-410B-9EA4-3B75375B7179}" srcOrd="0" destOrd="0" presId="urn:microsoft.com/office/officeart/2005/8/layout/hList3"/>
    <dgm:cxn modelId="{39C142EE-9D72-4BB8-A676-3EFD7D34E52A}" type="presParOf" srcId="{F7143817-BE7F-400F-A8FC-367EF189BB16}" destId="{4BB5BFEF-BE87-42FE-97BD-26606B90632C}" srcOrd="1" destOrd="0" presId="urn:microsoft.com/office/officeart/2005/8/layout/hList3"/>
    <dgm:cxn modelId="{888C2E53-1BA5-4C47-A53F-59EEAEE1D25F}" type="presParOf" srcId="{4BB5BFEF-BE87-42FE-97BD-26606B90632C}" destId="{EFA2FA63-4C71-4439-9E73-4FE09DD04AB1}" srcOrd="0" destOrd="0" presId="urn:microsoft.com/office/officeart/2005/8/layout/hList3"/>
    <dgm:cxn modelId="{6921F89C-9018-4716-91C0-D92158C638E8}" type="presParOf" srcId="{4BB5BFEF-BE87-42FE-97BD-26606B90632C}" destId="{4D22F2A4-BEC6-4E81-A7C9-950073EB3D18}" srcOrd="1" destOrd="0" presId="urn:microsoft.com/office/officeart/2005/8/layout/hList3"/>
    <dgm:cxn modelId="{390F1AA6-5781-43BE-8170-2CCA7B266F17}" type="presParOf" srcId="{4BB5BFEF-BE87-42FE-97BD-26606B90632C}" destId="{4AFCE38F-77B3-4786-86D5-C1B7A26D2491}" srcOrd="2" destOrd="0" presId="urn:microsoft.com/office/officeart/2005/8/layout/hList3"/>
    <dgm:cxn modelId="{FA9C0204-C382-4F30-B109-7578BA97204C}" type="presParOf" srcId="{F7143817-BE7F-400F-A8FC-367EF189BB16}" destId="{54186346-3C95-4A58-AB8F-88FCE48E3C0C}" srcOrd="2" destOrd="0" presId="urn:microsoft.com/office/officeart/2005/8/layout/h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E0429182-7AB8-4C07-9874-7E0A1E06717C}" type="doc">
      <dgm:prSet loTypeId="urn:microsoft.com/office/officeart/2005/8/layout/chevron2" loCatId="list" qsTypeId="urn:microsoft.com/office/officeart/2005/8/quickstyle/simple3" qsCatId="simple" csTypeId="urn:microsoft.com/office/officeart/2005/8/colors/accent0_3" csCatId="mainScheme" phldr="1"/>
      <dgm:spPr/>
      <dgm:t>
        <a:bodyPr/>
        <a:lstStyle/>
        <a:p>
          <a:endParaRPr lang="ru-RU"/>
        </a:p>
      </dgm:t>
    </dgm:pt>
    <dgm:pt modelId="{FAA7DDC8-0FC6-4B41-9757-AC7BD9926F1D}">
      <dgm:prSet phldrT="[Текст]"/>
      <dgm:spPr/>
      <dgm:t>
        <a:bodyPr/>
        <a:lstStyle/>
        <a:p>
          <a:r>
            <a:rPr lang="ru-RU" dirty="0" smtClean="0">
              <a:latin typeface="Arial" pitchFamily="34" charset="0"/>
              <a:cs typeface="Arial" pitchFamily="34" charset="0"/>
            </a:rPr>
            <a:t>1</a:t>
          </a:r>
          <a:endParaRPr lang="ru-RU" dirty="0">
            <a:latin typeface="Arial" pitchFamily="34" charset="0"/>
            <a:cs typeface="Arial" pitchFamily="34" charset="0"/>
          </a:endParaRPr>
        </a:p>
      </dgm:t>
    </dgm:pt>
    <dgm:pt modelId="{9632ECD0-BCA9-4250-AE0E-E0E9B32ACCF9}" type="parTrans" cxnId="{36282613-E269-47B6-8EDF-7CD3FEDBFD36}">
      <dgm:prSet/>
      <dgm:spPr/>
      <dgm:t>
        <a:bodyPr/>
        <a:lstStyle/>
        <a:p>
          <a:endParaRPr lang="ru-RU"/>
        </a:p>
      </dgm:t>
    </dgm:pt>
    <dgm:pt modelId="{16E0F1AA-C489-46AE-954F-D652042DEFC6}" type="sibTrans" cxnId="{36282613-E269-47B6-8EDF-7CD3FEDBFD36}">
      <dgm:prSet/>
      <dgm:spPr/>
      <dgm:t>
        <a:bodyPr/>
        <a:lstStyle/>
        <a:p>
          <a:endParaRPr lang="ru-RU"/>
        </a:p>
      </dgm:t>
    </dgm:pt>
    <dgm:pt modelId="{BE58C618-42E8-450D-9B2B-AAC594293601}">
      <dgm:prSet phldrT="[Текст]" custT="1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1200" dirty="0" smtClean="0">
              <a:latin typeface="Arial" pitchFamily="34" charset="0"/>
              <a:cs typeface="Arial" pitchFamily="34" charset="0"/>
            </a:rPr>
            <a:t>организацию бесплатного горячего питания обучающихся, получающих начальное общее образование-12153,1 тыс. руб.</a:t>
          </a:r>
          <a:endParaRPr lang="ru-RU" sz="1200" dirty="0">
            <a:latin typeface="Arial" pitchFamily="34" charset="0"/>
            <a:cs typeface="Arial" pitchFamily="34" charset="0"/>
          </a:endParaRPr>
        </a:p>
      </dgm:t>
    </dgm:pt>
    <dgm:pt modelId="{609A0EB9-FB14-403E-A00E-BC8ACA3029D8}" type="parTrans" cxnId="{E4A2F597-FC81-4393-8259-FB86090D59F8}">
      <dgm:prSet/>
      <dgm:spPr/>
      <dgm:t>
        <a:bodyPr/>
        <a:lstStyle/>
        <a:p>
          <a:endParaRPr lang="ru-RU"/>
        </a:p>
      </dgm:t>
    </dgm:pt>
    <dgm:pt modelId="{586C9C48-EB05-4DFF-8E40-7FE143FF08C9}" type="sibTrans" cxnId="{E4A2F597-FC81-4393-8259-FB86090D59F8}">
      <dgm:prSet/>
      <dgm:spPr/>
      <dgm:t>
        <a:bodyPr/>
        <a:lstStyle/>
        <a:p>
          <a:endParaRPr lang="ru-RU"/>
        </a:p>
      </dgm:t>
    </dgm:pt>
    <dgm:pt modelId="{90580D54-9340-4580-867F-BE15F51E439E}">
      <dgm:prSet phldrT="[Текст]"/>
      <dgm:spPr/>
      <dgm:t>
        <a:bodyPr/>
        <a:lstStyle/>
        <a:p>
          <a:r>
            <a:rPr lang="ru-RU" dirty="0" smtClean="0">
              <a:latin typeface="Arial" pitchFamily="34" charset="0"/>
              <a:cs typeface="Arial" pitchFamily="34" charset="0"/>
            </a:rPr>
            <a:t>2</a:t>
          </a:r>
          <a:endParaRPr lang="ru-RU" dirty="0">
            <a:latin typeface="Arial" pitchFamily="34" charset="0"/>
            <a:cs typeface="Arial" pitchFamily="34" charset="0"/>
          </a:endParaRPr>
        </a:p>
      </dgm:t>
    </dgm:pt>
    <dgm:pt modelId="{4FAF1EB5-6C28-47FC-9083-03B5AE488D84}" type="parTrans" cxnId="{D967E74B-5D26-49C1-81E3-5DCBC78AF712}">
      <dgm:prSet/>
      <dgm:spPr/>
      <dgm:t>
        <a:bodyPr/>
        <a:lstStyle/>
        <a:p>
          <a:endParaRPr lang="ru-RU"/>
        </a:p>
      </dgm:t>
    </dgm:pt>
    <dgm:pt modelId="{840A00BA-127B-472B-84C0-C7795B92F2F1}" type="sibTrans" cxnId="{D967E74B-5D26-49C1-81E3-5DCBC78AF712}">
      <dgm:prSet/>
      <dgm:spPr/>
      <dgm:t>
        <a:bodyPr/>
        <a:lstStyle/>
        <a:p>
          <a:endParaRPr lang="ru-RU"/>
        </a:p>
      </dgm:t>
    </dgm:pt>
    <dgm:pt modelId="{47913540-1254-41F6-8CEE-3CF13D1F0D58}">
      <dgm:prSet phldrT="[Текст]" custT="1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1200" dirty="0" smtClean="0">
              <a:latin typeface="Arial" pitchFamily="34" charset="0"/>
              <a:cs typeface="Arial" pitchFamily="34" charset="0"/>
            </a:rPr>
            <a:t>ежемесячное денежное вознаграждение за классное руководство педагогическим работникам-28103,4 тыс. руб.</a:t>
          </a:r>
          <a:endParaRPr lang="ru-RU" sz="1200" dirty="0">
            <a:latin typeface="Arial" pitchFamily="34" charset="0"/>
            <a:cs typeface="Arial" pitchFamily="34" charset="0"/>
          </a:endParaRPr>
        </a:p>
      </dgm:t>
    </dgm:pt>
    <dgm:pt modelId="{13C5BCE6-F95E-45E2-8AFC-5B0155A995B8}" type="parTrans" cxnId="{FAA4548F-AEE2-4971-AC57-8506994D3038}">
      <dgm:prSet/>
      <dgm:spPr/>
      <dgm:t>
        <a:bodyPr/>
        <a:lstStyle/>
        <a:p>
          <a:endParaRPr lang="ru-RU"/>
        </a:p>
      </dgm:t>
    </dgm:pt>
    <dgm:pt modelId="{C4CB4008-E530-4423-9BAF-FD778B5BF8D4}" type="sibTrans" cxnId="{FAA4548F-AEE2-4971-AC57-8506994D3038}">
      <dgm:prSet/>
      <dgm:spPr/>
      <dgm:t>
        <a:bodyPr/>
        <a:lstStyle/>
        <a:p>
          <a:endParaRPr lang="ru-RU"/>
        </a:p>
      </dgm:t>
    </dgm:pt>
    <dgm:pt modelId="{D09BA98A-270F-49EA-B546-AEF46128F22E}" type="pres">
      <dgm:prSet presAssocID="{E0429182-7AB8-4C07-9874-7E0A1E06717C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8FA0CBD-FAD2-4592-8D87-A4F3B4F10324}" type="pres">
      <dgm:prSet presAssocID="{FAA7DDC8-0FC6-4B41-9757-AC7BD9926F1D}" presName="composite" presStyleCnt="0"/>
      <dgm:spPr/>
      <dgm:t>
        <a:bodyPr/>
        <a:lstStyle/>
        <a:p>
          <a:endParaRPr lang="ru-RU"/>
        </a:p>
      </dgm:t>
    </dgm:pt>
    <dgm:pt modelId="{5338C4CA-12D5-47C6-B60A-2AADF371D6BE}" type="pres">
      <dgm:prSet presAssocID="{FAA7DDC8-0FC6-4B41-9757-AC7BD9926F1D}" presName="parentText" presStyleLbl="alignNode1" presStyleIdx="0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EF7EF8F-CFC3-4379-9E0A-1272EC861FF1}" type="pres">
      <dgm:prSet presAssocID="{FAA7DDC8-0FC6-4B41-9757-AC7BD9926F1D}" presName="descendantText" presStyleLbl="alignAcc1" presStyleIdx="0" presStyleCnt="2" custScaleY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03AE473-E4F4-4C7C-9749-F1A2D7BDE9F1}" type="pres">
      <dgm:prSet presAssocID="{16E0F1AA-C489-46AE-954F-D652042DEFC6}" presName="sp" presStyleCnt="0"/>
      <dgm:spPr/>
      <dgm:t>
        <a:bodyPr/>
        <a:lstStyle/>
        <a:p>
          <a:endParaRPr lang="ru-RU"/>
        </a:p>
      </dgm:t>
    </dgm:pt>
    <dgm:pt modelId="{925B674D-2775-416C-9D83-4B7F281E949F}" type="pres">
      <dgm:prSet presAssocID="{90580D54-9340-4580-867F-BE15F51E439E}" presName="composite" presStyleCnt="0"/>
      <dgm:spPr/>
      <dgm:t>
        <a:bodyPr/>
        <a:lstStyle/>
        <a:p>
          <a:endParaRPr lang="ru-RU"/>
        </a:p>
      </dgm:t>
    </dgm:pt>
    <dgm:pt modelId="{B1789A7D-CD19-45F7-843B-8EC84A356B79}" type="pres">
      <dgm:prSet presAssocID="{90580D54-9340-4580-867F-BE15F51E439E}" presName="parentText" presStyleLbl="alignNode1" presStyleIdx="1" presStyleCnt="2" custLinFactNeighborX="-2048" custLinFactNeighborY="517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600B520-684F-4A17-86C1-8D61E9A58F10}" type="pres">
      <dgm:prSet presAssocID="{90580D54-9340-4580-867F-BE15F51E439E}" presName="descendantText" presStyleLbl="alignAcc1" presStyleIdx="1" presStyleCnt="2" custScaleY="71761" custLinFactNeighborX="279" custLinFactNeighborY="116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AA4548F-AEE2-4971-AC57-8506994D3038}" srcId="{90580D54-9340-4580-867F-BE15F51E439E}" destId="{47913540-1254-41F6-8CEE-3CF13D1F0D58}" srcOrd="0" destOrd="0" parTransId="{13C5BCE6-F95E-45E2-8AFC-5B0155A995B8}" sibTransId="{C4CB4008-E530-4423-9BAF-FD778B5BF8D4}"/>
    <dgm:cxn modelId="{D967E74B-5D26-49C1-81E3-5DCBC78AF712}" srcId="{E0429182-7AB8-4C07-9874-7E0A1E06717C}" destId="{90580D54-9340-4580-867F-BE15F51E439E}" srcOrd="1" destOrd="0" parTransId="{4FAF1EB5-6C28-47FC-9083-03B5AE488D84}" sibTransId="{840A00BA-127B-472B-84C0-C7795B92F2F1}"/>
    <dgm:cxn modelId="{36282613-E269-47B6-8EDF-7CD3FEDBFD36}" srcId="{E0429182-7AB8-4C07-9874-7E0A1E06717C}" destId="{FAA7DDC8-0FC6-4B41-9757-AC7BD9926F1D}" srcOrd="0" destOrd="0" parTransId="{9632ECD0-BCA9-4250-AE0E-E0E9B32ACCF9}" sibTransId="{16E0F1AA-C489-46AE-954F-D652042DEFC6}"/>
    <dgm:cxn modelId="{381E578B-B6A4-45D4-B275-10B6C453EDE6}" type="presOf" srcId="{FAA7DDC8-0FC6-4B41-9757-AC7BD9926F1D}" destId="{5338C4CA-12D5-47C6-B60A-2AADF371D6BE}" srcOrd="0" destOrd="0" presId="urn:microsoft.com/office/officeart/2005/8/layout/chevron2"/>
    <dgm:cxn modelId="{433452DD-D097-424E-9328-B1EDF3A516A2}" type="presOf" srcId="{BE58C618-42E8-450D-9B2B-AAC594293601}" destId="{1EF7EF8F-CFC3-4379-9E0A-1272EC861FF1}" srcOrd="0" destOrd="0" presId="urn:microsoft.com/office/officeart/2005/8/layout/chevron2"/>
    <dgm:cxn modelId="{1C600D45-B980-4A08-9ACD-83A48504100B}" type="presOf" srcId="{47913540-1254-41F6-8CEE-3CF13D1F0D58}" destId="{1600B520-684F-4A17-86C1-8D61E9A58F10}" srcOrd="0" destOrd="0" presId="urn:microsoft.com/office/officeart/2005/8/layout/chevron2"/>
    <dgm:cxn modelId="{E4A2F597-FC81-4393-8259-FB86090D59F8}" srcId="{FAA7DDC8-0FC6-4B41-9757-AC7BD9926F1D}" destId="{BE58C618-42E8-450D-9B2B-AAC594293601}" srcOrd="0" destOrd="0" parTransId="{609A0EB9-FB14-403E-A00E-BC8ACA3029D8}" sibTransId="{586C9C48-EB05-4DFF-8E40-7FE143FF08C9}"/>
    <dgm:cxn modelId="{278D5EE4-67CA-4E1B-8252-AF19DADC4F49}" type="presOf" srcId="{90580D54-9340-4580-867F-BE15F51E439E}" destId="{B1789A7D-CD19-45F7-843B-8EC84A356B79}" srcOrd="0" destOrd="0" presId="urn:microsoft.com/office/officeart/2005/8/layout/chevron2"/>
    <dgm:cxn modelId="{075D4900-A5A4-4AC7-A6C0-7ADA20053950}" type="presOf" srcId="{E0429182-7AB8-4C07-9874-7E0A1E06717C}" destId="{D09BA98A-270F-49EA-B546-AEF46128F22E}" srcOrd="0" destOrd="0" presId="urn:microsoft.com/office/officeart/2005/8/layout/chevron2"/>
    <dgm:cxn modelId="{0B4B77E0-F8D6-412D-A836-F116B2F2EE17}" type="presParOf" srcId="{D09BA98A-270F-49EA-B546-AEF46128F22E}" destId="{98FA0CBD-FAD2-4592-8D87-A4F3B4F10324}" srcOrd="0" destOrd="0" presId="urn:microsoft.com/office/officeart/2005/8/layout/chevron2"/>
    <dgm:cxn modelId="{B0FD9E3B-9D16-444B-BAA7-72F3D8A5DDB9}" type="presParOf" srcId="{98FA0CBD-FAD2-4592-8D87-A4F3B4F10324}" destId="{5338C4CA-12D5-47C6-B60A-2AADF371D6BE}" srcOrd="0" destOrd="0" presId="urn:microsoft.com/office/officeart/2005/8/layout/chevron2"/>
    <dgm:cxn modelId="{86010F53-FF83-4B01-A668-E9073D985683}" type="presParOf" srcId="{98FA0CBD-FAD2-4592-8D87-A4F3B4F10324}" destId="{1EF7EF8F-CFC3-4379-9E0A-1272EC861FF1}" srcOrd="1" destOrd="0" presId="urn:microsoft.com/office/officeart/2005/8/layout/chevron2"/>
    <dgm:cxn modelId="{5BF8FDB7-B565-410E-B63B-713FE262DE1D}" type="presParOf" srcId="{D09BA98A-270F-49EA-B546-AEF46128F22E}" destId="{A03AE473-E4F4-4C7C-9749-F1A2D7BDE9F1}" srcOrd="1" destOrd="0" presId="urn:microsoft.com/office/officeart/2005/8/layout/chevron2"/>
    <dgm:cxn modelId="{74FD29EF-B2FC-4DEE-A828-D98B0BB1463D}" type="presParOf" srcId="{D09BA98A-270F-49EA-B546-AEF46128F22E}" destId="{925B674D-2775-416C-9D83-4B7F281E949F}" srcOrd="2" destOrd="0" presId="urn:microsoft.com/office/officeart/2005/8/layout/chevron2"/>
    <dgm:cxn modelId="{C969D642-DC2D-405F-936E-86B4A05228F8}" type="presParOf" srcId="{925B674D-2775-416C-9D83-4B7F281E949F}" destId="{B1789A7D-CD19-45F7-843B-8EC84A356B79}" srcOrd="0" destOrd="0" presId="urn:microsoft.com/office/officeart/2005/8/layout/chevron2"/>
    <dgm:cxn modelId="{16856373-F049-48A7-885F-4C21123CA3C7}" type="presParOf" srcId="{925B674D-2775-416C-9D83-4B7F281E949F}" destId="{1600B520-684F-4A17-86C1-8D61E9A58F10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A8FE2FDB-3210-48AD-85F6-BFCF9157374F}" type="doc">
      <dgm:prSet loTypeId="urn:microsoft.com/office/officeart/2005/8/layout/chevron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A75DE1A7-C7FD-4D6C-9953-CBB827DC5F0B}">
      <dgm:prSet phldrT="[Текст]"/>
      <dgm:spPr>
        <a:solidFill>
          <a:schemeClr val="accent1">
            <a:lumMod val="40000"/>
            <a:lumOff val="60000"/>
          </a:schemeClr>
        </a:solidFill>
        <a:ln>
          <a:solidFill>
            <a:schemeClr val="accent1"/>
          </a:solidFill>
        </a:ln>
      </dgm:spPr>
      <dgm:t>
        <a:bodyPr/>
        <a:lstStyle/>
        <a:p>
          <a:r>
            <a:rPr lang="en-US" dirty="0" smtClean="0">
              <a:solidFill>
                <a:schemeClr val="tx1"/>
              </a:solidFill>
            </a:rPr>
            <a:t>3</a:t>
          </a:r>
          <a:endParaRPr lang="ru-RU" dirty="0">
            <a:solidFill>
              <a:schemeClr val="tx1"/>
            </a:solidFill>
          </a:endParaRPr>
        </a:p>
      </dgm:t>
    </dgm:pt>
    <dgm:pt modelId="{74911A2B-BAF7-42D5-851B-D0995E45C004}" type="parTrans" cxnId="{BDAB9CF3-107B-49D0-9A09-F7E6F2553071}">
      <dgm:prSet/>
      <dgm:spPr/>
      <dgm:t>
        <a:bodyPr/>
        <a:lstStyle/>
        <a:p>
          <a:endParaRPr lang="ru-RU"/>
        </a:p>
      </dgm:t>
    </dgm:pt>
    <dgm:pt modelId="{4ED42F45-1020-4C32-9A31-915177C022B5}" type="sibTrans" cxnId="{BDAB9CF3-107B-49D0-9A09-F7E6F2553071}">
      <dgm:prSet/>
      <dgm:spPr/>
      <dgm:t>
        <a:bodyPr/>
        <a:lstStyle/>
        <a:p>
          <a:endParaRPr lang="ru-RU"/>
        </a:p>
      </dgm:t>
    </dgm:pt>
    <dgm:pt modelId="{29F797D3-D71F-4CC6-8D50-7CB5DD10E72A}">
      <dgm:prSet phldrT="[Текст]"/>
      <dgm:spPr/>
      <dgm:t>
        <a:bodyPr/>
        <a:lstStyle/>
        <a:p>
          <a:r>
            <a:rPr lang="ru-RU" b="0" i="0" dirty="0" smtClean="0">
              <a:latin typeface="Arial" panose="020B0604020202020204" pitchFamily="34" charset="0"/>
              <a:cs typeface="Arial" panose="020B0604020202020204" pitchFamily="34" charset="0"/>
            </a:rPr>
            <a:t>ежемесячное денежное вознаграждение советникам директоров по воспитанию и взаимодействию с детскими общественными объединениями муниципальных общеобразовательных организаций, расположенных на территории Свердловской области, на условиях </a:t>
          </a:r>
          <a:r>
            <a:rPr lang="ru-RU" b="0" i="0" dirty="0" err="1" smtClean="0">
              <a:latin typeface="Arial" panose="020B0604020202020204" pitchFamily="34" charset="0"/>
              <a:cs typeface="Arial" panose="020B0604020202020204" pitchFamily="34" charset="0"/>
            </a:rPr>
            <a:t>софинансирования</a:t>
          </a:r>
          <a:r>
            <a:rPr lang="ru-RU" b="0" i="0" dirty="0" smtClean="0">
              <a:latin typeface="Arial" panose="020B0604020202020204" pitchFamily="34" charset="0"/>
              <a:cs typeface="Arial" panose="020B0604020202020204" pitchFamily="34" charset="0"/>
            </a:rPr>
            <a:t> из федерального бюджета-209,6 </a:t>
          </a:r>
          <a:r>
            <a:rPr lang="ru-RU" b="0" i="0" dirty="0" err="1" smtClean="0">
              <a:latin typeface="Arial" panose="020B0604020202020204" pitchFamily="34" charset="0"/>
              <a:cs typeface="Arial" panose="020B0604020202020204" pitchFamily="34" charset="0"/>
            </a:rPr>
            <a:t>тыс.руб</a:t>
          </a:r>
          <a:r>
            <a:rPr lang="ru-RU" b="0" i="0" dirty="0" smtClean="0">
              <a:latin typeface="Arial" pitchFamily="34" charset="0"/>
              <a:cs typeface="Arial" pitchFamily="34" charset="0"/>
            </a:rPr>
            <a:t>. </a:t>
          </a:r>
          <a:endParaRPr lang="ru-RU" b="0" i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B018688-D775-4750-B31F-69051C27178A}" type="parTrans" cxnId="{8F1CE9E2-8558-403D-94ED-1F83B0171B0F}">
      <dgm:prSet/>
      <dgm:spPr/>
      <dgm:t>
        <a:bodyPr/>
        <a:lstStyle/>
        <a:p>
          <a:endParaRPr lang="ru-RU"/>
        </a:p>
      </dgm:t>
    </dgm:pt>
    <dgm:pt modelId="{73CE43D7-1E0B-479A-BB1F-91BC43BE3C06}" type="sibTrans" cxnId="{8F1CE9E2-8558-403D-94ED-1F83B0171B0F}">
      <dgm:prSet/>
      <dgm:spPr/>
      <dgm:t>
        <a:bodyPr/>
        <a:lstStyle/>
        <a:p>
          <a:endParaRPr lang="ru-RU"/>
        </a:p>
      </dgm:t>
    </dgm:pt>
    <dgm:pt modelId="{95949976-6ADC-4E00-80D4-95638A03A1FB}" type="pres">
      <dgm:prSet presAssocID="{A8FE2FDB-3210-48AD-85F6-BFCF9157374F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C393649-01BB-49DA-A924-FD6EECC01A34}" type="pres">
      <dgm:prSet presAssocID="{A75DE1A7-C7FD-4D6C-9953-CBB827DC5F0B}" presName="composite" presStyleCnt="0"/>
      <dgm:spPr/>
    </dgm:pt>
    <dgm:pt modelId="{EFD62003-2D08-4CA7-89A4-71955B0B90FD}" type="pres">
      <dgm:prSet presAssocID="{A75DE1A7-C7FD-4D6C-9953-CBB827DC5F0B}" presName="parentText" presStyleLbl="alignNode1" presStyleIdx="0" presStyleCnt="1" custLinFactNeighborX="-4250" custLinFactNeighborY="-953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1C176FF-C8E6-4B39-A74C-43759C6D03ED}" type="pres">
      <dgm:prSet presAssocID="{A75DE1A7-C7FD-4D6C-9953-CBB827DC5F0B}" presName="descendantText" presStyleLbl="alignAcc1" presStyleIdx="0" presStyleCnt="1" custScaleX="99028" custLinFactNeighborX="-102" custLinFactNeighborY="-43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1FE38FA-D895-4B1A-8DFD-C428FEDBCE47}" type="presOf" srcId="{A75DE1A7-C7FD-4D6C-9953-CBB827DC5F0B}" destId="{EFD62003-2D08-4CA7-89A4-71955B0B90FD}" srcOrd="0" destOrd="0" presId="urn:microsoft.com/office/officeart/2005/8/layout/chevron2"/>
    <dgm:cxn modelId="{13A6CF40-F430-41CB-888C-568FE0FDD3D8}" type="presOf" srcId="{A8FE2FDB-3210-48AD-85F6-BFCF9157374F}" destId="{95949976-6ADC-4E00-80D4-95638A03A1FB}" srcOrd="0" destOrd="0" presId="urn:microsoft.com/office/officeart/2005/8/layout/chevron2"/>
    <dgm:cxn modelId="{24F63DB2-0A9F-4AF0-B33E-F3920E6B25C7}" type="presOf" srcId="{29F797D3-D71F-4CC6-8D50-7CB5DD10E72A}" destId="{A1C176FF-C8E6-4B39-A74C-43759C6D03ED}" srcOrd="0" destOrd="0" presId="urn:microsoft.com/office/officeart/2005/8/layout/chevron2"/>
    <dgm:cxn modelId="{BDAB9CF3-107B-49D0-9A09-F7E6F2553071}" srcId="{A8FE2FDB-3210-48AD-85F6-BFCF9157374F}" destId="{A75DE1A7-C7FD-4D6C-9953-CBB827DC5F0B}" srcOrd="0" destOrd="0" parTransId="{74911A2B-BAF7-42D5-851B-D0995E45C004}" sibTransId="{4ED42F45-1020-4C32-9A31-915177C022B5}"/>
    <dgm:cxn modelId="{8F1CE9E2-8558-403D-94ED-1F83B0171B0F}" srcId="{A75DE1A7-C7FD-4D6C-9953-CBB827DC5F0B}" destId="{29F797D3-D71F-4CC6-8D50-7CB5DD10E72A}" srcOrd="0" destOrd="0" parTransId="{7B018688-D775-4750-B31F-69051C27178A}" sibTransId="{73CE43D7-1E0B-479A-BB1F-91BC43BE3C06}"/>
    <dgm:cxn modelId="{01245AF9-A8DA-4E20-8297-F80F93EDB8A6}" type="presParOf" srcId="{95949976-6ADC-4E00-80D4-95638A03A1FB}" destId="{8C393649-01BB-49DA-A924-FD6EECC01A34}" srcOrd="0" destOrd="0" presId="urn:microsoft.com/office/officeart/2005/8/layout/chevron2"/>
    <dgm:cxn modelId="{63B31D79-E787-438F-9F55-9407A131792D}" type="presParOf" srcId="{8C393649-01BB-49DA-A924-FD6EECC01A34}" destId="{EFD62003-2D08-4CA7-89A4-71955B0B90FD}" srcOrd="0" destOrd="0" presId="urn:microsoft.com/office/officeart/2005/8/layout/chevron2"/>
    <dgm:cxn modelId="{E993F80B-DE09-4D08-BF3C-11A4384AF5E8}" type="presParOf" srcId="{8C393649-01BB-49DA-A924-FD6EECC01A34}" destId="{A1C176FF-C8E6-4B39-A74C-43759C6D03ED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B25607F4-DD0D-42ED-88BA-4D183859CFA7}" type="doc">
      <dgm:prSet loTypeId="urn:microsoft.com/office/officeart/2005/8/layout/vList4#1" loCatId="list" qsTypeId="urn:microsoft.com/office/officeart/2005/8/quickstyle/simple5" qsCatId="simple" csTypeId="urn:microsoft.com/office/officeart/2005/8/colors/accent3_4" csCatId="accent3" phldr="1"/>
      <dgm:spPr/>
      <dgm:t>
        <a:bodyPr/>
        <a:lstStyle/>
        <a:p>
          <a:endParaRPr lang="ru-RU"/>
        </a:p>
      </dgm:t>
    </dgm:pt>
    <dgm:pt modelId="{C30CAC37-AB0A-44CA-90CF-671605643F89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algn="ctr"/>
          <a:r>
            <a:rPr lang="ru-RU" sz="14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Муниципальная </a:t>
          </a:r>
          <a:r>
            <a:rPr lang="ru-RU" sz="14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программа</a:t>
          </a:r>
        </a:p>
        <a:p>
          <a:pPr marL="87313" indent="0" algn="ctr"/>
          <a:r>
            <a:rPr lang="ru-RU" sz="14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 «Реализация молодежной политики и патриотического воспитания граждан на территории </a:t>
          </a:r>
          <a:r>
            <a:rPr lang="ru-RU" sz="1400" b="1" dirty="0" err="1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Тугулымского</a:t>
          </a:r>
          <a:r>
            <a:rPr lang="ru-RU" sz="14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 городского округа» на 2019-2026 годы: план – 1478,0 тыс. руб., исполнение – 1241,2 тыс. руб. (84%)</a:t>
          </a:r>
        </a:p>
      </dgm:t>
    </dgm:pt>
    <dgm:pt modelId="{23CDE800-7E45-484E-B5F9-D732E323C696}" type="parTrans" cxnId="{9CD8BDEC-AE5C-4148-A4D0-C3FC4BBE165E}">
      <dgm:prSet/>
      <dgm:spPr/>
      <dgm:t>
        <a:bodyPr/>
        <a:lstStyle/>
        <a:p>
          <a:endParaRPr lang="ru-RU"/>
        </a:p>
      </dgm:t>
    </dgm:pt>
    <dgm:pt modelId="{6CE6C45D-8B78-43CE-8F5C-BC495E3F27CB}" type="sibTrans" cxnId="{9CD8BDEC-AE5C-4148-A4D0-C3FC4BBE165E}">
      <dgm:prSet/>
      <dgm:spPr/>
      <dgm:t>
        <a:bodyPr/>
        <a:lstStyle/>
        <a:p>
          <a:endParaRPr lang="ru-RU"/>
        </a:p>
      </dgm:t>
    </dgm:pt>
    <dgm:pt modelId="{9EF1281B-3C3B-4AB6-88A3-412D37C09C2D}">
      <dgm:prSet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algn="ctr"/>
          <a:r>
            <a:rPr lang="ru-RU" sz="12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Государственная программа Свердловской области "Развитие системы образования и реализация молодежной политики в Свердловской области ", реализация проектов по приоритетным направлениям работы с молодежью на территории Свердловской области, план – 132,3 тыс. руб., исполнение 132,3 тыс. руб., расходы направлены:</a:t>
          </a:r>
        </a:p>
        <a:p>
          <a:pPr algn="ctr"/>
          <a:r>
            <a:rPr lang="ru-RU" sz="12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- </a:t>
          </a:r>
          <a:r>
            <a:rPr lang="ru-RU" sz="1400" b="1" dirty="0" smtClean="0"/>
            <a:t>на приобретение армейской полевой палатки «Марш- 10» – 33,5 тыс. руб., на приобретение оборудования для оснащения </a:t>
          </a:r>
          <a:r>
            <a:rPr lang="ru-RU" sz="1400" b="1" dirty="0" err="1" smtClean="0"/>
            <a:t>коворкинг</a:t>
          </a:r>
          <a:r>
            <a:rPr lang="ru-RU" sz="1400" b="1" dirty="0" smtClean="0"/>
            <a:t> -центра (зеркальная камера, пульт для презентаций, штатив, комплект постоянного света, брошюровщик) - 51,2 тыс. руб.,</a:t>
          </a:r>
        </a:p>
        <a:p>
          <a:pPr algn="ctr"/>
          <a:r>
            <a:rPr lang="ru-RU" sz="1400" b="1" dirty="0" smtClean="0"/>
            <a:t>Предоставлены гранты в форме субсидий победителям конкурса по работе с молодежью физическим лицам– 47,6 тыс. руб.</a:t>
          </a:r>
          <a:endParaRPr lang="ru-RU" sz="1400" b="1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07C60ACA-D22A-40DC-B821-C93730E0E8D4}" type="parTrans" cxnId="{ADDDE91C-A445-447C-89AB-795AD36E4ADD}">
      <dgm:prSet/>
      <dgm:spPr/>
      <dgm:t>
        <a:bodyPr/>
        <a:lstStyle/>
        <a:p>
          <a:endParaRPr lang="ru-RU"/>
        </a:p>
      </dgm:t>
    </dgm:pt>
    <dgm:pt modelId="{85748E80-0025-461A-9184-06951A29F894}" type="sibTrans" cxnId="{ADDDE91C-A445-447C-89AB-795AD36E4ADD}">
      <dgm:prSet/>
      <dgm:spPr/>
      <dgm:t>
        <a:bodyPr/>
        <a:lstStyle/>
        <a:p>
          <a:endParaRPr lang="ru-RU"/>
        </a:p>
      </dgm:t>
    </dgm:pt>
    <dgm:pt modelId="{D05BE0E2-F6E7-4FEB-8F76-AF168CA77E64}" type="pres">
      <dgm:prSet presAssocID="{B25607F4-DD0D-42ED-88BA-4D183859CFA7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389BAF6-5C18-493E-B292-FFB56455CE63}" type="pres">
      <dgm:prSet presAssocID="{C30CAC37-AB0A-44CA-90CF-671605643F89}" presName="comp" presStyleCnt="0"/>
      <dgm:spPr/>
      <dgm:t>
        <a:bodyPr/>
        <a:lstStyle/>
        <a:p>
          <a:endParaRPr lang="ru-RU"/>
        </a:p>
      </dgm:t>
    </dgm:pt>
    <dgm:pt modelId="{760B13E8-8693-460C-8C7E-293164839D9B}" type="pres">
      <dgm:prSet presAssocID="{C30CAC37-AB0A-44CA-90CF-671605643F89}" presName="box" presStyleLbl="node1" presStyleIdx="0" presStyleCnt="2" custScaleX="77933" custScaleY="94653" custLinFactNeighborX="-8106" custLinFactNeighborY="9167"/>
      <dgm:spPr/>
      <dgm:t>
        <a:bodyPr/>
        <a:lstStyle/>
        <a:p>
          <a:endParaRPr lang="ru-RU"/>
        </a:p>
      </dgm:t>
    </dgm:pt>
    <dgm:pt modelId="{3B212BA5-2680-47EC-9AB8-36E200CEA70A}" type="pres">
      <dgm:prSet presAssocID="{C30CAC37-AB0A-44CA-90CF-671605643F89}" presName="img" presStyleLbl="fgImgPlace1" presStyleIdx="0" presStyleCnt="2" custScaleX="124475" custScaleY="105996" custLinFactY="22122" custLinFactNeighborX="-31071" custLinFactNeighborY="100000"/>
      <dgm:spPr/>
      <dgm:t>
        <a:bodyPr/>
        <a:lstStyle/>
        <a:p>
          <a:endParaRPr lang="ru-RU"/>
        </a:p>
      </dgm:t>
    </dgm:pt>
    <dgm:pt modelId="{2D037F1A-7FEC-4CEA-A3DE-18562E7CC2EE}" type="pres">
      <dgm:prSet presAssocID="{C30CAC37-AB0A-44CA-90CF-671605643F89}" presName="text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5BFE190-4065-4E79-B4BE-03A6A20FF1CB}" type="pres">
      <dgm:prSet presAssocID="{6CE6C45D-8B78-43CE-8F5C-BC495E3F27CB}" presName="spacer" presStyleCnt="0"/>
      <dgm:spPr/>
      <dgm:t>
        <a:bodyPr/>
        <a:lstStyle/>
        <a:p>
          <a:endParaRPr lang="ru-RU"/>
        </a:p>
      </dgm:t>
    </dgm:pt>
    <dgm:pt modelId="{F02B7ADE-191E-4F4B-8692-4D16781CB64F}" type="pres">
      <dgm:prSet presAssocID="{9EF1281B-3C3B-4AB6-88A3-412D37C09C2D}" presName="comp" presStyleCnt="0"/>
      <dgm:spPr/>
    </dgm:pt>
    <dgm:pt modelId="{9EA38163-998B-493D-8514-B97C6006F559}" type="pres">
      <dgm:prSet presAssocID="{9EF1281B-3C3B-4AB6-88A3-412D37C09C2D}" presName="box" presStyleLbl="node1" presStyleIdx="1" presStyleCnt="2" custScaleY="163855" custLinFactNeighborY="-2641"/>
      <dgm:spPr/>
      <dgm:t>
        <a:bodyPr/>
        <a:lstStyle/>
        <a:p>
          <a:endParaRPr lang="ru-RU"/>
        </a:p>
      </dgm:t>
    </dgm:pt>
    <dgm:pt modelId="{4CB13D80-A438-4D18-9C32-D3DBD70AA541}" type="pres">
      <dgm:prSet presAssocID="{9EF1281B-3C3B-4AB6-88A3-412D37C09C2D}" presName="img" presStyleLbl="fgImgPlace1" presStyleIdx="1" presStyleCnt="2" custFlipVert="1" custFlipHor="1" custScaleX="118923" custScaleY="104297" custLinFactNeighborX="-6118" custLinFactNeighborY="-20544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845974DE-D3B0-479F-8E97-CC09D0B3174D}" type="pres">
      <dgm:prSet presAssocID="{9EF1281B-3C3B-4AB6-88A3-412D37C09C2D}" presName="text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EEAD7A1-DDB9-4F7A-AADF-BCF7AE3C246F}" type="presOf" srcId="{C30CAC37-AB0A-44CA-90CF-671605643F89}" destId="{760B13E8-8693-460C-8C7E-293164839D9B}" srcOrd="0" destOrd="0" presId="urn:microsoft.com/office/officeart/2005/8/layout/vList4#1"/>
    <dgm:cxn modelId="{6F5C10FE-6834-4C95-9254-065A732063F6}" type="presOf" srcId="{B25607F4-DD0D-42ED-88BA-4D183859CFA7}" destId="{D05BE0E2-F6E7-4FEB-8F76-AF168CA77E64}" srcOrd="0" destOrd="0" presId="urn:microsoft.com/office/officeart/2005/8/layout/vList4#1"/>
    <dgm:cxn modelId="{6A32D32D-73C8-4BDE-AA4B-3B70B97C9EB5}" type="presOf" srcId="{9EF1281B-3C3B-4AB6-88A3-412D37C09C2D}" destId="{845974DE-D3B0-479F-8E97-CC09D0B3174D}" srcOrd="1" destOrd="0" presId="urn:microsoft.com/office/officeart/2005/8/layout/vList4#1"/>
    <dgm:cxn modelId="{ADDDE91C-A445-447C-89AB-795AD36E4ADD}" srcId="{B25607F4-DD0D-42ED-88BA-4D183859CFA7}" destId="{9EF1281B-3C3B-4AB6-88A3-412D37C09C2D}" srcOrd="1" destOrd="0" parTransId="{07C60ACA-D22A-40DC-B821-C93730E0E8D4}" sibTransId="{85748E80-0025-461A-9184-06951A29F894}"/>
    <dgm:cxn modelId="{AE96DE56-71C0-4ED4-B84E-16E9726C103D}" type="presOf" srcId="{C30CAC37-AB0A-44CA-90CF-671605643F89}" destId="{2D037F1A-7FEC-4CEA-A3DE-18562E7CC2EE}" srcOrd="1" destOrd="0" presId="urn:microsoft.com/office/officeart/2005/8/layout/vList4#1"/>
    <dgm:cxn modelId="{D70821BE-1ECA-46B4-B20F-A45FE5DAB3D0}" type="presOf" srcId="{9EF1281B-3C3B-4AB6-88A3-412D37C09C2D}" destId="{9EA38163-998B-493D-8514-B97C6006F559}" srcOrd="0" destOrd="0" presId="urn:microsoft.com/office/officeart/2005/8/layout/vList4#1"/>
    <dgm:cxn modelId="{9CD8BDEC-AE5C-4148-A4D0-C3FC4BBE165E}" srcId="{B25607F4-DD0D-42ED-88BA-4D183859CFA7}" destId="{C30CAC37-AB0A-44CA-90CF-671605643F89}" srcOrd="0" destOrd="0" parTransId="{23CDE800-7E45-484E-B5F9-D732E323C696}" sibTransId="{6CE6C45D-8B78-43CE-8F5C-BC495E3F27CB}"/>
    <dgm:cxn modelId="{51BFF621-B9E0-4717-9CCD-60D01C956875}" type="presParOf" srcId="{D05BE0E2-F6E7-4FEB-8F76-AF168CA77E64}" destId="{1389BAF6-5C18-493E-B292-FFB56455CE63}" srcOrd="0" destOrd="0" presId="urn:microsoft.com/office/officeart/2005/8/layout/vList4#1"/>
    <dgm:cxn modelId="{11080530-D74E-47AD-A489-60770F66CFA0}" type="presParOf" srcId="{1389BAF6-5C18-493E-B292-FFB56455CE63}" destId="{760B13E8-8693-460C-8C7E-293164839D9B}" srcOrd="0" destOrd="0" presId="urn:microsoft.com/office/officeart/2005/8/layout/vList4#1"/>
    <dgm:cxn modelId="{E9105392-119B-46BF-AF6F-F604895104C6}" type="presParOf" srcId="{1389BAF6-5C18-493E-B292-FFB56455CE63}" destId="{3B212BA5-2680-47EC-9AB8-36E200CEA70A}" srcOrd="1" destOrd="0" presId="urn:microsoft.com/office/officeart/2005/8/layout/vList4#1"/>
    <dgm:cxn modelId="{6AD1EEA2-E436-4E0B-AA21-AA3FF3A57298}" type="presParOf" srcId="{1389BAF6-5C18-493E-B292-FFB56455CE63}" destId="{2D037F1A-7FEC-4CEA-A3DE-18562E7CC2EE}" srcOrd="2" destOrd="0" presId="urn:microsoft.com/office/officeart/2005/8/layout/vList4#1"/>
    <dgm:cxn modelId="{AA706AC4-84AE-4EEF-9B06-909EEB736AB0}" type="presParOf" srcId="{D05BE0E2-F6E7-4FEB-8F76-AF168CA77E64}" destId="{C5BFE190-4065-4E79-B4BE-03A6A20FF1CB}" srcOrd="1" destOrd="0" presId="urn:microsoft.com/office/officeart/2005/8/layout/vList4#1"/>
    <dgm:cxn modelId="{73051B24-896C-465F-95CB-9FBD107E2003}" type="presParOf" srcId="{D05BE0E2-F6E7-4FEB-8F76-AF168CA77E64}" destId="{F02B7ADE-191E-4F4B-8692-4D16781CB64F}" srcOrd="2" destOrd="0" presId="urn:microsoft.com/office/officeart/2005/8/layout/vList4#1"/>
    <dgm:cxn modelId="{543539D8-2DA7-4919-A273-CC57041CE66B}" type="presParOf" srcId="{F02B7ADE-191E-4F4B-8692-4D16781CB64F}" destId="{9EA38163-998B-493D-8514-B97C6006F559}" srcOrd="0" destOrd="0" presId="urn:microsoft.com/office/officeart/2005/8/layout/vList4#1"/>
    <dgm:cxn modelId="{F5B302A5-2E8D-4BAF-A0D8-87CA4BB03DB7}" type="presParOf" srcId="{F02B7ADE-191E-4F4B-8692-4D16781CB64F}" destId="{4CB13D80-A438-4D18-9C32-D3DBD70AA541}" srcOrd="1" destOrd="0" presId="urn:microsoft.com/office/officeart/2005/8/layout/vList4#1"/>
    <dgm:cxn modelId="{4E4A5487-067E-4F74-A1D5-ED72172654B1}" type="presParOf" srcId="{F02B7ADE-191E-4F4B-8692-4D16781CB64F}" destId="{845974DE-D3B0-479F-8E97-CC09D0B3174D}" srcOrd="2" destOrd="0" presId="urn:microsoft.com/office/officeart/2005/8/layout/vList4#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F1CCFD4-9B6A-4AF0-B009-D94BB6296CE2}">
      <dsp:nvSpPr>
        <dsp:cNvPr id="0" name=""/>
        <dsp:cNvSpPr/>
      </dsp:nvSpPr>
      <dsp:spPr>
        <a:xfrm rot="5400000">
          <a:off x="-201186" y="313930"/>
          <a:ext cx="1341244" cy="938871"/>
        </a:xfrm>
        <a:prstGeom prst="chevron">
          <a:avLst/>
        </a:prstGeom>
        <a:solidFill>
          <a:schemeClr val="accent1">
            <a:lumMod val="75000"/>
          </a:schemeClr>
        </a:solidFill>
        <a:ln w="9525" cap="flat" cmpd="sng" algn="ctr">
          <a:solidFill>
            <a:schemeClr val="accent3">
              <a:shade val="95000"/>
              <a:satMod val="10500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hemeClr val="accent3"/>
        </a:lnRef>
        <a:fillRef idx="3">
          <a:schemeClr val="accent3"/>
        </a:fillRef>
        <a:effectRef idx="2">
          <a:schemeClr val="accent3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solidFill>
                <a:schemeClr val="bg1"/>
              </a:solidFill>
            </a:rPr>
            <a:t>1</a:t>
          </a:r>
          <a:endParaRPr lang="ru-RU" sz="1800" kern="1200" dirty="0">
            <a:solidFill>
              <a:schemeClr val="bg1"/>
            </a:solidFill>
          </a:endParaRPr>
        </a:p>
      </dsp:txBody>
      <dsp:txXfrm rot="-5400000">
        <a:off x="1" y="582180"/>
        <a:ext cx="938871" cy="402373"/>
      </dsp:txXfrm>
    </dsp:sp>
    <dsp:sp modelId="{A6286120-3AC6-4AC7-9933-7A34476BD1DC}">
      <dsp:nvSpPr>
        <dsp:cNvPr id="0" name=""/>
        <dsp:cNvSpPr/>
      </dsp:nvSpPr>
      <dsp:spPr>
        <a:xfrm rot="5400000">
          <a:off x="3971596" y="-2990004"/>
          <a:ext cx="1090545" cy="7198032"/>
        </a:xfrm>
        <a:prstGeom prst="round2SameRect">
          <a:avLst/>
        </a:prstGeom>
        <a:solidFill>
          <a:schemeClr val="lt1"/>
        </a:solidFill>
        <a:ln w="25400" cap="flat" cmpd="sng" algn="ctr">
          <a:solidFill>
            <a:schemeClr val="accent1">
              <a:lumMod val="75000"/>
            </a:schemeClr>
          </a:solidFill>
          <a:prstDash val="solid"/>
        </a:ln>
        <a:effectLst/>
      </dsp:spPr>
      <dsp:style>
        <a:lnRef idx="2">
          <a:schemeClr val="accent3"/>
        </a:lnRef>
        <a:fillRef idx="1">
          <a:schemeClr val="lt1"/>
        </a:fillRef>
        <a:effectRef idx="0">
          <a:schemeClr val="accent3"/>
        </a:effectRef>
        <a:fontRef idx="minor">
          <a:schemeClr val="dk1"/>
        </a:fontRef>
      </dsp:style>
      <dsp:txBody>
        <a:bodyPr spcFirstLastPara="0" vert="horz" wrap="square" lIns="99568" tIns="8890" rIns="8890" bIns="889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>
              <a:latin typeface="Arial" pitchFamily="34" charset="0"/>
              <a:cs typeface="Arial" pitchFamily="34" charset="0"/>
            </a:rPr>
            <a:t>Из резервного фонда Правительства Свердловской области выделено средств в размере – 5907,0 тыс. руб., исполнено – 5907,0 тыс. руб.: на приобретение автобуса ГАЗ-А65R33 и звукового оборудования с комплектующими к нему для муниципального бюджетного учреждения культуры «Централизованная система Домов культуры Тугулымского городского округа») </a:t>
          </a:r>
          <a:endParaRPr lang="ru-RU" sz="1400" kern="1200" dirty="0">
            <a:latin typeface="Arial" pitchFamily="34" charset="0"/>
            <a:cs typeface="Arial" pitchFamily="34" charset="0"/>
          </a:endParaRPr>
        </a:p>
      </dsp:txBody>
      <dsp:txXfrm rot="-5400000">
        <a:off x="917853" y="116975"/>
        <a:ext cx="7144796" cy="984073"/>
      </dsp:txXfrm>
    </dsp:sp>
    <dsp:sp modelId="{378230E0-F6A3-4A03-BA30-8C9A68A46C6A}">
      <dsp:nvSpPr>
        <dsp:cNvPr id="0" name=""/>
        <dsp:cNvSpPr/>
      </dsp:nvSpPr>
      <dsp:spPr>
        <a:xfrm rot="5400000">
          <a:off x="-201186" y="1520862"/>
          <a:ext cx="1341244" cy="938871"/>
        </a:xfrm>
        <a:prstGeom prst="chevron">
          <a:avLst/>
        </a:prstGeom>
        <a:solidFill>
          <a:schemeClr val="accent1">
            <a:lumMod val="75000"/>
          </a:schemeClr>
        </a:solidFill>
        <a:ln w="9525" cap="flat" cmpd="sng" algn="ctr">
          <a:solidFill>
            <a:schemeClr val="accent3">
              <a:shade val="95000"/>
              <a:satMod val="10500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hemeClr val="accent3"/>
        </a:lnRef>
        <a:fillRef idx="3">
          <a:schemeClr val="accent3"/>
        </a:fillRef>
        <a:effectRef idx="2">
          <a:schemeClr val="accent3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solidFill>
                <a:schemeClr val="bg1"/>
              </a:solidFill>
            </a:rPr>
            <a:t>2</a:t>
          </a:r>
          <a:endParaRPr lang="ru-RU" sz="1800" kern="1200" dirty="0">
            <a:solidFill>
              <a:schemeClr val="bg1"/>
            </a:solidFill>
          </a:endParaRPr>
        </a:p>
      </dsp:txBody>
      <dsp:txXfrm rot="-5400000">
        <a:off x="1" y="1789112"/>
        <a:ext cx="938871" cy="402373"/>
      </dsp:txXfrm>
    </dsp:sp>
    <dsp:sp modelId="{FB38D601-60B8-4291-9640-92ACB417EDEE}">
      <dsp:nvSpPr>
        <dsp:cNvPr id="0" name=""/>
        <dsp:cNvSpPr/>
      </dsp:nvSpPr>
      <dsp:spPr>
        <a:xfrm rot="5400000">
          <a:off x="3966626" y="-1859904"/>
          <a:ext cx="1142522" cy="7198032"/>
        </a:xfrm>
        <a:prstGeom prst="round2SameRect">
          <a:avLst/>
        </a:prstGeom>
        <a:solidFill>
          <a:schemeClr val="lt1"/>
        </a:solidFill>
        <a:ln w="25400" cap="flat" cmpd="sng" algn="ctr">
          <a:solidFill>
            <a:schemeClr val="accent1">
              <a:lumMod val="75000"/>
            </a:schemeClr>
          </a:solidFill>
          <a:prstDash val="solid"/>
        </a:ln>
        <a:effectLst/>
      </dsp:spPr>
      <dsp:style>
        <a:lnRef idx="2">
          <a:schemeClr val="accent3"/>
        </a:lnRef>
        <a:fillRef idx="1">
          <a:schemeClr val="lt1"/>
        </a:fillRef>
        <a:effectRef idx="0">
          <a:schemeClr val="accent3"/>
        </a:effectRef>
        <a:fontRef idx="minor">
          <a:schemeClr val="dk1"/>
        </a:fontRef>
      </dsp:style>
      <dsp:txBody>
        <a:bodyPr spcFirstLastPara="0" vert="horz" wrap="square" lIns="99568" tIns="8890" rIns="8890" bIns="889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>
              <a:latin typeface="Arial" pitchFamily="34" charset="0"/>
              <a:cs typeface="Arial" pitchFamily="34" charset="0"/>
            </a:rPr>
            <a:t>Из резервного фонда Правительства Свердловской области выделено средств в размере – 157,3 тыс. руб., исполнено – 157,3 тыс. руб.: на приобретение одежды сцены для </a:t>
          </a:r>
          <a:r>
            <a:rPr lang="ru-RU" sz="1400" kern="1200" dirty="0" err="1" smtClean="0">
              <a:latin typeface="Arial" pitchFamily="34" charset="0"/>
              <a:cs typeface="Arial" pitchFamily="34" charset="0"/>
            </a:rPr>
            <a:t>Зубковского</a:t>
          </a:r>
          <a:r>
            <a:rPr lang="ru-RU" sz="1400" kern="1200" dirty="0" smtClean="0">
              <a:latin typeface="Arial" pitchFamily="34" charset="0"/>
              <a:cs typeface="Arial" pitchFamily="34" charset="0"/>
            </a:rPr>
            <a:t> СДК</a:t>
          </a:r>
          <a:endParaRPr lang="ru-RU" sz="1400" kern="1200" dirty="0">
            <a:latin typeface="Arial" pitchFamily="34" charset="0"/>
            <a:cs typeface="Arial" pitchFamily="34" charset="0"/>
          </a:endParaRPr>
        </a:p>
      </dsp:txBody>
      <dsp:txXfrm rot="-5400000">
        <a:off x="938872" y="1223623"/>
        <a:ext cx="7142259" cy="1030976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0A7A45F-A21B-410B-9EA4-3B75375B7179}">
      <dsp:nvSpPr>
        <dsp:cNvPr id="0" name=""/>
        <dsp:cNvSpPr/>
      </dsp:nvSpPr>
      <dsp:spPr>
        <a:xfrm>
          <a:off x="0" y="71438"/>
          <a:ext cx="5143536" cy="1221589"/>
        </a:xfrm>
        <a:prstGeom prst="rect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latin typeface="Arial" pitchFamily="34" charset="0"/>
              <a:cs typeface="Arial" pitchFamily="34" charset="0"/>
            </a:rPr>
            <a:t>ДЕЙСТВУЮЩИЕ ТАРИФЫ НА КОММУНАЛЬНЫЕ  УСЛУГИ  В 2024 ГОДУ </a:t>
          </a:r>
          <a:endParaRPr lang="ru-RU" sz="1100" b="1" kern="1200" dirty="0">
            <a:latin typeface="Arial" pitchFamily="34" charset="0"/>
            <a:cs typeface="Arial" pitchFamily="34" charset="0"/>
          </a:endParaRPr>
        </a:p>
      </dsp:txBody>
      <dsp:txXfrm>
        <a:off x="0" y="71438"/>
        <a:ext cx="5143536" cy="1221589"/>
      </dsp:txXfrm>
    </dsp:sp>
    <dsp:sp modelId="{EFA2FA63-4C71-4439-9E73-4FE09DD04AB1}">
      <dsp:nvSpPr>
        <dsp:cNvPr id="0" name=""/>
        <dsp:cNvSpPr/>
      </dsp:nvSpPr>
      <dsp:spPr>
        <a:xfrm>
          <a:off x="0" y="1143013"/>
          <a:ext cx="1712837" cy="2721054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latin typeface="Arial" pitchFamily="34" charset="0"/>
              <a:cs typeface="Arial" pitchFamily="34" charset="0"/>
            </a:rPr>
            <a:t>Действующие тарифы на отопление 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latin typeface="Arial" pitchFamily="34" charset="0"/>
              <a:cs typeface="Arial" pitchFamily="34" charset="0"/>
            </a:rPr>
            <a:t>(без НДС) 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latin typeface="Arial" pitchFamily="34" charset="0"/>
              <a:cs typeface="Arial" pitchFamily="34" charset="0"/>
            </a:rPr>
            <a:t>4516,42 руб./Гкал</a:t>
          </a:r>
          <a:endParaRPr lang="ru-RU" sz="1200" kern="1200" dirty="0">
            <a:latin typeface="Arial" pitchFamily="34" charset="0"/>
            <a:cs typeface="Arial" pitchFamily="34" charset="0"/>
          </a:endParaRPr>
        </a:p>
      </dsp:txBody>
      <dsp:txXfrm>
        <a:off x="0" y="1143013"/>
        <a:ext cx="1712837" cy="2721054"/>
      </dsp:txXfrm>
    </dsp:sp>
    <dsp:sp modelId="{4D22F2A4-BEC6-4E81-A7C9-950073EB3D18}">
      <dsp:nvSpPr>
        <dsp:cNvPr id="0" name=""/>
        <dsp:cNvSpPr/>
      </dsp:nvSpPr>
      <dsp:spPr>
        <a:xfrm>
          <a:off x="1715349" y="1143013"/>
          <a:ext cx="1712837" cy="2722491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latin typeface="Arial" pitchFamily="34" charset="0"/>
              <a:cs typeface="Arial" pitchFamily="34" charset="0"/>
            </a:rPr>
            <a:t>Действующие тарифы на холодное водоснабжение питьевая (</a:t>
          </a:r>
          <a:r>
            <a:rPr lang="ru-RU" sz="1200" kern="1200" dirty="0" err="1" smtClean="0">
              <a:latin typeface="Arial" pitchFamily="34" charset="0"/>
              <a:cs typeface="Arial" pitchFamily="34" charset="0"/>
            </a:rPr>
            <a:t>тариф+</a:t>
          </a:r>
          <a:r>
            <a:rPr lang="ru-RU" sz="1200" kern="1200" dirty="0" smtClean="0">
              <a:latin typeface="Arial" pitchFamily="34" charset="0"/>
              <a:cs typeface="Arial" pitchFamily="34" charset="0"/>
            </a:rPr>
            <a:t> надбавка, без НДС)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latin typeface="Arial" pitchFamily="34" charset="0"/>
              <a:cs typeface="Arial" pitchFamily="34" charset="0"/>
            </a:rPr>
            <a:t>27,38 руб./м</a:t>
          </a:r>
          <a:r>
            <a:rPr lang="ru-RU" sz="1200" kern="1200" baseline="30000" dirty="0" smtClean="0">
              <a:latin typeface="Arial" pitchFamily="34" charset="0"/>
              <a:cs typeface="Arial" pitchFamily="34" charset="0"/>
            </a:rPr>
            <a:t>3</a:t>
          </a:r>
          <a:endParaRPr lang="ru-RU" sz="1200" kern="1200" dirty="0">
            <a:latin typeface="Arial" pitchFamily="34" charset="0"/>
            <a:cs typeface="Arial" pitchFamily="34" charset="0"/>
          </a:endParaRPr>
        </a:p>
      </dsp:txBody>
      <dsp:txXfrm>
        <a:off x="1715349" y="1143013"/>
        <a:ext cx="1712837" cy="2722491"/>
      </dsp:txXfrm>
    </dsp:sp>
    <dsp:sp modelId="{4AFCE38F-77B3-4786-86D5-C1B7A26D2491}">
      <dsp:nvSpPr>
        <dsp:cNvPr id="0" name=""/>
        <dsp:cNvSpPr/>
      </dsp:nvSpPr>
      <dsp:spPr>
        <a:xfrm>
          <a:off x="3428186" y="1143013"/>
          <a:ext cx="1712837" cy="2722491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200" kern="1200" dirty="0" smtClean="0">
              <a:latin typeface="Arial" pitchFamily="34" charset="0"/>
              <a:cs typeface="Arial" pitchFamily="34" charset="0"/>
            </a:rPr>
            <a:t>Действующие тарифы на водоотведение (</a:t>
          </a:r>
          <a:r>
            <a:rPr lang="ru-RU" sz="1200" kern="1200" dirty="0" err="1" smtClean="0">
              <a:latin typeface="Arial" pitchFamily="34" charset="0"/>
              <a:cs typeface="Arial" pitchFamily="34" charset="0"/>
            </a:rPr>
            <a:t>тариф+</a:t>
          </a:r>
          <a:r>
            <a:rPr lang="ru-RU" sz="1200" kern="1200" dirty="0" smtClean="0">
              <a:latin typeface="Arial" pitchFamily="34" charset="0"/>
              <a:cs typeface="Arial" pitchFamily="34" charset="0"/>
            </a:rPr>
            <a:t> надбавка, без НДС) </a:t>
          </a:r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200" kern="1200" dirty="0" smtClean="0">
              <a:latin typeface="Arial" pitchFamily="34" charset="0"/>
              <a:cs typeface="Arial" pitchFamily="34" charset="0"/>
            </a:rPr>
            <a:t>30,08 Руб./м</a:t>
          </a:r>
          <a:r>
            <a:rPr lang="ru-RU" sz="1200" kern="1200" baseline="30000" dirty="0" smtClean="0">
              <a:latin typeface="Arial" pitchFamily="34" charset="0"/>
              <a:cs typeface="Arial" pitchFamily="34" charset="0"/>
            </a:rPr>
            <a:t>3</a:t>
          </a:r>
          <a:endParaRPr lang="ru-RU" sz="1200" kern="1200" dirty="0" smtClean="0">
            <a:latin typeface="Arial" pitchFamily="34" charset="0"/>
            <a:cs typeface="Arial" pitchFamily="34" charset="0"/>
          </a:endParaRPr>
        </a:p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kern="1200" dirty="0">
            <a:latin typeface="Arial" pitchFamily="34" charset="0"/>
            <a:cs typeface="Arial" pitchFamily="34" charset="0"/>
          </a:endParaRPr>
        </a:p>
      </dsp:txBody>
      <dsp:txXfrm>
        <a:off x="3428186" y="1143013"/>
        <a:ext cx="1712837" cy="2722491"/>
      </dsp:txXfrm>
    </dsp:sp>
    <dsp:sp modelId="{54186346-3C95-4A58-AB8F-88FCE48E3C0C}">
      <dsp:nvSpPr>
        <dsp:cNvPr id="0" name=""/>
        <dsp:cNvSpPr/>
      </dsp:nvSpPr>
      <dsp:spPr>
        <a:xfrm>
          <a:off x="0" y="3786928"/>
          <a:ext cx="5143536" cy="285037"/>
        </a:xfrm>
        <a:prstGeom prst="rect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60B13E8-8693-460C-8C7E-293164839D9B}">
      <dsp:nvSpPr>
        <dsp:cNvPr id="0" name=""/>
        <dsp:cNvSpPr/>
      </dsp:nvSpPr>
      <dsp:spPr>
        <a:xfrm>
          <a:off x="720080" y="158747"/>
          <a:ext cx="6502480" cy="1639131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1">
                <a:tint val="50000"/>
                <a:satMod val="300000"/>
              </a:schemeClr>
            </a:gs>
            <a:gs pos="35000">
              <a:schemeClr val="accent1">
                <a:tint val="37000"/>
                <a:satMod val="300000"/>
              </a:schemeClr>
            </a:gs>
            <a:gs pos="100000">
              <a:schemeClr val="accent1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Муниципальная </a:t>
          </a:r>
          <a:r>
            <a:rPr lang="ru-RU" sz="1400" b="1" kern="12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программа</a:t>
          </a:r>
        </a:p>
        <a:p>
          <a:pPr marL="87313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 «Реализация молодежной политики и патриотического воспитания граждан на территории </a:t>
          </a:r>
          <a:r>
            <a:rPr lang="ru-RU" sz="1400" b="1" kern="1200" dirty="0" err="1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Тугулымского</a:t>
          </a:r>
          <a:r>
            <a:rPr lang="ru-RU" sz="1400" b="1" kern="12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 городского округа» на 2019-2026 годы: план – 1478,0 тыс. руб., исполнение – 1241,2 тыс. руб. (84%)</a:t>
          </a:r>
        </a:p>
      </dsp:txBody>
      <dsp:txXfrm>
        <a:off x="2155535" y="158747"/>
        <a:ext cx="5067026" cy="1639131"/>
      </dsp:txXfrm>
    </dsp:sp>
    <dsp:sp modelId="{3B212BA5-2680-47EC-9AB8-36E200CEA70A}">
      <dsp:nvSpPr>
        <dsp:cNvPr id="0" name=""/>
        <dsp:cNvSpPr/>
      </dsp:nvSpPr>
      <dsp:spPr>
        <a:xfrm>
          <a:off x="0" y="1777196"/>
          <a:ext cx="2077159" cy="1468448"/>
        </a:xfrm>
        <a:prstGeom prst="roundRect">
          <a:avLst>
            <a:gd name="adj" fmla="val 10000"/>
          </a:avLst>
        </a:prstGeom>
        <a:solidFill>
          <a:schemeClr val="accent3">
            <a:tint val="5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9EA38163-998B-493D-8514-B97C6006F559}">
      <dsp:nvSpPr>
        <dsp:cNvPr id="0" name=""/>
        <dsp:cNvSpPr/>
      </dsp:nvSpPr>
      <dsp:spPr>
        <a:xfrm>
          <a:off x="0" y="1766569"/>
          <a:ext cx="8343681" cy="2837521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1">
                <a:tint val="50000"/>
                <a:satMod val="300000"/>
              </a:schemeClr>
            </a:gs>
            <a:gs pos="35000">
              <a:schemeClr val="accent1">
                <a:tint val="37000"/>
                <a:satMod val="300000"/>
              </a:schemeClr>
            </a:gs>
            <a:gs pos="100000">
              <a:schemeClr val="accent1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Государственная программа Свердловской области "Развитие системы образования и реализация молодежной политики в Свердловской области ", реализация проектов по приоритетным направлениям работы с молодежью на территории Свердловской области, план – 132,3 тыс. руб., исполнение 132,3 тыс. руб., расходы направлены: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- </a:t>
          </a:r>
          <a:r>
            <a:rPr lang="ru-RU" sz="1400" b="1" kern="1200" dirty="0" smtClean="0"/>
            <a:t>на приобретение армейской полевой палатки «Марш- 10» – 33,5 тыс. руб., на приобретение оборудования для оснащения </a:t>
          </a:r>
          <a:r>
            <a:rPr lang="ru-RU" sz="1400" b="1" kern="1200" dirty="0" err="1" smtClean="0"/>
            <a:t>коворкинг</a:t>
          </a:r>
          <a:r>
            <a:rPr lang="ru-RU" sz="1400" b="1" kern="1200" dirty="0" smtClean="0"/>
            <a:t> -центра (зеркальная камера, пульт для презентаций, штатив, комплект постоянного света, брошюровщик) - 51,2 тыс. руб.,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Предоставлены гранты в форме субсидий победителям конкурса по работе с молодежью физическим лицам– 47,6 тыс. руб.</a:t>
          </a:r>
          <a:endParaRPr lang="ru-RU" sz="1400" b="1" kern="1200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sp:txBody>
      <dsp:txXfrm>
        <a:off x="1841908" y="1766569"/>
        <a:ext cx="6501772" cy="2837521"/>
      </dsp:txXfrm>
    </dsp:sp>
    <dsp:sp modelId="{4CB13D80-A438-4D18-9C32-D3DBD70AA541}">
      <dsp:nvSpPr>
        <dsp:cNvPr id="0" name=""/>
        <dsp:cNvSpPr/>
      </dsp:nvSpPr>
      <dsp:spPr>
        <a:xfrm flipH="1" flipV="1">
          <a:off x="0" y="2223996"/>
          <a:ext cx="1984511" cy="1444911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3">
  <dgm:title val=""/>
  <dgm:desc val=""/>
  <dgm:catLst>
    <dgm:cat type="list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5" srcId="0" destId="1" srcOrd="0" destOrd="0"/>
        <dgm:cxn modelId="6" srcId="1" destId="2" srcOrd="0" destOrd="0"/>
        <dgm:cxn modelId="7" srcId="1" destId="3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6" srcId="0" destId="1" srcOrd="0" destOrd="0"/>
        <dgm:cxn modelId="7" srcId="1" destId="2" srcOrd="0" destOrd="0"/>
        <dgm:cxn modelId="8" srcId="1" destId="3" srcOrd="1" destOrd="0"/>
        <dgm:cxn modelId="9" srcId="1" destId="4" srcOrd="2" destOrd="0"/>
        <dgm:cxn modelId="10" srcId="1" destId="5" srcOrd="3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roof" refType="w"/>
      <dgm:constr type="h" for="ch" forName="roof" refType="h" fact="0.3"/>
      <dgm:constr type="primFontSz" for="ch" forName="roof" val="65"/>
      <dgm:constr type="w" for="ch" forName="pillars" refType="w"/>
      <dgm:constr type="h" for="ch" forName="pillars" refType="h" fact="0.63"/>
      <dgm:constr type="t" for="ch" forName="pillars" refType="h" fact="0.3"/>
      <dgm:constr type="primFontSz" for="des" forName="pillar1" val="65"/>
      <dgm:constr type="primFontSz" for="des" forName="pillarX" refType="primFontSz" refFor="des" refForName="pillar1" op="equ"/>
      <dgm:constr type="w" for="ch" forName="base" refType="w"/>
      <dgm:constr type="h" for="ch" forName="base" refType="h" fact="0.07"/>
      <dgm:constr type="t" for="ch" forName="base" refType="h" fact="0.93"/>
    </dgm:constrLst>
    <dgm:ruleLst/>
    <dgm:forEach name="Name0" axis="ch" ptType="node" cnt="1">
      <dgm:layoutNode name="roof" styleLbl="dkBgShp">
        <dgm:alg type="tx"/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illars" styleLbl="node1">
        <dgm:choose name="Name1">
          <dgm:if name="Name2" func="var" arg="dir" op="equ" val="norm">
            <dgm:alg type="lin">
              <dgm:param type="linDir" val="fromL"/>
            </dgm:alg>
          </dgm:if>
          <dgm:else name="Name3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illar1" refType="w"/>
          <dgm:constr type="h" for="ch" forName="pillar1" refType="h"/>
          <dgm:constr type="w" for="ch" forName="pillarX" refType="w"/>
          <dgm:constr type="h" for="ch" forName="pillarX" refType="h"/>
        </dgm:constrLst>
        <dgm:ruleLst/>
        <dgm:layoutNode name="pillar1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forEach name="Name4" axis="ch" ptType="node" st="2">
          <dgm:layoutNode name="pillarX" styleLbl="node1">
            <dgm:varLst>
              <dgm:bulletEnabled val="1"/>
            </dgm:varLst>
            <dgm:alg type="tx"/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forEach>
      </dgm:layoutNode>
      <dgm:layoutNode name="base" styleLbl="dkBgShp">
        <dgm:alg type="sp"/>
        <dgm:shape xmlns:r="http://schemas.openxmlformats.org/officeDocument/2006/relationships" type="rect" r:blip="">
          <dgm:adjLst/>
        </dgm:shape>
        <dgm:presOf/>
        <dgm:constrLst/>
        <dgm:ruleLst/>
      </dgm:layoutNod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equation1">
  <dgm:title val=""/>
  <dgm:desc val=""/>
  <dgm:catLst>
    <dgm:cat type="relationship" pri="17000"/>
    <dgm:cat type="process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choose name="Name0">
      <dgm:if name="Name1" func="var" arg="dir" op="equ" val="norm">
        <dgm:alg type="lin">
          <dgm:param type="fallback" val="2D"/>
        </dgm:alg>
      </dgm:if>
      <dgm:else name="Name2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fact="0.58"/>
      <dgm:constr type="primFontSz" for="ch" ptType="node" op="equ" val="65"/>
      <dgm:constr type="primFontSz" for="ch" ptType="sibTrans" op="equ" val="55"/>
      <dgm:constr type="primFontSz" for="ch" ptType="sibTrans" refType="primFontSz" refFor="ch" refPtType="node" op="lte" fact="0.8"/>
      <dgm:constr type="w" for="ch" forName="spacerL" refType="w" refFor="ch" refPtType="sibTrans" fact="0.14"/>
      <dgm:constr type="w" for="ch" forName="spacerR" refType="w" refFor="ch" refPtType="sibTrans" fact="0.14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pacerL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ibTrans">
          <dgm:alg type="tx"/>
          <dgm:choose name="Name3">
            <dgm:if name="Name4" axis="followSib" ptType="sibTrans" func="cnt" op="equ" val="0">
              <dgm:shape xmlns:r="http://schemas.openxmlformats.org/officeDocument/2006/relationships" type="mathEqual" r:blip="">
                <dgm:adjLst/>
              </dgm:shape>
            </dgm:if>
            <dgm:else name="Name5">
              <dgm:shape xmlns:r="http://schemas.openxmlformats.org/officeDocument/2006/relationships" type="mathPlus" r:blip="">
                <dgm:adjLst/>
              </dgm:shape>
            </dgm:else>
          </dgm:choose>
          <dgm:presOf axis="self"/>
          <dgm:constrLst>
            <dgm:constr type="h" refType="w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  <dgm:layoutNode name="spacerR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List3">
  <dgm:title val=""/>
  <dgm:desc val=""/>
  <dgm:catLst>
    <dgm:cat type="list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5" srcId="0" destId="1" srcOrd="0" destOrd="0"/>
        <dgm:cxn modelId="6" srcId="1" destId="2" srcOrd="0" destOrd="0"/>
        <dgm:cxn modelId="7" srcId="1" destId="3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6" srcId="0" destId="1" srcOrd="0" destOrd="0"/>
        <dgm:cxn modelId="7" srcId="1" destId="2" srcOrd="0" destOrd="0"/>
        <dgm:cxn modelId="8" srcId="1" destId="3" srcOrd="1" destOrd="0"/>
        <dgm:cxn modelId="9" srcId="1" destId="4" srcOrd="2" destOrd="0"/>
        <dgm:cxn modelId="10" srcId="1" destId="5" srcOrd="3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roof" refType="w"/>
      <dgm:constr type="h" for="ch" forName="roof" refType="h" fact="0.3"/>
      <dgm:constr type="primFontSz" for="ch" forName="roof" val="65"/>
      <dgm:constr type="w" for="ch" forName="pillars" refType="w"/>
      <dgm:constr type="h" for="ch" forName="pillars" refType="h" fact="0.63"/>
      <dgm:constr type="t" for="ch" forName="pillars" refType="h" fact="0.3"/>
      <dgm:constr type="primFontSz" for="des" forName="pillar1" val="65"/>
      <dgm:constr type="primFontSz" for="des" forName="pillarX" refType="primFontSz" refFor="des" refForName="pillar1" op="equ"/>
      <dgm:constr type="w" for="ch" forName="base" refType="w"/>
      <dgm:constr type="h" for="ch" forName="base" refType="h" fact="0.07"/>
      <dgm:constr type="t" for="ch" forName="base" refType="h" fact="0.93"/>
    </dgm:constrLst>
    <dgm:ruleLst/>
    <dgm:forEach name="Name0" axis="ch" ptType="node" cnt="1">
      <dgm:layoutNode name="roof" styleLbl="dkBgShp">
        <dgm:alg type="tx"/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illars" styleLbl="node1">
        <dgm:choose name="Name1">
          <dgm:if name="Name2" func="var" arg="dir" op="equ" val="norm">
            <dgm:alg type="lin">
              <dgm:param type="linDir" val="fromL"/>
            </dgm:alg>
          </dgm:if>
          <dgm:else name="Name3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illar1" refType="w"/>
          <dgm:constr type="h" for="ch" forName="pillar1" refType="h"/>
          <dgm:constr type="w" for="ch" forName="pillarX" refType="w"/>
          <dgm:constr type="h" for="ch" forName="pillarX" refType="h"/>
        </dgm:constrLst>
        <dgm:ruleLst/>
        <dgm:layoutNode name="pillar1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forEach name="Name4" axis="ch" ptType="node" st="2">
          <dgm:layoutNode name="pillarX" styleLbl="node1">
            <dgm:varLst>
              <dgm:bulletEnabled val="1"/>
            </dgm:varLst>
            <dgm:alg type="tx"/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forEach>
      </dgm:layoutNode>
      <dgm:layoutNode name="base" styleLbl="dkBgShp">
        <dgm:alg type="sp"/>
        <dgm:shape xmlns:r="http://schemas.openxmlformats.org/officeDocument/2006/relationships" type="rect" r:blip="">
          <dgm:adjLst/>
        </dgm:shape>
        <dgm:presOf/>
        <dgm:constrLst/>
        <dgm:ruleLst/>
      </dgm:layoutNod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4#1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86FA38F-BF4F-40BC-89E0-F59CF58D2590}" type="datetime1">
              <a:rPr lang="ru-RU" smtClean="0"/>
              <a:pPr/>
              <a:t>30.05.2025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14605D-B77C-4F63-B8A2-644F6BB9ECE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8632CA7-144A-4B71-829D-74BF56749557}" type="datetime1">
              <a:rPr lang="ru-RU" smtClean="0"/>
              <a:pPr/>
              <a:t>30.05.2025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61D6A4-C315-4E3E-B4B5-91BDE9477DED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2195749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61D6A4-C315-4E3E-B4B5-91BDE9477DED}" type="slidenum">
              <a:rPr lang="ru-RU" smtClean="0"/>
              <a:pPr/>
              <a:t>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541413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61D6A4-C315-4E3E-B4B5-91BDE9477DED}" type="slidenum">
              <a:rPr lang="ru-RU" smtClean="0"/>
              <a:pPr/>
              <a:t>62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3512659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61D6A4-C315-4E3E-B4B5-91BDE9477DED}" type="slidenum">
              <a:rPr lang="ru-RU" smtClean="0"/>
              <a:pPr/>
              <a:t>63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0897782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61D6A4-C315-4E3E-B4B5-91BDE9477DED}" type="slidenum">
              <a:rPr lang="ru-RU" smtClean="0"/>
              <a:pPr/>
              <a:t>84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3652387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61D6A4-C315-4E3E-B4B5-91BDE9477DED}" type="slidenum">
              <a:rPr lang="ru-RU" smtClean="0"/>
              <a:pPr/>
              <a:t>85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713059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167855-5CAA-4FB9-9665-58A1051719BB}" type="slidenum">
              <a:rPr lang="ru-RU" smtClean="0"/>
              <a:pPr/>
              <a:t>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293657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167855-5CAA-4FB9-9665-58A1051719BB}" type="slidenum">
              <a:rPr lang="ru-RU" smtClean="0"/>
              <a:pPr/>
              <a:t>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293657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59382F-3F7C-4638-A5B4-C5C4965CDB29}" type="slidenum">
              <a:rPr lang="ru-RU" smtClean="0"/>
              <a:pPr/>
              <a:t>30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605091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59382F-3F7C-4638-A5B4-C5C4965CDB29}" type="slidenum">
              <a:rPr lang="ru-RU" smtClean="0"/>
              <a:pPr/>
              <a:t>31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111414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61D6A4-C315-4E3E-B4B5-91BDE9477DED}" type="slidenum">
              <a:rPr lang="ru-RU" smtClean="0"/>
              <a:pPr/>
              <a:t>36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003124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61D6A4-C315-4E3E-B4B5-91BDE9477DED}" type="slidenum">
              <a:rPr lang="ru-RU" smtClean="0"/>
              <a:pPr/>
              <a:t>43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420506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61D6A4-C315-4E3E-B4B5-91BDE9477DED}" type="slidenum">
              <a:rPr lang="ru-RU" smtClean="0"/>
              <a:pPr/>
              <a:t>44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1698315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61D6A4-C315-4E3E-B4B5-91BDE9477DED}" type="slidenum">
              <a:rPr lang="ru-RU" smtClean="0"/>
              <a:pPr/>
              <a:t>50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696875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3505200" y="6515251"/>
            <a:ext cx="2133600" cy="365125"/>
          </a:xfrm>
        </p:spPr>
        <p:txBody>
          <a:bodyPr/>
          <a:lstStyle>
            <a:lvl1pPr algn="ctr">
              <a:defRPr sz="1200" b="1" i="1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311FDFD-B394-4B36-85F8-A937FF2893FE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11FDFD-B394-4B36-85F8-A937FF2893FE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11FDFD-B394-4B36-85F8-A937FF2893FE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11FDFD-B394-4B36-85F8-A937FF2893FE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11FDFD-B394-4B36-85F8-A937FF2893FE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11FDFD-B394-4B36-85F8-A937FF2893FE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11FDFD-B394-4B36-85F8-A937FF2893FE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11FDFD-B394-4B36-85F8-A937FF2893FE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11FDFD-B394-4B36-85F8-A937FF2893FE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11FDFD-B394-4B36-85F8-A937FF2893FE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11FDFD-B394-4B36-85F8-A937FF2893FE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11FDFD-B394-4B36-85F8-A937FF2893FE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1.xml"/><Relationship Id="rId5" Type="http://schemas.openxmlformats.org/officeDocument/2006/relationships/chart" Target="../charts/chart11.xml"/><Relationship Id="rId4" Type="http://schemas.openxmlformats.org/officeDocument/2006/relationships/chart" Target="../charts/chart10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4.xml"/><Relationship Id="rId13" Type="http://schemas.openxmlformats.org/officeDocument/2006/relationships/diagramLayout" Target="../diagrams/layout5.xml"/><Relationship Id="rId3" Type="http://schemas.openxmlformats.org/officeDocument/2006/relationships/diagramLayout" Target="../diagrams/layout3.xml"/><Relationship Id="rId7" Type="http://schemas.openxmlformats.org/officeDocument/2006/relationships/diagramData" Target="../diagrams/data4.xml"/><Relationship Id="rId12" Type="http://schemas.openxmlformats.org/officeDocument/2006/relationships/diagramData" Target="../diagrams/data5.xml"/><Relationship Id="rId17" Type="http://schemas.openxmlformats.org/officeDocument/2006/relationships/chart" Target="../charts/chart12.xml"/><Relationship Id="rId2" Type="http://schemas.openxmlformats.org/officeDocument/2006/relationships/diagramData" Target="../diagrams/data3.xml"/><Relationship Id="rId16" Type="http://schemas.microsoft.com/office/2007/relationships/diagramDrawing" Target="../diagrams/drawing5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3.xml"/><Relationship Id="rId11" Type="http://schemas.microsoft.com/office/2007/relationships/diagramDrawing" Target="../diagrams/drawing4.xml"/><Relationship Id="rId5" Type="http://schemas.openxmlformats.org/officeDocument/2006/relationships/diagramColors" Target="../diagrams/colors3.xml"/><Relationship Id="rId15" Type="http://schemas.openxmlformats.org/officeDocument/2006/relationships/diagramColors" Target="../diagrams/colors5.xml"/><Relationship Id="rId10" Type="http://schemas.openxmlformats.org/officeDocument/2006/relationships/diagramColors" Target="../diagrams/colors4.xml"/><Relationship Id="rId4" Type="http://schemas.openxmlformats.org/officeDocument/2006/relationships/diagramQuickStyle" Target="../diagrams/quickStyle3.xml"/><Relationship Id="rId9" Type="http://schemas.openxmlformats.org/officeDocument/2006/relationships/diagramQuickStyle" Target="../diagrams/quickStyle4.xml"/><Relationship Id="rId14" Type="http://schemas.openxmlformats.org/officeDocument/2006/relationships/diagramQuickStyle" Target="../diagrams/quickStyle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3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4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5.xml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chart" Target="../charts/chart16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8.xml"/><Relationship Id="rId2" Type="http://schemas.openxmlformats.org/officeDocument/2006/relationships/chart" Target="../charts/chart17.xml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1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0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1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2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3.xm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4.xm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5.xml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7" Type="http://schemas.openxmlformats.org/officeDocument/2006/relationships/image" Target="../media/image30.jpeg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6.xml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7.xml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8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7.jpe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8.xml"/><Relationship Id="rId3" Type="http://schemas.openxmlformats.org/officeDocument/2006/relationships/diagramLayout" Target="../diagrams/layout7.xml"/><Relationship Id="rId7" Type="http://schemas.openxmlformats.org/officeDocument/2006/relationships/diagramData" Target="../diagrams/data8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7.xml"/><Relationship Id="rId11" Type="http://schemas.microsoft.com/office/2007/relationships/diagramDrawing" Target="../diagrams/drawing8.xml"/><Relationship Id="rId5" Type="http://schemas.openxmlformats.org/officeDocument/2006/relationships/diagramColors" Target="../diagrams/colors7.xml"/><Relationship Id="rId10" Type="http://schemas.openxmlformats.org/officeDocument/2006/relationships/diagramColors" Target="../diagrams/colors8.xml"/><Relationship Id="rId4" Type="http://schemas.openxmlformats.org/officeDocument/2006/relationships/diagramQuickStyle" Target="../diagrams/quickStyle7.xml"/><Relationship Id="rId9" Type="http://schemas.openxmlformats.org/officeDocument/2006/relationships/diagramQuickStyle" Target="../diagrams/quickStyle8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0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3.jpeg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consultantplus://offline/ref=988DC14737E11ABF5BE72CDCF6E72B72EA4C358FD625D370F7ED1C15ACC6F45267B9F89ABBD1419BAE3E3A15952C6806FCB0BD9Dm7V7L" TargetMode="External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diagramLayout" Target="../diagrams/layout11.xml"/><Relationship Id="rId7" Type="http://schemas.openxmlformats.org/officeDocument/2006/relationships/image" Target="../media/image45.jpeg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2.xml"/><Relationship Id="rId7" Type="http://schemas.openxmlformats.org/officeDocument/2006/relationships/image" Target="../media/image58.jpeg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2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9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0.xml"/><Relationship Id="rId1" Type="http://schemas.openxmlformats.org/officeDocument/2006/relationships/slideLayout" Target="../slideLayouts/slideLayout1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ctrTitle"/>
          </p:nvPr>
        </p:nvSpPr>
        <p:spPr>
          <a:xfrm>
            <a:off x="518584" y="1707900"/>
            <a:ext cx="8643998" cy="2592288"/>
          </a:xfrm>
          <a:effectLst>
            <a:reflection blurRad="6350" stA="50000" endA="300" endPos="55500" dist="50800" dir="5400000" sy="-100000" algn="bl" rotWithShape="0"/>
          </a:effectLst>
        </p:spPr>
        <p:txBody>
          <a:bodyPr>
            <a:normAutofit fontScale="90000"/>
          </a:bodyPr>
          <a:lstStyle/>
          <a:p>
            <a:r>
              <a:rPr lang="ru-RU" sz="48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Monotype Corsiva" pitchFamily="66" charset="0"/>
              </a:rPr>
              <a:t/>
            </a:r>
            <a:br>
              <a:rPr lang="ru-RU" sz="48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Monotype Corsiva" pitchFamily="66" charset="0"/>
              </a:rPr>
            </a:br>
            <a:r>
              <a:rPr lang="ru-RU" sz="48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Monotype Corsiva" pitchFamily="66" charset="0"/>
              </a:rPr>
              <a:t/>
            </a:r>
            <a:br>
              <a:rPr lang="ru-RU" sz="48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Monotype Corsiva" pitchFamily="66" charset="0"/>
              </a:rPr>
            </a:br>
            <a:r>
              <a:rPr lang="ru-RU" sz="48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Monotype Corsiva" pitchFamily="66" charset="0"/>
              </a:rPr>
              <a:t>«</a:t>
            </a:r>
            <a:r>
              <a:rPr lang="ru-RU" sz="53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Monotype Corsiva" pitchFamily="66" charset="0"/>
              </a:rPr>
              <a:t>Об исполнении бюджета</a:t>
            </a:r>
            <a:br>
              <a:rPr lang="ru-RU" sz="53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Monotype Corsiva" pitchFamily="66" charset="0"/>
              </a:rPr>
            </a:br>
            <a:r>
              <a:rPr lang="ru-RU" sz="5300" b="1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Monotype Corsiva" pitchFamily="66" charset="0"/>
              </a:rPr>
              <a:t>Тугулымского</a:t>
            </a:r>
            <a:r>
              <a:rPr lang="ru-RU" sz="53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Monotype Corsiva" pitchFamily="66" charset="0"/>
              </a:rPr>
              <a:t> городского округа »</a:t>
            </a:r>
            <a:br>
              <a:rPr lang="ru-RU" sz="53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Monotype Corsiva" pitchFamily="66" charset="0"/>
              </a:rPr>
            </a:br>
            <a:r>
              <a:rPr lang="ru-RU" sz="53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Monotype Corsiva" pitchFamily="66" charset="0"/>
              </a:rPr>
              <a:t>за 2024 год </a:t>
            </a:r>
            <a:br>
              <a:rPr lang="ru-RU" sz="53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Monotype Corsiva" pitchFamily="66" charset="0"/>
              </a:rPr>
            </a:br>
            <a:r>
              <a:rPr lang="ru-RU" sz="6000" dirty="0" smtClean="0">
                <a:solidFill>
                  <a:schemeClr val="accent1">
                    <a:lumMod val="75000"/>
                  </a:schemeClr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reflection blurRad="12700" stA="50000" endPos="50000" dist="5000" dir="5400000" sy="-100000" rotWithShape="0"/>
                </a:effectLst>
              </a:rPr>
              <a:t>  </a:t>
            </a:r>
            <a:endParaRPr lang="ru-RU" sz="6000" dirty="0">
              <a:solidFill>
                <a:schemeClr val="accent1">
                  <a:lumMod val="75000"/>
                </a:schemeClr>
              </a:solidFill>
              <a:effectLst>
                <a:glow rad="63500">
                  <a:schemeClr val="accent5">
                    <a:satMod val="175000"/>
                    <a:alpha val="40000"/>
                  </a:schemeClr>
                </a:glow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785918" y="1071546"/>
            <a:ext cx="6400800" cy="714380"/>
          </a:xfrm>
        </p:spPr>
        <p:txBody>
          <a:bodyPr>
            <a:normAutofit/>
          </a:bodyPr>
          <a:lstStyle/>
          <a:p>
            <a:r>
              <a:rPr lang="ru-RU" sz="20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Monotype Corsiva" pitchFamily="66" charset="0"/>
              </a:rPr>
              <a:t> </a:t>
            </a:r>
            <a:r>
              <a:rPr lang="ru-RU" sz="36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Monotype Corsiva" pitchFamily="66" charset="0"/>
              </a:rPr>
              <a:t>Бюджет для граждан </a:t>
            </a:r>
          </a:p>
        </p:txBody>
      </p:sp>
      <p:sp>
        <p:nvSpPr>
          <p:cNvPr id="9" name="Фигура, имеющая форму буквы L 8"/>
          <p:cNvSpPr/>
          <p:nvPr/>
        </p:nvSpPr>
        <p:spPr>
          <a:xfrm rot="10800000">
            <a:off x="8286777" y="142853"/>
            <a:ext cx="714380" cy="785818"/>
          </a:xfrm>
          <a:prstGeom prst="corner">
            <a:avLst>
              <a:gd name="adj1" fmla="val 28442"/>
              <a:gd name="adj2" fmla="val 28442"/>
            </a:avLst>
          </a:prstGeom>
          <a:solidFill>
            <a:schemeClr val="accent1">
              <a:lumMod val="75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Фигура, имеющая форму буквы L 9"/>
          <p:cNvSpPr/>
          <p:nvPr/>
        </p:nvSpPr>
        <p:spPr>
          <a:xfrm rot="16200000">
            <a:off x="8036745" y="5857891"/>
            <a:ext cx="714380" cy="785819"/>
          </a:xfrm>
          <a:prstGeom prst="corner">
            <a:avLst>
              <a:gd name="adj1" fmla="val 31117"/>
              <a:gd name="adj2" fmla="val 28442"/>
            </a:avLst>
          </a:prstGeom>
          <a:solidFill>
            <a:schemeClr val="accent1">
              <a:lumMod val="75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" name="Фигура, имеющая форму буквы L 10"/>
          <p:cNvSpPr/>
          <p:nvPr/>
        </p:nvSpPr>
        <p:spPr>
          <a:xfrm>
            <a:off x="214283" y="5786454"/>
            <a:ext cx="714380" cy="785818"/>
          </a:xfrm>
          <a:prstGeom prst="corner">
            <a:avLst>
              <a:gd name="adj1" fmla="val 28442"/>
              <a:gd name="adj2" fmla="val 28442"/>
            </a:avLst>
          </a:prstGeom>
          <a:solidFill>
            <a:schemeClr val="accent1">
              <a:lumMod val="75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Фигура, имеющая форму буквы L 11"/>
          <p:cNvSpPr/>
          <p:nvPr/>
        </p:nvSpPr>
        <p:spPr>
          <a:xfrm rot="10800000" flipH="1">
            <a:off x="142845" y="142853"/>
            <a:ext cx="642943" cy="785818"/>
          </a:xfrm>
          <a:prstGeom prst="corner">
            <a:avLst>
              <a:gd name="adj1" fmla="val 28442"/>
              <a:gd name="adj2" fmla="val 28442"/>
            </a:avLst>
          </a:prstGeom>
          <a:solidFill>
            <a:schemeClr val="accent1">
              <a:lumMod val="75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3345615" y="759395"/>
            <a:ext cx="2952771" cy="338554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ru-RU" sz="1600" b="1" i="1" dirty="0">
                <a:ln w="50800"/>
                <a:solidFill>
                  <a:schemeClr val="accent1">
                    <a:lumMod val="75000"/>
                  </a:schemeClr>
                </a:solidFill>
              </a:rPr>
              <a:t>Электронная брошюра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319299" y="209207"/>
            <a:ext cx="53340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Администрация  </a:t>
            </a:r>
          </a:p>
          <a:p>
            <a:pPr algn="ctr"/>
            <a:r>
              <a:rPr lang="ru-RU" b="1" dirty="0" err="1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Тугулымского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муниципального 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округа</a:t>
            </a:r>
          </a:p>
        </p:txBody>
      </p:sp>
      <p:pic>
        <p:nvPicPr>
          <p:cNvPr id="1030" name="Picture 6" descr="https://sab-ekb.ru/wp-content/uploads/2019/09/k_tugulim.png"/>
          <p:cNvPicPr>
            <a:picLocks noChangeAspect="1" noChangeArrowheads="1"/>
          </p:cNvPicPr>
          <p:nvPr/>
        </p:nvPicPr>
        <p:blipFill>
          <a:blip r:embed="rId3" cstate="print">
            <a:lum contrast="10000"/>
          </a:blip>
          <a:srcRect/>
          <a:stretch>
            <a:fillRect/>
          </a:stretch>
        </p:blipFill>
        <p:spPr bwMode="auto">
          <a:xfrm flipH="1">
            <a:off x="3643306" y="4714884"/>
            <a:ext cx="1939197" cy="1928826"/>
          </a:xfrm>
          <a:prstGeom prst="rect">
            <a:avLst/>
          </a:prstGeom>
          <a:noFill/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contrasting" dir="t">
              <a:rot lat="0" lon="0" rev="1500000"/>
            </a:lightRig>
          </a:scene3d>
          <a:sp3d prstMaterial="metal"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Таблица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61155798"/>
              </p:ext>
            </p:extLst>
          </p:nvPr>
        </p:nvGraphicFramePr>
        <p:xfrm>
          <a:off x="657399" y="1149742"/>
          <a:ext cx="7682009" cy="2048771"/>
        </p:xfrm>
        <a:graphic>
          <a:graphicData uri="http://schemas.openxmlformats.org/drawingml/2006/table">
            <a:tbl>
              <a:tblPr bandRow="1">
                <a:tableStyleId>{69CF1AB2-1976-4502-BF36-3FF5EA218861}</a:tableStyleId>
              </a:tblPr>
              <a:tblGrid>
                <a:gridCol w="49418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44704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889657">
                  <a:extLst>
                    <a:ext uri="{9D8B030D-6E8A-4147-A177-3AD203B41FA5}">
                      <a16:colId xmlns:a16="http://schemas.microsoft.com/office/drawing/2014/main" xmlns="" val="2478289551"/>
                    </a:ext>
                  </a:extLst>
                </a:gridCol>
                <a:gridCol w="810326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880231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880231">
                  <a:extLst>
                    <a:ext uri="{9D8B030D-6E8A-4147-A177-3AD203B41FA5}">
                      <a16:colId xmlns:a16="http://schemas.microsoft.com/office/drawing/2014/main" xmlns="" val="2733219655"/>
                    </a:ext>
                  </a:extLst>
                </a:gridCol>
                <a:gridCol w="1280335">
                  <a:extLst>
                    <a:ext uri="{9D8B030D-6E8A-4147-A177-3AD203B41FA5}">
                      <a16:colId xmlns:a16="http://schemas.microsoft.com/office/drawing/2014/main" xmlns="" val="83597395"/>
                    </a:ext>
                  </a:extLst>
                </a:gridCol>
              </a:tblGrid>
              <a:tr h="41148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-68580" algn="l"/>
                          <a:tab pos="3051810" algn="ctr"/>
                        </a:tabLst>
                      </a:pPr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	№ п/п	</a:t>
                      </a:r>
                      <a:endParaRPr lang="ru-RU" sz="1200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47978" marR="4797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показателя</a:t>
                      </a:r>
                      <a:endParaRPr lang="ru-RU" sz="1200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47978" marR="4797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Ед. измерения</a:t>
                      </a:r>
                      <a:endParaRPr lang="ru-RU" sz="1200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47978" marR="4797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</a:t>
                      </a:r>
                    </a:p>
                  </a:txBody>
                  <a:tcPr marL="47978" marR="4797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</a:t>
                      </a:r>
                      <a:endParaRPr lang="ru-RU" sz="1200" b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978" marR="4797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  <a:endParaRPr lang="ru-RU" sz="1200" b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978" marR="4797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</a:t>
                      </a:r>
                      <a:endParaRPr lang="ru-RU" sz="1200" b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978" marR="47978" marT="0" marB="0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37160">
                <a:tc gridSpan="7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ЗАНЯТОСТЬ</a:t>
                      </a:r>
                      <a:r>
                        <a:rPr lang="ru-RU" sz="1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1200" b="1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20446" marR="20446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b="1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20446" marR="20446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b="1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20446" marR="20446" marT="0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0285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20446" marR="2044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безработных граждан (на конец отчетного периода) </a:t>
                      </a:r>
                      <a:endParaRPr lang="ru-RU" sz="1200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Чел.</a:t>
                      </a:r>
                      <a:endParaRPr lang="ru-RU" sz="1200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157</a:t>
                      </a:r>
                      <a:endParaRPr lang="ru-RU" sz="1200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132</a:t>
                      </a:r>
                      <a:endParaRPr lang="ru-RU" sz="1200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101</a:t>
                      </a:r>
                      <a:endParaRPr lang="ru-RU" sz="1200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99</a:t>
                      </a:r>
                      <a:endParaRPr lang="ru-RU" sz="1200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3439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200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20446" marR="2044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Уровень регистрируемой безработицы (на конец отчетного периода) </a:t>
                      </a:r>
                      <a:endParaRPr lang="ru-RU" sz="1200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120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1,8</a:t>
                      </a:r>
                      <a:endParaRPr lang="ru-RU" sz="1200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1,5</a:t>
                      </a:r>
                      <a:endParaRPr lang="ru-RU" sz="1200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1,0</a:t>
                      </a:r>
                      <a:endParaRPr lang="ru-RU" sz="1200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ru-RU" sz="1200" dirty="0" smtClean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,0</a:t>
                      </a:r>
                      <a:endParaRPr lang="ru-RU" sz="1200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200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20446" marR="2044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Уровень безработицы по методологии МОТ </a:t>
                      </a:r>
                      <a:endParaRPr lang="ru-RU" sz="120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1200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1,6</a:t>
                      </a:r>
                      <a:endParaRPr lang="ru-RU" sz="1200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1,3</a:t>
                      </a:r>
                      <a:endParaRPr lang="ru-RU" sz="1200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0,9</a:t>
                      </a:r>
                      <a:endParaRPr lang="ru-RU" sz="1200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0,9</a:t>
                      </a:r>
                      <a:endParaRPr lang="ru-RU" sz="1200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2DCAF21F-3925-4E53-94B1-10E28E8CE3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11FDFD-B394-4B36-85F8-A937FF2893FE}" type="slidenum">
              <a:rPr lang="ru-RU" smtClean="0"/>
              <a:pPr/>
              <a:t>10</a:t>
            </a:fld>
            <a:endParaRPr lang="ru-RU" dirty="0"/>
          </a:p>
        </p:txBody>
      </p:sp>
      <p:sp>
        <p:nvSpPr>
          <p:cNvPr id="14" name="Подзаголовок 2">
            <a:extLst>
              <a:ext uri="{FF2B5EF4-FFF2-40B4-BE49-F238E27FC236}">
                <a16:creationId xmlns:a16="http://schemas.microsoft.com/office/drawing/2014/main" xmlns="" id="{3AA9D025-3E1E-475A-A87F-3D532D8CF493}"/>
              </a:ext>
            </a:extLst>
          </p:cNvPr>
          <p:cNvSpPr txBox="1">
            <a:spLocks/>
          </p:cNvSpPr>
          <p:nvPr/>
        </p:nvSpPr>
        <p:spPr>
          <a:xfrm>
            <a:off x="1303713" y="857250"/>
            <a:ext cx="6500860" cy="664089"/>
          </a:xfrm>
          <a:prstGeom prst="rect">
            <a:avLst/>
          </a:prstGeom>
        </p:spPr>
        <p:txBody>
          <a:bodyPr vert="horz" lIns="68580" tIns="34290" rIns="68580" bIns="34290" rtlCol="0">
            <a:normAutofit fontScale="47500" lnSpcReduction="20000"/>
          </a:bodyPr>
          <a:lstStyle/>
          <a:p>
            <a:pPr algn="ctr">
              <a:spcBef>
                <a:spcPct val="20000"/>
              </a:spcBef>
              <a:defRPr/>
            </a:pPr>
            <a:endParaRPr lang="ru-RU" sz="9600" b="1" u="sng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0B050"/>
              </a:solidFill>
              <a:effectLst>
                <a:reflection blurRad="12700" stA="28000" endPos="45000" dist="1000" dir="5400000" sy="-100000" algn="bl" rotWithShape="0"/>
              </a:effectLst>
              <a:latin typeface="Monotype Corsiva" pitchFamily="66" charset="0"/>
            </a:endParaRPr>
          </a:p>
        </p:txBody>
      </p:sp>
      <p:sp>
        <p:nvSpPr>
          <p:cNvPr id="13" name="Подзаголовок 2">
            <a:extLst>
              <a:ext uri="{FF2B5EF4-FFF2-40B4-BE49-F238E27FC236}">
                <a16:creationId xmlns:a16="http://schemas.microsoft.com/office/drawing/2014/main" xmlns="" id="{3AA9D025-3E1E-475A-A87F-3D532D8CF493}"/>
              </a:ext>
            </a:extLst>
          </p:cNvPr>
          <p:cNvSpPr txBox="1">
            <a:spLocks/>
          </p:cNvSpPr>
          <p:nvPr/>
        </p:nvSpPr>
        <p:spPr>
          <a:xfrm>
            <a:off x="1214414" y="118034"/>
            <a:ext cx="6500860" cy="964395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/>
          <a:p>
            <a:pPr lvl="0" algn="ctr">
              <a:spcBef>
                <a:spcPct val="20000"/>
              </a:spcBef>
              <a:defRPr/>
            </a:pPr>
            <a:r>
              <a:rPr lang="ru-RU" sz="28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Monotype Corsiva" pitchFamily="66" charset="0"/>
              </a:rPr>
              <a:t>Итоги </a:t>
            </a:r>
            <a:r>
              <a:rPr lang="ru-RU" sz="28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Monotype Corsiva" pitchFamily="66" charset="0"/>
              </a:rPr>
              <a:t>социально-экономического развития  </a:t>
            </a:r>
          </a:p>
          <a:p>
            <a:pPr lvl="0" algn="ctr">
              <a:spcBef>
                <a:spcPct val="20000"/>
              </a:spcBef>
              <a:defRPr/>
            </a:pPr>
            <a:r>
              <a:rPr lang="ru-RU" sz="28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Monotype Corsiva" pitchFamily="66" charset="0"/>
              </a:rPr>
              <a:t>за </a:t>
            </a:r>
            <a:r>
              <a:rPr lang="ru-RU" sz="28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Monotype Corsiva" pitchFamily="66" charset="0"/>
              </a:rPr>
              <a:t>2022-2024 </a:t>
            </a:r>
            <a:r>
              <a:rPr lang="ru-RU" sz="28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Monotype Corsiva" pitchFamily="66" charset="0"/>
              </a:rPr>
              <a:t>годы </a:t>
            </a:r>
          </a:p>
        </p:txBody>
      </p:sp>
      <p:graphicFrame>
        <p:nvGraphicFramePr>
          <p:cNvPr id="17" name="Диаграмма 16"/>
          <p:cNvGraphicFramePr/>
          <p:nvPr>
            <p:extLst>
              <p:ext uri="{D42A27DB-BD31-4B8C-83A1-F6EECF244321}">
                <p14:modId xmlns:p14="http://schemas.microsoft.com/office/powerpoint/2010/main" val="1926849327"/>
              </p:ext>
            </p:extLst>
          </p:nvPr>
        </p:nvGraphicFramePr>
        <p:xfrm>
          <a:off x="4561668" y="3211213"/>
          <a:ext cx="4258804" cy="28100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6" name="Диаграмма 15"/>
          <p:cNvGraphicFramePr/>
          <p:nvPr>
            <p:extLst>
              <p:ext uri="{D42A27DB-BD31-4B8C-83A1-F6EECF244321}">
                <p14:modId xmlns:p14="http://schemas.microsoft.com/office/powerpoint/2010/main" val="1342533275"/>
              </p:ext>
            </p:extLst>
          </p:nvPr>
        </p:nvGraphicFramePr>
        <p:xfrm>
          <a:off x="395536" y="3211212"/>
          <a:ext cx="4032448" cy="28100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8" name="Фигура, имеющая форму буквы L 17"/>
          <p:cNvSpPr/>
          <p:nvPr/>
        </p:nvSpPr>
        <p:spPr>
          <a:xfrm rot="10800000">
            <a:off x="8339409" y="160711"/>
            <a:ext cx="535785" cy="589364"/>
          </a:xfrm>
          <a:prstGeom prst="corner">
            <a:avLst>
              <a:gd name="adj1" fmla="val 28442"/>
              <a:gd name="adj2" fmla="val 28442"/>
            </a:avLst>
          </a:prstGeom>
          <a:solidFill>
            <a:schemeClr val="accent1">
              <a:lumMod val="75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350" dirty="0"/>
          </a:p>
        </p:txBody>
      </p:sp>
      <p:sp>
        <p:nvSpPr>
          <p:cNvPr id="19" name="Фигура, имеющая форму буквы L 18"/>
          <p:cNvSpPr/>
          <p:nvPr/>
        </p:nvSpPr>
        <p:spPr>
          <a:xfrm rot="16200000">
            <a:off x="8306336" y="6125721"/>
            <a:ext cx="535785" cy="589364"/>
          </a:xfrm>
          <a:prstGeom prst="corner">
            <a:avLst>
              <a:gd name="adj1" fmla="val 28442"/>
              <a:gd name="adj2" fmla="val 28442"/>
            </a:avLst>
          </a:prstGeom>
          <a:solidFill>
            <a:schemeClr val="accent1">
              <a:lumMod val="75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350" dirty="0"/>
          </a:p>
        </p:txBody>
      </p:sp>
      <p:sp>
        <p:nvSpPr>
          <p:cNvPr id="20" name="Фигура, имеющая форму буквы L 19"/>
          <p:cNvSpPr/>
          <p:nvPr/>
        </p:nvSpPr>
        <p:spPr>
          <a:xfrm>
            <a:off x="179511" y="6098932"/>
            <a:ext cx="535785" cy="589364"/>
          </a:xfrm>
          <a:prstGeom prst="corner">
            <a:avLst>
              <a:gd name="adj1" fmla="val 28442"/>
              <a:gd name="adj2" fmla="val 28442"/>
            </a:avLst>
          </a:prstGeom>
          <a:solidFill>
            <a:schemeClr val="accent1">
              <a:lumMod val="75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350" dirty="0"/>
          </a:p>
        </p:txBody>
      </p:sp>
      <p:sp>
        <p:nvSpPr>
          <p:cNvPr id="21" name="Фигура, имеющая форму буквы L 20"/>
          <p:cNvSpPr/>
          <p:nvPr/>
        </p:nvSpPr>
        <p:spPr>
          <a:xfrm rot="10800000" flipH="1">
            <a:off x="179512" y="160711"/>
            <a:ext cx="482207" cy="589364"/>
          </a:xfrm>
          <a:prstGeom prst="corner">
            <a:avLst>
              <a:gd name="adj1" fmla="val 28442"/>
              <a:gd name="adj2" fmla="val 28442"/>
            </a:avLst>
          </a:prstGeom>
          <a:solidFill>
            <a:schemeClr val="accent1">
              <a:lumMod val="75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350" dirty="0"/>
          </a:p>
        </p:txBody>
      </p:sp>
    </p:spTree>
    <p:extLst>
      <p:ext uri="{BB962C8B-B14F-4D97-AF65-F5344CB8AC3E}">
        <p14:creationId xmlns:p14="http://schemas.microsoft.com/office/powerpoint/2010/main" val="1938653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Таблица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68251010"/>
              </p:ext>
            </p:extLst>
          </p:nvPr>
        </p:nvGraphicFramePr>
        <p:xfrm>
          <a:off x="589710" y="1189295"/>
          <a:ext cx="7852292" cy="3845637"/>
        </p:xfrm>
        <a:graphic>
          <a:graphicData uri="http://schemas.openxmlformats.org/drawingml/2006/table">
            <a:tbl>
              <a:tblPr bandRow="1">
                <a:tableStyleId>{69CF1AB2-1976-4502-BF36-3FF5EA218861}</a:tableStyleId>
              </a:tblPr>
              <a:tblGrid>
                <a:gridCol w="49609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45651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893097">
                  <a:extLst>
                    <a:ext uri="{9D8B030D-6E8A-4147-A177-3AD203B41FA5}">
                      <a16:colId xmlns:a16="http://schemas.microsoft.com/office/drawing/2014/main" xmlns="" val="2478289551"/>
                    </a:ext>
                  </a:extLst>
                </a:gridCol>
                <a:gridCol w="933955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024212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024212">
                  <a:extLst>
                    <a:ext uri="{9D8B030D-6E8A-4147-A177-3AD203B41FA5}">
                      <a16:colId xmlns:a16="http://schemas.microsoft.com/office/drawing/2014/main" xmlns="" val="546653699"/>
                    </a:ext>
                  </a:extLst>
                </a:gridCol>
                <a:gridCol w="1024214">
                  <a:extLst>
                    <a:ext uri="{9D8B030D-6E8A-4147-A177-3AD203B41FA5}">
                      <a16:colId xmlns:a16="http://schemas.microsoft.com/office/drawing/2014/main" xmlns="" val="1516439359"/>
                    </a:ext>
                  </a:extLst>
                </a:gridCol>
              </a:tblGrid>
              <a:tr h="53949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-68580" algn="l"/>
                          <a:tab pos="3051810" algn="ctr"/>
                        </a:tabLst>
                      </a:pPr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	№ п/п	</a:t>
                      </a:r>
                      <a:endParaRPr lang="ru-RU" sz="1200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47978" marR="4797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показателя</a:t>
                      </a:r>
                      <a:endParaRPr lang="ru-RU" sz="1200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47978" marR="4797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Ед. измерения</a:t>
                      </a:r>
                      <a:endParaRPr lang="ru-RU" sz="1200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47978" marR="4797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</a:t>
                      </a:r>
                    </a:p>
                  </a:txBody>
                  <a:tcPr marL="47978" marR="4797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</a:t>
                      </a:r>
                      <a:endParaRPr lang="ru-RU" sz="1200" b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978" marR="4797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  <a:endParaRPr lang="ru-RU" sz="1200" b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978" marR="4797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</a:t>
                      </a:r>
                      <a:endParaRPr lang="ru-RU" sz="1200" b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978" marR="47978" marT="0" marB="0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79830">
                <a:tc gridSpan="7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РАБОТА</a:t>
                      </a:r>
                      <a:r>
                        <a:rPr lang="ru-RU" sz="1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ПРЕДПРИЯТИЙ, ОРГАНИЗАЦИЙ</a:t>
                      </a:r>
                      <a:endParaRPr lang="ru-RU" sz="1200" b="1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20446" marR="20446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b="1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20446" marR="20446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b="1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20446" marR="20446" marT="0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89914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20446" marR="20446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отгруженных товаров собственного производства, выполненных работ (услуг) по видам экономической деятельности по кругу крупных и средних организаций </a:t>
                      </a:r>
                      <a:endParaRPr lang="ru-RU" sz="1200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Млн.руб.</a:t>
                      </a:r>
                      <a:endParaRPr lang="ru-RU" sz="1200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131,0</a:t>
                      </a:r>
                      <a:endParaRPr lang="ru-RU" sz="1200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153,8</a:t>
                      </a:r>
                      <a:endParaRPr lang="ru-RU" sz="1200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160,0</a:t>
                      </a:r>
                      <a:endParaRPr lang="ru-RU" sz="1200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168,9</a:t>
                      </a:r>
                      <a:endParaRPr lang="ru-RU" sz="1200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3949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200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20446" marR="20446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Оборот крупных и средних организаций по сферам деятельности в текущих ценах:</a:t>
                      </a:r>
                      <a:endParaRPr lang="ru-RU" sz="120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</a:t>
                      </a:r>
                      <a:endParaRPr lang="ru-RU" sz="120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</a:t>
                      </a:r>
                      <a:endParaRPr lang="ru-RU" sz="1200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</a:t>
                      </a:r>
                      <a:endParaRPr lang="ru-RU" sz="1200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</a:t>
                      </a:r>
                      <a:endParaRPr lang="ru-RU" sz="1200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</a:t>
                      </a:r>
                      <a:endParaRPr lang="ru-RU" sz="1200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7091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200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20446" marR="20446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Добыча полезных ископаемых 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(в действующих ценах)</a:t>
                      </a:r>
                      <a:endParaRPr lang="ru-RU" sz="120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Млн.руб.</a:t>
                      </a:r>
                      <a:endParaRPr lang="ru-RU" sz="120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5966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200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20446" marR="20446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Обрабатывающие производства 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(в действующих ценах)</a:t>
                      </a:r>
                      <a:endParaRPr lang="ru-RU" sz="120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Млн.руб.</a:t>
                      </a:r>
                      <a:endParaRPr lang="ru-RU" sz="120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53949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200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20446" marR="20446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Производство электроэнергии, газа и воды 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(в действующих ценах)</a:t>
                      </a:r>
                      <a:endParaRPr lang="ru-RU" sz="120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Млн.руб.</a:t>
                      </a:r>
                      <a:endParaRPr lang="ru-RU" sz="120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131,0</a:t>
                      </a:r>
                      <a:endParaRPr lang="ru-RU" sz="1200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153,8</a:t>
                      </a:r>
                      <a:endParaRPr lang="ru-RU" sz="1200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160,0</a:t>
                      </a:r>
                      <a:endParaRPr lang="ru-RU" sz="1200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ru-RU" sz="1200" dirty="0" smtClean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68,9</a:t>
                      </a:r>
                      <a:endParaRPr lang="ru-RU" sz="1200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17983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200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20446" marR="20446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Строительство </a:t>
                      </a:r>
                      <a:endParaRPr lang="ru-RU" sz="120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Млн.руб. </a:t>
                      </a:r>
                      <a:endParaRPr lang="ru-RU" sz="1200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</a:tbl>
          </a:graphicData>
        </a:graphic>
      </p:graphicFrame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2DCAF21F-3925-4E53-94B1-10E28E8CE3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11FDFD-B394-4B36-85F8-A937FF2893FE}" type="slidenum">
              <a:rPr lang="ru-RU" smtClean="0"/>
              <a:pPr/>
              <a:t>11</a:t>
            </a:fld>
            <a:endParaRPr lang="ru-RU" dirty="0"/>
          </a:p>
        </p:txBody>
      </p:sp>
      <p:sp>
        <p:nvSpPr>
          <p:cNvPr id="14" name="Подзаголовок 2">
            <a:extLst>
              <a:ext uri="{FF2B5EF4-FFF2-40B4-BE49-F238E27FC236}">
                <a16:creationId xmlns:a16="http://schemas.microsoft.com/office/drawing/2014/main" xmlns="" id="{3AA9D025-3E1E-475A-A87F-3D532D8CF493}"/>
              </a:ext>
            </a:extLst>
          </p:cNvPr>
          <p:cNvSpPr txBox="1">
            <a:spLocks/>
          </p:cNvSpPr>
          <p:nvPr/>
        </p:nvSpPr>
        <p:spPr>
          <a:xfrm>
            <a:off x="1303713" y="857250"/>
            <a:ext cx="6500860" cy="664089"/>
          </a:xfrm>
          <a:prstGeom prst="rect">
            <a:avLst/>
          </a:prstGeom>
        </p:spPr>
        <p:txBody>
          <a:bodyPr vert="horz" lIns="68580" tIns="34290" rIns="68580" bIns="34290" rtlCol="0">
            <a:normAutofit fontScale="47500" lnSpcReduction="20000"/>
          </a:bodyPr>
          <a:lstStyle/>
          <a:p>
            <a:pPr algn="ctr">
              <a:spcBef>
                <a:spcPct val="20000"/>
              </a:spcBef>
              <a:defRPr/>
            </a:pPr>
            <a:endParaRPr lang="ru-RU" sz="9600" b="1" u="sng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0B050"/>
              </a:solidFill>
              <a:effectLst>
                <a:reflection blurRad="12700" stA="28000" endPos="45000" dist="1000" dir="5400000" sy="-100000" algn="bl" rotWithShape="0"/>
              </a:effectLst>
              <a:latin typeface="Monotype Corsiva" pitchFamily="66" charset="0"/>
            </a:endParaRPr>
          </a:p>
        </p:txBody>
      </p:sp>
      <p:sp>
        <p:nvSpPr>
          <p:cNvPr id="13" name="Подзаголовок 2">
            <a:extLst>
              <a:ext uri="{FF2B5EF4-FFF2-40B4-BE49-F238E27FC236}">
                <a16:creationId xmlns:a16="http://schemas.microsoft.com/office/drawing/2014/main" xmlns="" id="{3AA9D025-3E1E-475A-A87F-3D532D8CF493}"/>
              </a:ext>
            </a:extLst>
          </p:cNvPr>
          <p:cNvSpPr txBox="1">
            <a:spLocks/>
          </p:cNvSpPr>
          <p:nvPr/>
        </p:nvSpPr>
        <p:spPr>
          <a:xfrm>
            <a:off x="1250134" y="21167"/>
            <a:ext cx="6500860" cy="964395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/>
          <a:p>
            <a:pPr lvl="0" algn="ctr">
              <a:spcBef>
                <a:spcPct val="20000"/>
              </a:spcBef>
              <a:defRPr/>
            </a:pPr>
            <a:r>
              <a:rPr lang="ru-RU" sz="28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Monotype Corsiva" pitchFamily="66" charset="0"/>
              </a:rPr>
              <a:t>Итоги </a:t>
            </a:r>
            <a:r>
              <a:rPr lang="ru-RU" sz="28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Monotype Corsiva" pitchFamily="66" charset="0"/>
              </a:rPr>
              <a:t>социально-экономического развития  </a:t>
            </a:r>
          </a:p>
          <a:p>
            <a:pPr lvl="0" algn="ctr">
              <a:spcBef>
                <a:spcPct val="20000"/>
              </a:spcBef>
              <a:defRPr/>
            </a:pPr>
            <a:r>
              <a:rPr lang="ru-RU" sz="28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Monotype Corsiva" pitchFamily="66" charset="0"/>
              </a:rPr>
              <a:t>за </a:t>
            </a:r>
            <a:r>
              <a:rPr lang="ru-RU" sz="28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Monotype Corsiva" pitchFamily="66" charset="0"/>
              </a:rPr>
              <a:t>2022-2024 </a:t>
            </a:r>
            <a:r>
              <a:rPr lang="ru-RU" sz="28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Monotype Corsiva" pitchFamily="66" charset="0"/>
              </a:rPr>
              <a:t>годы </a:t>
            </a:r>
          </a:p>
        </p:txBody>
      </p:sp>
      <p:sp>
        <p:nvSpPr>
          <p:cNvPr id="16" name="Фигура, имеющая форму буквы L 15"/>
          <p:cNvSpPr/>
          <p:nvPr/>
        </p:nvSpPr>
        <p:spPr>
          <a:xfrm rot="10800000">
            <a:off x="8442004" y="116633"/>
            <a:ext cx="535785" cy="589364"/>
          </a:xfrm>
          <a:prstGeom prst="corner">
            <a:avLst>
              <a:gd name="adj1" fmla="val 28442"/>
              <a:gd name="adj2" fmla="val 28442"/>
            </a:avLst>
          </a:prstGeom>
          <a:solidFill>
            <a:schemeClr val="accent1">
              <a:lumMod val="75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350" dirty="0"/>
          </a:p>
        </p:txBody>
      </p:sp>
      <p:sp>
        <p:nvSpPr>
          <p:cNvPr id="17" name="Фигура, имеющая форму буквы L 16"/>
          <p:cNvSpPr/>
          <p:nvPr/>
        </p:nvSpPr>
        <p:spPr>
          <a:xfrm rot="16200000">
            <a:off x="8415214" y="6135239"/>
            <a:ext cx="535785" cy="589364"/>
          </a:xfrm>
          <a:prstGeom prst="corner">
            <a:avLst>
              <a:gd name="adj1" fmla="val 28442"/>
              <a:gd name="adj2" fmla="val 28442"/>
            </a:avLst>
          </a:prstGeom>
          <a:solidFill>
            <a:schemeClr val="accent1">
              <a:lumMod val="75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350" dirty="0"/>
          </a:p>
        </p:txBody>
      </p:sp>
      <p:sp>
        <p:nvSpPr>
          <p:cNvPr id="18" name="Фигура, имеющая форму буквы L 17"/>
          <p:cNvSpPr/>
          <p:nvPr/>
        </p:nvSpPr>
        <p:spPr>
          <a:xfrm>
            <a:off x="107503" y="6108449"/>
            <a:ext cx="535785" cy="589364"/>
          </a:xfrm>
          <a:prstGeom prst="corner">
            <a:avLst>
              <a:gd name="adj1" fmla="val 28442"/>
              <a:gd name="adj2" fmla="val 28442"/>
            </a:avLst>
          </a:prstGeom>
          <a:solidFill>
            <a:schemeClr val="accent1">
              <a:lumMod val="75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350" dirty="0"/>
          </a:p>
        </p:txBody>
      </p:sp>
      <p:sp>
        <p:nvSpPr>
          <p:cNvPr id="19" name="Фигура, имеющая форму буквы L 18"/>
          <p:cNvSpPr/>
          <p:nvPr/>
        </p:nvSpPr>
        <p:spPr>
          <a:xfrm rot="10800000" flipH="1">
            <a:off x="107504" y="116632"/>
            <a:ext cx="482207" cy="589364"/>
          </a:xfrm>
          <a:prstGeom prst="corner">
            <a:avLst>
              <a:gd name="adj1" fmla="val 28442"/>
              <a:gd name="adj2" fmla="val 28442"/>
            </a:avLst>
          </a:prstGeom>
          <a:solidFill>
            <a:schemeClr val="accent1">
              <a:lumMod val="75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35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/>
          <a:srcRect l="-1617" t="16954" r="1617" b="19944"/>
          <a:stretch/>
        </p:blipFill>
        <p:spPr>
          <a:xfrm>
            <a:off x="2915816" y="5097473"/>
            <a:ext cx="3441091" cy="1600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286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Таблица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10692552"/>
              </p:ext>
            </p:extLst>
          </p:nvPr>
        </p:nvGraphicFramePr>
        <p:xfrm>
          <a:off x="661719" y="1357298"/>
          <a:ext cx="7708278" cy="1807743"/>
        </p:xfrm>
        <a:graphic>
          <a:graphicData uri="http://schemas.openxmlformats.org/drawingml/2006/table">
            <a:tbl>
              <a:tblPr bandRow="1">
                <a:tableStyleId>{69CF1AB2-1976-4502-BF36-3FF5EA218861}</a:tableStyleId>
              </a:tblPr>
              <a:tblGrid>
                <a:gridCol w="48699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41145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876717">
                  <a:extLst>
                    <a:ext uri="{9D8B030D-6E8A-4147-A177-3AD203B41FA5}">
                      <a16:colId xmlns:a16="http://schemas.microsoft.com/office/drawing/2014/main" xmlns="" val="2478289551"/>
                    </a:ext>
                  </a:extLst>
                </a:gridCol>
                <a:gridCol w="916824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005428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005428">
                  <a:extLst>
                    <a:ext uri="{9D8B030D-6E8A-4147-A177-3AD203B41FA5}">
                      <a16:colId xmlns:a16="http://schemas.microsoft.com/office/drawing/2014/main" xmlns="" val="2129951971"/>
                    </a:ext>
                  </a:extLst>
                </a:gridCol>
                <a:gridCol w="1005429">
                  <a:extLst>
                    <a:ext uri="{9D8B030D-6E8A-4147-A177-3AD203B41FA5}">
                      <a16:colId xmlns:a16="http://schemas.microsoft.com/office/drawing/2014/main" xmlns="" val="3116889457"/>
                    </a:ext>
                  </a:extLst>
                </a:gridCol>
              </a:tblGrid>
              <a:tr h="44016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-68580" algn="l"/>
                          <a:tab pos="3051810" algn="ctr"/>
                        </a:tabLst>
                      </a:pPr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	№ п/п	</a:t>
                      </a:r>
                      <a:endParaRPr lang="ru-RU" sz="1200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47978" marR="4797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показателя</a:t>
                      </a:r>
                      <a:endParaRPr lang="ru-RU" sz="1200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47978" marR="4797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Ед. измерения</a:t>
                      </a:r>
                      <a:endParaRPr lang="ru-RU" sz="1200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47978" marR="4797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</a:t>
                      </a:r>
                    </a:p>
                  </a:txBody>
                  <a:tcPr marL="47978" marR="4797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</a:t>
                      </a:r>
                      <a:endParaRPr lang="ru-RU" sz="1200" b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978" marR="4797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  <a:endParaRPr lang="ru-RU" sz="1200" b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978" marR="4797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</a:t>
                      </a:r>
                      <a:endParaRPr lang="ru-RU" sz="1200" b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978" marR="47978" marT="0" marB="0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39538">
                <a:tc gridSpan="7">
                  <a:txBody>
                    <a:bodyPr/>
                    <a:lstStyle/>
                    <a:p>
                      <a:pPr algn="ctr"/>
                      <a:r>
                        <a:rPr lang="ru-RU" sz="1200" kern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ФИНАНСОВАЯ ДЕЯТЕЛЬНОСТЬ (крупных и средних организаций)</a:t>
                      </a:r>
                      <a:endParaRPr lang="ru-RU" sz="1200" b="1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20446" marR="20446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1200" b="1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20446" marR="20446" marT="0" marB="0" anchor="ctr"/>
                </a:tc>
                <a:tc hMerge="1">
                  <a:txBody>
                    <a:bodyPr/>
                    <a:lstStyle/>
                    <a:p>
                      <a:pPr algn="ctr"/>
                      <a:endParaRPr lang="ru-RU" sz="1200" b="1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20446" marR="20446" marT="0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7697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20446" marR="20446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Прибыль (убыток) до налогообложения предприятий и организаций </a:t>
                      </a:r>
                      <a:endParaRPr lang="ru-RU" sz="1200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Млн.руб. </a:t>
                      </a:r>
                      <a:endParaRPr lang="ru-RU" sz="1200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-10,7</a:t>
                      </a:r>
                      <a:endParaRPr lang="ru-RU" sz="1200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- 6,1</a:t>
                      </a:r>
                      <a:endParaRPr lang="ru-RU" sz="1200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-2,8</a:t>
                      </a:r>
                      <a:endParaRPr lang="ru-RU" sz="1200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-2,8</a:t>
                      </a:r>
                      <a:endParaRPr lang="ru-RU" sz="1200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8714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200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20446" marR="20446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Дебиторская задолженность </a:t>
                      </a:r>
                      <a:endParaRPr lang="ru-RU" sz="120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Млн.руб. </a:t>
                      </a:r>
                      <a:endParaRPr lang="ru-RU" sz="1200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17,7</a:t>
                      </a:r>
                      <a:endParaRPr lang="ru-RU" sz="1200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10,2</a:t>
                      </a:r>
                      <a:endParaRPr lang="ru-RU" sz="1200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8,7</a:t>
                      </a:r>
                      <a:endParaRPr lang="ru-RU" sz="1200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8,7</a:t>
                      </a:r>
                      <a:endParaRPr lang="ru-RU" sz="1200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8378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200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20446" marR="20446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Кредиторская задолженность </a:t>
                      </a:r>
                      <a:endParaRPr lang="ru-RU" sz="1200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Млн.руб. </a:t>
                      </a:r>
                      <a:endParaRPr lang="ru-RU" sz="1200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45,5</a:t>
                      </a:r>
                      <a:endParaRPr lang="ru-RU" sz="1200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21,4</a:t>
                      </a:r>
                      <a:endParaRPr lang="ru-RU" sz="1200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10,6</a:t>
                      </a:r>
                      <a:endParaRPr lang="ru-RU" sz="1200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10,6</a:t>
                      </a:r>
                      <a:endParaRPr lang="ru-RU" sz="1200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2DCAF21F-3925-4E53-94B1-10E28E8CE3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11FDFD-B394-4B36-85F8-A937FF2893FE}" type="slidenum">
              <a:rPr lang="ru-RU" smtClean="0"/>
              <a:pPr/>
              <a:t>12</a:t>
            </a:fld>
            <a:endParaRPr lang="ru-RU" dirty="0"/>
          </a:p>
        </p:txBody>
      </p:sp>
      <p:sp>
        <p:nvSpPr>
          <p:cNvPr id="14" name="Подзаголовок 2">
            <a:extLst>
              <a:ext uri="{FF2B5EF4-FFF2-40B4-BE49-F238E27FC236}">
                <a16:creationId xmlns:a16="http://schemas.microsoft.com/office/drawing/2014/main" xmlns="" id="{3AA9D025-3E1E-475A-A87F-3D532D8CF493}"/>
              </a:ext>
            </a:extLst>
          </p:cNvPr>
          <p:cNvSpPr txBox="1">
            <a:spLocks/>
          </p:cNvSpPr>
          <p:nvPr/>
        </p:nvSpPr>
        <p:spPr>
          <a:xfrm>
            <a:off x="1303713" y="857250"/>
            <a:ext cx="6500860" cy="664089"/>
          </a:xfrm>
          <a:prstGeom prst="rect">
            <a:avLst/>
          </a:prstGeom>
        </p:spPr>
        <p:txBody>
          <a:bodyPr vert="horz" lIns="68580" tIns="34290" rIns="68580" bIns="34290" rtlCol="0">
            <a:normAutofit fontScale="47500" lnSpcReduction="20000"/>
          </a:bodyPr>
          <a:lstStyle/>
          <a:p>
            <a:pPr algn="ctr">
              <a:spcBef>
                <a:spcPct val="20000"/>
              </a:spcBef>
              <a:defRPr/>
            </a:pPr>
            <a:endParaRPr lang="ru-RU" sz="9600" b="1" u="sng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0B050"/>
              </a:solidFill>
              <a:effectLst>
                <a:reflection blurRad="12700" stA="28000" endPos="45000" dist="1000" dir="5400000" sy="-100000" algn="bl" rotWithShape="0"/>
              </a:effectLst>
              <a:latin typeface="Monotype Corsiva" pitchFamily="66" charset="0"/>
            </a:endParaRPr>
          </a:p>
        </p:txBody>
      </p:sp>
      <p:sp>
        <p:nvSpPr>
          <p:cNvPr id="13" name="Подзаголовок 2">
            <a:extLst>
              <a:ext uri="{FF2B5EF4-FFF2-40B4-BE49-F238E27FC236}">
                <a16:creationId xmlns:a16="http://schemas.microsoft.com/office/drawing/2014/main" xmlns="" id="{3AA9D025-3E1E-475A-A87F-3D532D8CF493}"/>
              </a:ext>
            </a:extLst>
          </p:cNvPr>
          <p:cNvSpPr txBox="1">
            <a:spLocks/>
          </p:cNvSpPr>
          <p:nvPr/>
        </p:nvSpPr>
        <p:spPr>
          <a:xfrm>
            <a:off x="1107257" y="110757"/>
            <a:ext cx="6500860" cy="964395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/>
          <a:p>
            <a:pPr lvl="0" algn="ctr">
              <a:spcBef>
                <a:spcPct val="20000"/>
              </a:spcBef>
              <a:defRPr/>
            </a:pPr>
            <a:r>
              <a:rPr lang="ru-RU" sz="28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Monotype Corsiva" pitchFamily="66" charset="0"/>
              </a:rPr>
              <a:t>Итоги </a:t>
            </a:r>
            <a:r>
              <a:rPr lang="ru-RU" sz="28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Monotype Corsiva" pitchFamily="66" charset="0"/>
              </a:rPr>
              <a:t>социально-экономического развития  </a:t>
            </a:r>
          </a:p>
          <a:p>
            <a:pPr lvl="0" algn="ctr">
              <a:spcBef>
                <a:spcPct val="20000"/>
              </a:spcBef>
              <a:defRPr/>
            </a:pPr>
            <a:r>
              <a:rPr lang="ru-RU" sz="28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Monotype Corsiva" pitchFamily="66" charset="0"/>
              </a:rPr>
              <a:t>за </a:t>
            </a:r>
            <a:r>
              <a:rPr lang="ru-RU" sz="28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Monotype Corsiva" pitchFamily="66" charset="0"/>
              </a:rPr>
              <a:t>2022-2024 </a:t>
            </a:r>
            <a:r>
              <a:rPr lang="ru-RU" sz="28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Monotype Corsiva" pitchFamily="66" charset="0"/>
              </a:rPr>
              <a:t>годы </a:t>
            </a:r>
          </a:p>
        </p:txBody>
      </p:sp>
      <p:sp>
        <p:nvSpPr>
          <p:cNvPr id="16" name="Фигура, имеющая форму буквы L 15"/>
          <p:cNvSpPr/>
          <p:nvPr/>
        </p:nvSpPr>
        <p:spPr>
          <a:xfrm rot="10800000">
            <a:off x="8369996" y="116633"/>
            <a:ext cx="535785" cy="589364"/>
          </a:xfrm>
          <a:prstGeom prst="corner">
            <a:avLst>
              <a:gd name="adj1" fmla="val 28442"/>
              <a:gd name="adj2" fmla="val 28442"/>
            </a:avLst>
          </a:prstGeom>
          <a:solidFill>
            <a:schemeClr val="accent1">
              <a:lumMod val="75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350" dirty="0"/>
          </a:p>
        </p:txBody>
      </p:sp>
      <p:sp>
        <p:nvSpPr>
          <p:cNvPr id="17" name="Фигура, имеющая форму буквы L 16"/>
          <p:cNvSpPr/>
          <p:nvPr/>
        </p:nvSpPr>
        <p:spPr>
          <a:xfrm rot="16200000">
            <a:off x="8343206" y="6048309"/>
            <a:ext cx="535785" cy="589364"/>
          </a:xfrm>
          <a:prstGeom prst="corner">
            <a:avLst>
              <a:gd name="adj1" fmla="val 28442"/>
              <a:gd name="adj2" fmla="val 28442"/>
            </a:avLst>
          </a:prstGeom>
          <a:solidFill>
            <a:schemeClr val="accent1">
              <a:lumMod val="75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350" dirty="0"/>
          </a:p>
        </p:txBody>
      </p:sp>
      <p:sp>
        <p:nvSpPr>
          <p:cNvPr id="18" name="Фигура, имеющая форму буквы L 17"/>
          <p:cNvSpPr/>
          <p:nvPr/>
        </p:nvSpPr>
        <p:spPr>
          <a:xfrm>
            <a:off x="179511" y="6021288"/>
            <a:ext cx="535785" cy="589364"/>
          </a:xfrm>
          <a:prstGeom prst="corner">
            <a:avLst>
              <a:gd name="adj1" fmla="val 28442"/>
              <a:gd name="adj2" fmla="val 28442"/>
            </a:avLst>
          </a:prstGeom>
          <a:solidFill>
            <a:schemeClr val="accent1">
              <a:lumMod val="75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350" dirty="0"/>
          </a:p>
        </p:txBody>
      </p:sp>
      <p:sp>
        <p:nvSpPr>
          <p:cNvPr id="19" name="Фигура, имеющая форму буквы L 18"/>
          <p:cNvSpPr/>
          <p:nvPr/>
        </p:nvSpPr>
        <p:spPr>
          <a:xfrm rot="10800000" flipH="1">
            <a:off x="179512" y="116632"/>
            <a:ext cx="482207" cy="589364"/>
          </a:xfrm>
          <a:prstGeom prst="corner">
            <a:avLst>
              <a:gd name="adj1" fmla="val 28442"/>
              <a:gd name="adj2" fmla="val 28442"/>
            </a:avLst>
          </a:prstGeom>
          <a:solidFill>
            <a:schemeClr val="accent1">
              <a:lumMod val="75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35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661013" y="3193884"/>
            <a:ext cx="3668615" cy="3299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5141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Таблица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42605351"/>
              </p:ext>
            </p:extLst>
          </p:nvPr>
        </p:nvGraphicFramePr>
        <p:xfrm>
          <a:off x="787305" y="1050435"/>
          <a:ext cx="7601118" cy="1885458"/>
        </p:xfrm>
        <a:graphic>
          <a:graphicData uri="http://schemas.openxmlformats.org/drawingml/2006/table">
            <a:tbl>
              <a:tblPr bandRow="1">
                <a:tableStyleId>{69CF1AB2-1976-4502-BF36-3FF5EA218861}</a:tableStyleId>
              </a:tblPr>
              <a:tblGrid>
                <a:gridCol w="48022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37793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864530">
                  <a:extLst>
                    <a:ext uri="{9D8B030D-6E8A-4147-A177-3AD203B41FA5}">
                      <a16:colId xmlns:a16="http://schemas.microsoft.com/office/drawing/2014/main" xmlns="" val="2478289551"/>
                    </a:ext>
                  </a:extLst>
                </a:gridCol>
                <a:gridCol w="904079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991450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991450">
                  <a:extLst>
                    <a:ext uri="{9D8B030D-6E8A-4147-A177-3AD203B41FA5}">
                      <a16:colId xmlns:a16="http://schemas.microsoft.com/office/drawing/2014/main" xmlns="" val="3345035960"/>
                    </a:ext>
                  </a:extLst>
                </a:gridCol>
                <a:gridCol w="991451">
                  <a:extLst>
                    <a:ext uri="{9D8B030D-6E8A-4147-A177-3AD203B41FA5}">
                      <a16:colId xmlns:a16="http://schemas.microsoft.com/office/drawing/2014/main" xmlns="" val="1269039515"/>
                    </a:ext>
                  </a:extLst>
                </a:gridCol>
              </a:tblGrid>
              <a:tr h="41275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-68580" algn="l"/>
                          <a:tab pos="3051810" algn="ctr"/>
                        </a:tabLst>
                      </a:pPr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	№ п/п	</a:t>
                      </a:r>
                      <a:endParaRPr lang="ru-RU" sz="1200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47978" marR="4797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показателя</a:t>
                      </a:r>
                      <a:endParaRPr lang="ru-RU" sz="1200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47978" marR="4797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Ед. измерения</a:t>
                      </a:r>
                      <a:endParaRPr lang="ru-RU" sz="1200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47978" marR="4797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</a:t>
                      </a:r>
                    </a:p>
                  </a:txBody>
                  <a:tcPr marL="47978" marR="4797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</a:t>
                      </a:r>
                      <a:endParaRPr lang="ru-RU" sz="1200" b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978" marR="4797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  <a:endParaRPr lang="ru-RU" sz="1200" b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978" marR="4797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</a:t>
                      </a:r>
                      <a:endParaRPr lang="ru-RU" sz="1200" b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978" marR="47978" marT="0" marB="0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39538">
                <a:tc gridSpan="7">
                  <a:txBody>
                    <a:bodyPr/>
                    <a:lstStyle/>
                    <a:p>
                      <a:pPr algn="ctr"/>
                      <a:r>
                        <a:rPr lang="ru-RU" sz="1200" kern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МЕСТНЫХ БЮДЖЕТОВ </a:t>
                      </a:r>
                      <a:endParaRPr lang="ru-RU" sz="1200" b="1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20446" marR="20446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1200" b="1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20446" marR="20446" marT="0" marB="0" anchor="ctr"/>
                </a:tc>
                <a:tc hMerge="1">
                  <a:txBody>
                    <a:bodyPr/>
                    <a:lstStyle/>
                    <a:p>
                      <a:pPr algn="ctr"/>
                      <a:endParaRPr lang="ru-RU" sz="1200" b="1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20446" marR="20446" marT="0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20446" marR="2044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Поступило доходов (налоговых и неналоговых) с учетом межбюджетных трансфертов за отчетный период, всего</a:t>
                      </a:r>
                      <a:endParaRPr lang="ru-RU" sz="1200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Млн.руб.</a:t>
                      </a:r>
                      <a:endParaRPr lang="ru-RU" sz="1200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1296,3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1298,8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1752,8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1758,0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8714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200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20446" marR="2044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расходов за отчетный период </a:t>
                      </a:r>
                      <a:endParaRPr lang="ru-RU" sz="1200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Млн. руб</a:t>
                      </a:r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sz="1200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1026,33</a:t>
                      </a:r>
                      <a:endParaRPr lang="ru-RU" sz="1200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1228,6</a:t>
                      </a:r>
                      <a:endParaRPr lang="ru-RU" sz="1200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1353,3</a:t>
                      </a:r>
                      <a:endParaRPr lang="ru-RU" sz="1200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1288,5</a:t>
                      </a:r>
                      <a:endParaRPr lang="ru-RU" sz="1200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</a:tbl>
          </a:graphicData>
        </a:graphic>
      </p:graphicFrame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2DCAF21F-3925-4E53-94B1-10E28E8CE3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11FDFD-B394-4B36-85F8-A937FF2893FE}" type="slidenum">
              <a:rPr lang="ru-RU" smtClean="0"/>
              <a:pPr/>
              <a:t>13</a:t>
            </a:fld>
            <a:endParaRPr lang="ru-RU" dirty="0"/>
          </a:p>
        </p:txBody>
      </p:sp>
      <p:sp>
        <p:nvSpPr>
          <p:cNvPr id="14" name="Подзаголовок 2">
            <a:extLst>
              <a:ext uri="{FF2B5EF4-FFF2-40B4-BE49-F238E27FC236}">
                <a16:creationId xmlns:a16="http://schemas.microsoft.com/office/drawing/2014/main" xmlns="" id="{3AA9D025-3E1E-475A-A87F-3D532D8CF493}"/>
              </a:ext>
            </a:extLst>
          </p:cNvPr>
          <p:cNvSpPr txBox="1">
            <a:spLocks/>
          </p:cNvSpPr>
          <p:nvPr/>
        </p:nvSpPr>
        <p:spPr>
          <a:xfrm>
            <a:off x="1303713" y="857250"/>
            <a:ext cx="6500860" cy="664089"/>
          </a:xfrm>
          <a:prstGeom prst="rect">
            <a:avLst/>
          </a:prstGeom>
        </p:spPr>
        <p:txBody>
          <a:bodyPr vert="horz" lIns="68580" tIns="34290" rIns="68580" bIns="34290" rtlCol="0">
            <a:normAutofit fontScale="47500" lnSpcReduction="20000"/>
          </a:bodyPr>
          <a:lstStyle/>
          <a:p>
            <a:pPr algn="ctr">
              <a:spcBef>
                <a:spcPct val="20000"/>
              </a:spcBef>
              <a:defRPr/>
            </a:pPr>
            <a:endParaRPr lang="ru-RU" sz="9600" b="1" u="sng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0B050"/>
              </a:solidFill>
              <a:effectLst>
                <a:reflection blurRad="12700" stA="28000" endPos="45000" dist="1000" dir="5400000" sy="-100000" algn="bl" rotWithShape="0"/>
              </a:effectLst>
              <a:latin typeface="Monotype Corsiva" pitchFamily="66" charset="0"/>
            </a:endParaRPr>
          </a:p>
        </p:txBody>
      </p:sp>
      <p:sp>
        <p:nvSpPr>
          <p:cNvPr id="13" name="Подзаголовок 2">
            <a:extLst>
              <a:ext uri="{FF2B5EF4-FFF2-40B4-BE49-F238E27FC236}">
                <a16:creationId xmlns:a16="http://schemas.microsoft.com/office/drawing/2014/main" xmlns="" id="{3AA9D025-3E1E-475A-A87F-3D532D8CF493}"/>
              </a:ext>
            </a:extLst>
          </p:cNvPr>
          <p:cNvSpPr txBox="1">
            <a:spLocks/>
          </p:cNvSpPr>
          <p:nvPr/>
        </p:nvSpPr>
        <p:spPr>
          <a:xfrm>
            <a:off x="1324516" y="45629"/>
            <a:ext cx="6500860" cy="964395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/>
          <a:p>
            <a:pPr lvl="0" algn="ctr">
              <a:spcBef>
                <a:spcPct val="20000"/>
              </a:spcBef>
              <a:defRPr/>
            </a:pPr>
            <a:r>
              <a:rPr lang="ru-RU" sz="28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Monotype Corsiva" pitchFamily="66" charset="0"/>
              </a:rPr>
              <a:t>Итоги </a:t>
            </a:r>
            <a:r>
              <a:rPr lang="ru-RU" sz="28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Monotype Corsiva" pitchFamily="66" charset="0"/>
              </a:rPr>
              <a:t>социально-экономического развития  </a:t>
            </a:r>
          </a:p>
          <a:p>
            <a:pPr lvl="0" algn="ctr">
              <a:spcBef>
                <a:spcPct val="20000"/>
              </a:spcBef>
              <a:defRPr/>
            </a:pPr>
            <a:r>
              <a:rPr lang="ru-RU" sz="28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Monotype Corsiva" pitchFamily="66" charset="0"/>
              </a:rPr>
              <a:t>за </a:t>
            </a:r>
            <a:r>
              <a:rPr lang="ru-RU" sz="28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Monotype Corsiva" pitchFamily="66" charset="0"/>
              </a:rPr>
              <a:t>2022-2024 </a:t>
            </a:r>
            <a:r>
              <a:rPr lang="ru-RU" sz="28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Monotype Corsiva" pitchFamily="66" charset="0"/>
              </a:rPr>
              <a:t>годы </a:t>
            </a:r>
          </a:p>
        </p:txBody>
      </p:sp>
      <p:graphicFrame>
        <p:nvGraphicFramePr>
          <p:cNvPr id="16" name="Диаграмма 15"/>
          <p:cNvGraphicFramePr/>
          <p:nvPr>
            <p:extLst>
              <p:ext uri="{D42A27DB-BD31-4B8C-83A1-F6EECF244321}">
                <p14:modId xmlns:p14="http://schemas.microsoft.com/office/powerpoint/2010/main" val="109254101"/>
              </p:ext>
            </p:extLst>
          </p:nvPr>
        </p:nvGraphicFramePr>
        <p:xfrm>
          <a:off x="1410869" y="3482579"/>
          <a:ext cx="6364920" cy="23738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7" name="Фигура, имеющая форму буквы L 16"/>
          <p:cNvSpPr/>
          <p:nvPr/>
        </p:nvSpPr>
        <p:spPr>
          <a:xfrm rot="10800000">
            <a:off x="8388424" y="116632"/>
            <a:ext cx="535785" cy="589364"/>
          </a:xfrm>
          <a:prstGeom prst="corner">
            <a:avLst>
              <a:gd name="adj1" fmla="val 28442"/>
              <a:gd name="adj2" fmla="val 28442"/>
            </a:avLst>
          </a:prstGeom>
          <a:solidFill>
            <a:schemeClr val="accent1">
              <a:lumMod val="75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350" dirty="0"/>
          </a:p>
        </p:txBody>
      </p:sp>
      <p:sp>
        <p:nvSpPr>
          <p:cNvPr id="18" name="Фигура, имеющая форму буквы L 17"/>
          <p:cNvSpPr/>
          <p:nvPr/>
        </p:nvSpPr>
        <p:spPr>
          <a:xfrm rot="16200000">
            <a:off x="8361635" y="6108449"/>
            <a:ext cx="535785" cy="589364"/>
          </a:xfrm>
          <a:prstGeom prst="corner">
            <a:avLst>
              <a:gd name="adj1" fmla="val 28442"/>
              <a:gd name="adj2" fmla="val 28442"/>
            </a:avLst>
          </a:prstGeom>
          <a:solidFill>
            <a:schemeClr val="accent1">
              <a:lumMod val="75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350" dirty="0"/>
          </a:p>
        </p:txBody>
      </p:sp>
      <p:sp>
        <p:nvSpPr>
          <p:cNvPr id="19" name="Фигура, имеющая форму буквы L 18"/>
          <p:cNvSpPr/>
          <p:nvPr/>
        </p:nvSpPr>
        <p:spPr>
          <a:xfrm>
            <a:off x="251520" y="6108449"/>
            <a:ext cx="535785" cy="589364"/>
          </a:xfrm>
          <a:prstGeom prst="corner">
            <a:avLst>
              <a:gd name="adj1" fmla="val 28442"/>
              <a:gd name="adj2" fmla="val 28442"/>
            </a:avLst>
          </a:prstGeom>
          <a:solidFill>
            <a:schemeClr val="accent1">
              <a:lumMod val="75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350" dirty="0"/>
          </a:p>
        </p:txBody>
      </p:sp>
      <p:sp>
        <p:nvSpPr>
          <p:cNvPr id="20" name="Фигура, имеющая форму буквы L 19"/>
          <p:cNvSpPr/>
          <p:nvPr/>
        </p:nvSpPr>
        <p:spPr>
          <a:xfrm rot="10800000" flipH="1">
            <a:off x="179512" y="267886"/>
            <a:ext cx="482207" cy="589364"/>
          </a:xfrm>
          <a:prstGeom prst="corner">
            <a:avLst>
              <a:gd name="adj1" fmla="val 28442"/>
              <a:gd name="adj2" fmla="val 28442"/>
            </a:avLst>
          </a:prstGeom>
          <a:solidFill>
            <a:schemeClr val="accent1">
              <a:lumMod val="75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350" dirty="0"/>
          </a:p>
        </p:txBody>
      </p:sp>
    </p:spTree>
    <p:extLst>
      <p:ext uri="{BB962C8B-B14F-4D97-AF65-F5344CB8AC3E}">
        <p14:creationId xmlns:p14="http://schemas.microsoft.com/office/powerpoint/2010/main" val="2993194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2DCAF21F-3925-4E53-94B1-10E28E8CE3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11FDFD-B394-4B36-85F8-A937FF2893FE}" type="slidenum">
              <a:rPr lang="ru-RU" smtClean="0"/>
              <a:pPr/>
              <a:t>14</a:t>
            </a:fld>
            <a:endParaRPr lang="ru-RU" dirty="0"/>
          </a:p>
        </p:txBody>
      </p:sp>
      <p:sp>
        <p:nvSpPr>
          <p:cNvPr id="14" name="Подзаголовок 2">
            <a:extLst>
              <a:ext uri="{FF2B5EF4-FFF2-40B4-BE49-F238E27FC236}">
                <a16:creationId xmlns:a16="http://schemas.microsoft.com/office/drawing/2014/main" xmlns="" id="{3AA9D025-3E1E-475A-A87F-3D532D8CF493}"/>
              </a:ext>
            </a:extLst>
          </p:cNvPr>
          <p:cNvSpPr txBox="1">
            <a:spLocks/>
          </p:cNvSpPr>
          <p:nvPr/>
        </p:nvSpPr>
        <p:spPr>
          <a:xfrm>
            <a:off x="1303713" y="857250"/>
            <a:ext cx="6500860" cy="664089"/>
          </a:xfrm>
          <a:prstGeom prst="rect">
            <a:avLst/>
          </a:prstGeom>
        </p:spPr>
        <p:txBody>
          <a:bodyPr vert="horz" lIns="68580" tIns="34290" rIns="68580" bIns="34290" rtlCol="0">
            <a:normAutofit fontScale="47500" lnSpcReduction="20000"/>
          </a:bodyPr>
          <a:lstStyle/>
          <a:p>
            <a:pPr algn="ctr">
              <a:spcBef>
                <a:spcPct val="20000"/>
              </a:spcBef>
              <a:defRPr/>
            </a:pPr>
            <a:endParaRPr lang="ru-RU" sz="9600" b="1" u="sng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0B050"/>
              </a:solidFill>
              <a:effectLst>
                <a:reflection blurRad="12700" stA="28000" endPos="45000" dist="1000" dir="5400000" sy="-100000" algn="bl" rotWithShape="0"/>
              </a:effectLst>
              <a:latin typeface="Monotype Corsiva" pitchFamily="66" charset="0"/>
            </a:endParaRPr>
          </a:p>
        </p:txBody>
      </p:sp>
      <p:sp>
        <p:nvSpPr>
          <p:cNvPr id="13" name="Подзаголовок 2">
            <a:extLst>
              <a:ext uri="{FF2B5EF4-FFF2-40B4-BE49-F238E27FC236}">
                <a16:creationId xmlns:a16="http://schemas.microsoft.com/office/drawing/2014/main" xmlns="" id="{3AA9D025-3E1E-475A-A87F-3D532D8CF493}"/>
              </a:ext>
            </a:extLst>
          </p:cNvPr>
          <p:cNvSpPr txBox="1">
            <a:spLocks/>
          </p:cNvSpPr>
          <p:nvPr/>
        </p:nvSpPr>
        <p:spPr>
          <a:xfrm>
            <a:off x="1321570" y="102406"/>
            <a:ext cx="6500860" cy="964395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/>
          <a:p>
            <a:pPr lvl="0" algn="ctr">
              <a:spcBef>
                <a:spcPct val="20000"/>
              </a:spcBef>
              <a:defRPr/>
            </a:pPr>
            <a:r>
              <a:rPr lang="ru-RU" sz="28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Monotype Corsiva" pitchFamily="66" charset="0"/>
              </a:rPr>
              <a:t>Итоги </a:t>
            </a:r>
            <a:r>
              <a:rPr lang="ru-RU" sz="28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Monotype Corsiva" pitchFamily="66" charset="0"/>
              </a:rPr>
              <a:t>социально-экономического развития  </a:t>
            </a:r>
          </a:p>
          <a:p>
            <a:pPr lvl="0" algn="ctr">
              <a:spcBef>
                <a:spcPct val="20000"/>
              </a:spcBef>
              <a:defRPr/>
            </a:pPr>
            <a:r>
              <a:rPr lang="ru-RU" sz="28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Monotype Corsiva" pitchFamily="66" charset="0"/>
              </a:rPr>
              <a:t>за </a:t>
            </a:r>
            <a:r>
              <a:rPr lang="ru-RU" sz="28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Monotype Corsiva" pitchFamily="66" charset="0"/>
              </a:rPr>
              <a:t>2022-2024 </a:t>
            </a:r>
            <a:r>
              <a:rPr lang="ru-RU" sz="28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Monotype Corsiva" pitchFamily="66" charset="0"/>
              </a:rPr>
              <a:t>годы </a:t>
            </a:r>
          </a:p>
        </p:txBody>
      </p:sp>
      <p:graphicFrame>
        <p:nvGraphicFramePr>
          <p:cNvPr id="15" name="Таблица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2334763"/>
              </p:ext>
            </p:extLst>
          </p:nvPr>
        </p:nvGraphicFramePr>
        <p:xfrm>
          <a:off x="929472" y="3925119"/>
          <a:ext cx="7726704" cy="2035256"/>
        </p:xfrm>
        <a:graphic>
          <a:graphicData uri="http://schemas.openxmlformats.org/drawingml/2006/table">
            <a:tbl>
              <a:tblPr bandRow="1">
                <a:tableStyleId>{69CF1AB2-1976-4502-BF36-3FF5EA218861}</a:tableStyleId>
              </a:tblPr>
              <a:tblGrid>
                <a:gridCol w="50228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22820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987624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987624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813338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813338">
                  <a:extLst>
                    <a:ext uri="{9D8B030D-6E8A-4147-A177-3AD203B41FA5}">
                      <a16:colId xmlns:a16="http://schemas.microsoft.com/office/drawing/2014/main" xmlns="" val="4038301059"/>
                    </a:ext>
                  </a:extLst>
                </a:gridCol>
                <a:gridCol w="1394291">
                  <a:extLst>
                    <a:ext uri="{9D8B030D-6E8A-4147-A177-3AD203B41FA5}">
                      <a16:colId xmlns:a16="http://schemas.microsoft.com/office/drawing/2014/main" xmlns="" val="3249118920"/>
                    </a:ext>
                  </a:extLst>
                </a:gridCol>
              </a:tblGrid>
              <a:tr h="57221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-68580" algn="l"/>
                          <a:tab pos="3051810" algn="ctr"/>
                        </a:tabLst>
                      </a:pPr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	№ п/п	</a:t>
                      </a:r>
                      <a:endParaRPr lang="ru-RU" sz="1200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47978" marR="4797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показателя</a:t>
                      </a:r>
                      <a:endParaRPr lang="ru-RU" sz="1200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47978" marR="4797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Ед. измерения</a:t>
                      </a:r>
                      <a:endParaRPr lang="ru-RU" sz="1200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47978" marR="4797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</a:t>
                      </a:r>
                    </a:p>
                  </a:txBody>
                  <a:tcPr marL="47978" marR="4797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</a:t>
                      </a:r>
                      <a:endParaRPr lang="ru-RU" sz="1200" b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978" marR="4797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  <a:endParaRPr lang="ru-RU" sz="1200" b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978" marR="4797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</a:t>
                      </a:r>
                      <a:endParaRPr lang="ru-RU" sz="1200" b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978" marR="47978" marT="0" marB="0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37160">
                <a:tc gridSpan="7">
                  <a:txBody>
                    <a:bodyPr/>
                    <a:lstStyle/>
                    <a:p>
                      <a:pPr algn="ctr"/>
                      <a:r>
                        <a:rPr lang="ru-RU" sz="1200" kern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ИНВЕСТИЦИИ В ОСНОВНОЙ КАПИТАЛ</a:t>
                      </a:r>
                      <a:endParaRPr lang="ru-RU" sz="1200" b="1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20446" marR="20446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1200" b="1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20446" marR="20446" marT="0" marB="0" anchor="ctr"/>
                </a:tc>
                <a:tc hMerge="1">
                  <a:txBody>
                    <a:bodyPr/>
                    <a:lstStyle/>
                    <a:p>
                      <a:pPr algn="ctr"/>
                      <a:endParaRPr lang="ru-RU" sz="1200" b="1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20446" marR="20446" marT="0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20446" marR="20446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инвестиции за счет всех источников финансирования в текущих ценах по кругу крупных и средних организаций</a:t>
                      </a:r>
                      <a:endParaRPr lang="ru-RU" sz="1200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Млн. руб.</a:t>
                      </a:r>
                      <a:endParaRPr lang="ru-RU" sz="1200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149,7</a:t>
                      </a:r>
                      <a:endParaRPr lang="ru-RU" sz="1200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144,1</a:t>
                      </a: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150,0</a:t>
                      </a:r>
                      <a:endParaRPr lang="ru-RU" sz="1200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151,1</a:t>
                      </a: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200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20446" marR="20446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инвестиций в основной капитал (за исключением бюджетных средств)</a:t>
                      </a:r>
                      <a:endParaRPr lang="ru-RU" sz="1200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Млн. руб.</a:t>
                      </a:r>
                      <a:endParaRPr lang="ru-RU" sz="1200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381000" algn="l"/>
                        </a:tabLst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72,5</a:t>
                      </a:r>
                      <a:endParaRPr lang="ru-RU" sz="1200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381000" algn="l"/>
                        </a:tabLst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84,4</a:t>
                      </a:r>
                      <a:endParaRPr lang="ru-RU" sz="1200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381000" algn="l"/>
                        </a:tabLst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85,0</a:t>
                      </a:r>
                      <a:endParaRPr lang="ru-RU" sz="1200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381000" algn="l"/>
                        </a:tabLst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87,7</a:t>
                      </a:r>
                      <a:endParaRPr lang="ru-RU" sz="1200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sp>
        <p:nvSpPr>
          <p:cNvPr id="16" name="Фигура, имеющая форму буквы L 15"/>
          <p:cNvSpPr/>
          <p:nvPr/>
        </p:nvSpPr>
        <p:spPr>
          <a:xfrm rot="10800000">
            <a:off x="8388424" y="116632"/>
            <a:ext cx="535785" cy="589364"/>
          </a:xfrm>
          <a:prstGeom prst="corner">
            <a:avLst>
              <a:gd name="adj1" fmla="val 28442"/>
              <a:gd name="adj2" fmla="val 28442"/>
            </a:avLst>
          </a:prstGeom>
          <a:solidFill>
            <a:schemeClr val="accent1">
              <a:lumMod val="75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350" dirty="0"/>
          </a:p>
        </p:txBody>
      </p:sp>
      <p:sp>
        <p:nvSpPr>
          <p:cNvPr id="17" name="Фигура, имеющая форму буквы L 16"/>
          <p:cNvSpPr/>
          <p:nvPr/>
        </p:nvSpPr>
        <p:spPr>
          <a:xfrm rot="16200000">
            <a:off x="8361635" y="6117175"/>
            <a:ext cx="535785" cy="589364"/>
          </a:xfrm>
          <a:prstGeom prst="corner">
            <a:avLst>
              <a:gd name="adj1" fmla="val 28442"/>
              <a:gd name="adj2" fmla="val 28442"/>
            </a:avLst>
          </a:prstGeom>
          <a:solidFill>
            <a:schemeClr val="accent1">
              <a:lumMod val="75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350" dirty="0"/>
          </a:p>
        </p:txBody>
      </p:sp>
      <p:sp>
        <p:nvSpPr>
          <p:cNvPr id="18" name="Фигура, имеющая форму буквы L 17"/>
          <p:cNvSpPr/>
          <p:nvPr/>
        </p:nvSpPr>
        <p:spPr>
          <a:xfrm>
            <a:off x="280040" y="6090386"/>
            <a:ext cx="535785" cy="589364"/>
          </a:xfrm>
          <a:prstGeom prst="corner">
            <a:avLst>
              <a:gd name="adj1" fmla="val 28442"/>
              <a:gd name="adj2" fmla="val 28442"/>
            </a:avLst>
          </a:prstGeom>
          <a:solidFill>
            <a:schemeClr val="accent1">
              <a:lumMod val="75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350" dirty="0"/>
          </a:p>
        </p:txBody>
      </p:sp>
      <p:sp>
        <p:nvSpPr>
          <p:cNvPr id="19" name="Фигура, имеющая форму буквы L 18"/>
          <p:cNvSpPr/>
          <p:nvPr/>
        </p:nvSpPr>
        <p:spPr>
          <a:xfrm rot="10800000" flipH="1">
            <a:off x="179512" y="116632"/>
            <a:ext cx="482207" cy="589364"/>
          </a:xfrm>
          <a:prstGeom prst="corner">
            <a:avLst>
              <a:gd name="adj1" fmla="val 28442"/>
              <a:gd name="adj2" fmla="val 28442"/>
            </a:avLst>
          </a:prstGeom>
          <a:solidFill>
            <a:schemeClr val="accent1">
              <a:lumMod val="75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35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5851" y="1189294"/>
            <a:ext cx="5256584" cy="2641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142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2DCAF21F-3925-4E53-94B1-10E28E8CE3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11FDFD-B394-4B36-85F8-A937FF2893FE}" type="slidenum">
              <a:rPr lang="ru-RU" smtClean="0"/>
              <a:pPr/>
              <a:t>15</a:t>
            </a:fld>
            <a:endParaRPr lang="ru-RU" dirty="0"/>
          </a:p>
        </p:txBody>
      </p:sp>
      <p:sp>
        <p:nvSpPr>
          <p:cNvPr id="14" name="Подзаголовок 2">
            <a:extLst>
              <a:ext uri="{FF2B5EF4-FFF2-40B4-BE49-F238E27FC236}">
                <a16:creationId xmlns:a16="http://schemas.microsoft.com/office/drawing/2014/main" xmlns="" id="{3AA9D025-3E1E-475A-A87F-3D532D8CF493}"/>
              </a:ext>
            </a:extLst>
          </p:cNvPr>
          <p:cNvSpPr txBox="1">
            <a:spLocks/>
          </p:cNvSpPr>
          <p:nvPr/>
        </p:nvSpPr>
        <p:spPr>
          <a:xfrm>
            <a:off x="1303713" y="857250"/>
            <a:ext cx="6500860" cy="664089"/>
          </a:xfrm>
          <a:prstGeom prst="rect">
            <a:avLst/>
          </a:prstGeom>
        </p:spPr>
        <p:txBody>
          <a:bodyPr vert="horz" lIns="68580" tIns="34290" rIns="68580" bIns="34290" rtlCol="0">
            <a:normAutofit fontScale="47500" lnSpcReduction="20000"/>
          </a:bodyPr>
          <a:lstStyle/>
          <a:p>
            <a:pPr algn="ctr">
              <a:spcBef>
                <a:spcPct val="20000"/>
              </a:spcBef>
              <a:defRPr/>
            </a:pPr>
            <a:endParaRPr lang="ru-RU" sz="9600" b="1" u="sng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0B050"/>
              </a:solidFill>
              <a:effectLst>
                <a:reflection blurRad="12700" stA="28000" endPos="45000" dist="1000" dir="5400000" sy="-100000" algn="bl" rotWithShape="0"/>
              </a:effectLst>
              <a:latin typeface="Monotype Corsiva" pitchFamily="66" charset="0"/>
            </a:endParaRPr>
          </a:p>
        </p:txBody>
      </p:sp>
      <p:sp>
        <p:nvSpPr>
          <p:cNvPr id="13" name="Подзаголовок 2">
            <a:extLst>
              <a:ext uri="{FF2B5EF4-FFF2-40B4-BE49-F238E27FC236}">
                <a16:creationId xmlns:a16="http://schemas.microsoft.com/office/drawing/2014/main" xmlns="" id="{3AA9D025-3E1E-475A-A87F-3D532D8CF493}"/>
              </a:ext>
            </a:extLst>
          </p:cNvPr>
          <p:cNvSpPr txBox="1">
            <a:spLocks/>
          </p:cNvSpPr>
          <p:nvPr/>
        </p:nvSpPr>
        <p:spPr>
          <a:xfrm>
            <a:off x="1406125" y="179120"/>
            <a:ext cx="6500860" cy="964395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/>
          <a:p>
            <a:pPr lvl="0" algn="ctr">
              <a:spcBef>
                <a:spcPct val="20000"/>
              </a:spcBef>
              <a:defRPr/>
            </a:pPr>
            <a:r>
              <a:rPr lang="ru-RU" sz="28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Monotype Corsiva" pitchFamily="66" charset="0"/>
              </a:rPr>
              <a:t>Итоги </a:t>
            </a:r>
            <a:r>
              <a:rPr lang="ru-RU" sz="28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Monotype Corsiva" pitchFamily="66" charset="0"/>
              </a:rPr>
              <a:t>социально-экономического развития  </a:t>
            </a:r>
          </a:p>
          <a:p>
            <a:pPr lvl="0" algn="ctr">
              <a:spcBef>
                <a:spcPct val="20000"/>
              </a:spcBef>
              <a:defRPr/>
            </a:pPr>
            <a:r>
              <a:rPr lang="ru-RU" sz="28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Monotype Corsiva" pitchFamily="66" charset="0"/>
              </a:rPr>
              <a:t>за </a:t>
            </a:r>
            <a:r>
              <a:rPr lang="ru-RU" sz="28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Monotype Corsiva" pitchFamily="66" charset="0"/>
              </a:rPr>
              <a:t>2022-2024 </a:t>
            </a:r>
            <a:r>
              <a:rPr lang="ru-RU" sz="28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Monotype Corsiva" pitchFamily="66" charset="0"/>
              </a:rPr>
              <a:t>годы </a:t>
            </a:r>
          </a:p>
        </p:txBody>
      </p:sp>
      <p:graphicFrame>
        <p:nvGraphicFramePr>
          <p:cNvPr id="16" name="Таблица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44174286"/>
              </p:ext>
            </p:extLst>
          </p:nvPr>
        </p:nvGraphicFramePr>
        <p:xfrm>
          <a:off x="657107" y="1324681"/>
          <a:ext cx="7731318" cy="2434098"/>
        </p:xfrm>
        <a:graphic>
          <a:graphicData uri="http://schemas.openxmlformats.org/drawingml/2006/table">
            <a:tbl>
              <a:tblPr bandRow="1">
                <a:tableStyleId>{69CF1AB2-1976-4502-BF36-3FF5EA218861}</a:tableStyleId>
              </a:tblPr>
              <a:tblGrid>
                <a:gridCol w="48845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41866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879338">
                  <a:extLst>
                    <a:ext uri="{9D8B030D-6E8A-4147-A177-3AD203B41FA5}">
                      <a16:colId xmlns:a16="http://schemas.microsoft.com/office/drawing/2014/main" xmlns="" val="2478289551"/>
                    </a:ext>
                  </a:extLst>
                </a:gridCol>
                <a:gridCol w="919564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008433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008433">
                  <a:extLst>
                    <a:ext uri="{9D8B030D-6E8A-4147-A177-3AD203B41FA5}">
                      <a16:colId xmlns:a16="http://schemas.microsoft.com/office/drawing/2014/main" xmlns="" val="2380266753"/>
                    </a:ext>
                  </a:extLst>
                </a:gridCol>
                <a:gridCol w="1008434">
                  <a:extLst>
                    <a:ext uri="{9D8B030D-6E8A-4147-A177-3AD203B41FA5}">
                      <a16:colId xmlns:a16="http://schemas.microsoft.com/office/drawing/2014/main" xmlns="" val="2104800532"/>
                    </a:ext>
                  </a:extLst>
                </a:gridCol>
              </a:tblGrid>
              <a:tr h="41275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-68580" algn="l"/>
                          <a:tab pos="3051810" algn="ctr"/>
                        </a:tabLst>
                      </a:pPr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	№ п/п	</a:t>
                      </a:r>
                      <a:endParaRPr lang="ru-RU" sz="1200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47978" marR="4797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показателя</a:t>
                      </a:r>
                      <a:endParaRPr lang="ru-RU" sz="1200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47978" marR="4797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Ед. измерения</a:t>
                      </a:r>
                      <a:endParaRPr lang="ru-RU" sz="1200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47978" marR="4797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</a:t>
                      </a:r>
                    </a:p>
                  </a:txBody>
                  <a:tcPr marL="47978" marR="4797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</a:t>
                      </a:r>
                      <a:endParaRPr lang="ru-RU" sz="1200" b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978" marR="4797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  <a:endParaRPr lang="ru-RU" sz="1200" b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978" marR="4797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</a:t>
                      </a:r>
                      <a:endParaRPr lang="ru-RU" sz="1200" b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978" marR="47978" marT="0" marB="0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39538">
                <a:tc gridSpan="7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РОЗНИЧНАЯ ТОРГОВЛЯ И ОБЩЕСТВЕННОЕ ПИТАНИЕ </a:t>
                      </a:r>
                      <a:endParaRPr lang="ru-RU" sz="1200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 hMerge="1"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20446" marR="2044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Оборот розничной торговли во всех каналах реализации (в действующих ценах) </a:t>
                      </a:r>
                      <a:endParaRPr lang="ru-RU" sz="1200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Млн.руб.</a:t>
                      </a:r>
                      <a:endParaRPr lang="ru-RU" sz="1200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1143,7</a:t>
                      </a:r>
                      <a:endParaRPr lang="ru-RU" sz="1200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1542,6</a:t>
                      </a:r>
                      <a:endParaRPr lang="ru-RU" sz="1200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1630,0</a:t>
                      </a:r>
                      <a:endParaRPr lang="ru-RU" sz="1200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1968,0</a:t>
                      </a:r>
                      <a:endParaRPr lang="ru-RU" sz="1200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200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20446" marR="2044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Оборот розничной торговли на душу населения </a:t>
                      </a:r>
                      <a:endParaRPr lang="ru-RU" sz="1200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Тыс.руб. </a:t>
                      </a:r>
                      <a:endParaRPr lang="ru-RU" sz="1200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61,2</a:t>
                      </a:r>
                      <a:endParaRPr lang="ru-RU" sz="1200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88,6</a:t>
                      </a:r>
                      <a:endParaRPr lang="ru-RU" sz="1200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95,3</a:t>
                      </a:r>
                      <a:endParaRPr lang="ru-RU" sz="1200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115,1</a:t>
                      </a:r>
                      <a:endParaRPr lang="ru-RU" sz="1200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3716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200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20446" marR="2044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Оборот общественного питания, всего</a:t>
                      </a:r>
                      <a:endParaRPr lang="ru-RU" sz="120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Млн.руб.</a:t>
                      </a:r>
                      <a:endParaRPr lang="ru-RU" sz="120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56,2</a:t>
                      </a:r>
                      <a:endParaRPr lang="ru-RU" sz="1200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62,8</a:t>
                      </a:r>
                      <a:endParaRPr lang="ru-RU" sz="1200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68,3</a:t>
                      </a:r>
                      <a:endParaRPr lang="ru-RU" sz="1200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80,3</a:t>
                      </a:r>
                      <a:endParaRPr lang="ru-RU" sz="1200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200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20446" marR="2044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Оборот общественного питания на душу населения </a:t>
                      </a:r>
                      <a:endParaRPr lang="ru-RU" sz="1200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Тыс.руб.</a:t>
                      </a:r>
                      <a:endParaRPr lang="ru-RU" sz="1200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3,0</a:t>
                      </a:r>
                      <a:endParaRPr lang="ru-RU" sz="1200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3,6</a:t>
                      </a:r>
                      <a:endParaRPr lang="ru-RU" sz="1200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3,9</a:t>
                      </a:r>
                      <a:endParaRPr lang="ru-RU" sz="1200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4,6</a:t>
                      </a:r>
                      <a:endParaRPr lang="ru-RU" sz="1200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graphicFrame>
        <p:nvGraphicFramePr>
          <p:cNvPr id="17" name="Диаграмма 16"/>
          <p:cNvGraphicFramePr/>
          <p:nvPr>
            <p:extLst>
              <p:ext uri="{D42A27DB-BD31-4B8C-83A1-F6EECF244321}">
                <p14:modId xmlns:p14="http://schemas.microsoft.com/office/powerpoint/2010/main" val="3884691301"/>
              </p:ext>
            </p:extLst>
          </p:nvPr>
        </p:nvGraphicFramePr>
        <p:xfrm>
          <a:off x="657107" y="3734840"/>
          <a:ext cx="7731317" cy="25299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5" name="Фигура, имеющая форму буквы L 14"/>
          <p:cNvSpPr/>
          <p:nvPr/>
        </p:nvSpPr>
        <p:spPr>
          <a:xfrm rot="10800000">
            <a:off x="8388424" y="188641"/>
            <a:ext cx="535785" cy="589364"/>
          </a:xfrm>
          <a:prstGeom prst="corner">
            <a:avLst>
              <a:gd name="adj1" fmla="val 28442"/>
              <a:gd name="adj2" fmla="val 28442"/>
            </a:avLst>
          </a:prstGeom>
          <a:solidFill>
            <a:schemeClr val="accent1">
              <a:lumMod val="75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350" dirty="0"/>
          </a:p>
        </p:txBody>
      </p:sp>
      <p:sp>
        <p:nvSpPr>
          <p:cNvPr id="18" name="Фигура, имеющая форму буквы L 17"/>
          <p:cNvSpPr/>
          <p:nvPr/>
        </p:nvSpPr>
        <p:spPr>
          <a:xfrm rot="16200000">
            <a:off x="8361635" y="6100084"/>
            <a:ext cx="535785" cy="589364"/>
          </a:xfrm>
          <a:prstGeom prst="corner">
            <a:avLst>
              <a:gd name="adj1" fmla="val 28442"/>
              <a:gd name="adj2" fmla="val 28442"/>
            </a:avLst>
          </a:prstGeom>
          <a:solidFill>
            <a:schemeClr val="accent1">
              <a:lumMod val="75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350" dirty="0"/>
          </a:p>
        </p:txBody>
      </p:sp>
      <p:sp>
        <p:nvSpPr>
          <p:cNvPr id="19" name="Фигура, имеющая форму буквы L 18"/>
          <p:cNvSpPr/>
          <p:nvPr/>
        </p:nvSpPr>
        <p:spPr>
          <a:xfrm>
            <a:off x="186566" y="5899278"/>
            <a:ext cx="535785" cy="589364"/>
          </a:xfrm>
          <a:prstGeom prst="corner">
            <a:avLst>
              <a:gd name="adj1" fmla="val 28442"/>
              <a:gd name="adj2" fmla="val 28442"/>
            </a:avLst>
          </a:prstGeom>
          <a:solidFill>
            <a:schemeClr val="accent1">
              <a:lumMod val="75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350" dirty="0"/>
          </a:p>
        </p:txBody>
      </p:sp>
      <p:sp>
        <p:nvSpPr>
          <p:cNvPr id="20" name="Фигура, имеющая форму буквы L 19"/>
          <p:cNvSpPr/>
          <p:nvPr/>
        </p:nvSpPr>
        <p:spPr>
          <a:xfrm rot="10800000" flipH="1">
            <a:off x="179512" y="188640"/>
            <a:ext cx="482207" cy="589364"/>
          </a:xfrm>
          <a:prstGeom prst="corner">
            <a:avLst>
              <a:gd name="adj1" fmla="val 28442"/>
              <a:gd name="adj2" fmla="val 28442"/>
            </a:avLst>
          </a:prstGeom>
          <a:solidFill>
            <a:schemeClr val="accent1">
              <a:lumMod val="75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350" dirty="0"/>
          </a:p>
        </p:txBody>
      </p:sp>
    </p:spTree>
    <p:extLst>
      <p:ext uri="{BB962C8B-B14F-4D97-AF65-F5344CB8AC3E}">
        <p14:creationId xmlns:p14="http://schemas.microsoft.com/office/powerpoint/2010/main" val="2666778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одзаголовок 2">
            <a:extLst>
              <a:ext uri="{FF2B5EF4-FFF2-40B4-BE49-F238E27FC236}">
                <a16:creationId xmlns:a16="http://schemas.microsoft.com/office/drawing/2014/main" xmlns="" id="{3AA9D025-3E1E-475A-A87F-3D532D8CF493}"/>
              </a:ext>
            </a:extLst>
          </p:cNvPr>
          <p:cNvSpPr txBox="1">
            <a:spLocks/>
          </p:cNvSpPr>
          <p:nvPr/>
        </p:nvSpPr>
        <p:spPr>
          <a:xfrm>
            <a:off x="142844" y="-266742"/>
            <a:ext cx="9001156" cy="1080653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ru-RU" sz="4800" b="1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accent1">
                  <a:lumMod val="75000"/>
                </a:schemeClr>
              </a:solidFill>
              <a:effectLst>
                <a:reflection blurRad="12700" stA="28000" endPos="45000" dist="1000" dir="5400000" sy="-100000" algn="bl" rotWithShape="0"/>
              </a:effectLst>
              <a:latin typeface="Monotype Corsiva" pitchFamily="66" charset="0"/>
            </a:endParaRPr>
          </a:p>
          <a:p>
            <a:pPr lvl="0" algn="ctr">
              <a:spcBef>
                <a:spcPct val="20000"/>
              </a:spcBef>
              <a:defRPr/>
            </a:pPr>
            <a:r>
              <a:rPr lang="ru-RU" sz="128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Monotype Corsiva" pitchFamily="66" charset="0"/>
              </a:rPr>
              <a:t>Основные  параметры исполнения  бюджета </a:t>
            </a:r>
          </a:p>
          <a:p>
            <a:pPr lvl="0" algn="ctr">
              <a:spcBef>
                <a:spcPct val="20000"/>
              </a:spcBef>
              <a:defRPr/>
            </a:pPr>
            <a:r>
              <a:rPr lang="ru-RU" sz="128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Monotype Corsiva" pitchFamily="66" charset="0"/>
              </a:rPr>
              <a:t>Тугулымского городского округа за 2024 год  </a:t>
            </a:r>
            <a:endParaRPr kumimoji="0" lang="ru-RU" sz="12800" b="1" i="0" strike="noStrike" kern="1200" cap="none" spc="0" normalizeH="0" baseline="0" noProof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accent1">
                  <a:lumMod val="75000"/>
                </a:schemeClr>
              </a:solidFill>
              <a:effectLst>
                <a:reflection blurRad="12700" stA="28000" endPos="45000" dist="1000" dir="5400000" sy="-100000" algn="bl" rotWithShape="0"/>
              </a:effectLst>
              <a:uLnTx/>
              <a:uFillTx/>
              <a:latin typeface="Monotype Corsiva" pitchFamily="66" charset="0"/>
            </a:endParaRPr>
          </a:p>
        </p:txBody>
      </p:sp>
      <p:sp>
        <p:nvSpPr>
          <p:cNvPr id="19" name="Пятиугольник 18"/>
          <p:cNvSpPr/>
          <p:nvPr/>
        </p:nvSpPr>
        <p:spPr>
          <a:xfrm>
            <a:off x="285721" y="1357298"/>
            <a:ext cx="1809763" cy="500065"/>
          </a:xfrm>
          <a:prstGeom prst="homePlate">
            <a:avLst>
              <a:gd name="adj" fmla="val 64022"/>
            </a:avLst>
          </a:prstGeom>
          <a:solidFill>
            <a:schemeClr val="bg1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Доходы</a:t>
            </a:r>
            <a:endParaRPr lang="ru-RU" dirty="0"/>
          </a:p>
        </p:txBody>
      </p:sp>
      <p:sp>
        <p:nvSpPr>
          <p:cNvPr id="23" name="Прямоугольник 22"/>
          <p:cNvSpPr/>
          <p:nvPr/>
        </p:nvSpPr>
        <p:spPr>
          <a:xfrm>
            <a:off x="2281817" y="964389"/>
            <a:ext cx="1714512" cy="214314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План </a:t>
            </a:r>
            <a:endParaRPr lang="ru-RU" dirty="0"/>
          </a:p>
        </p:txBody>
      </p:sp>
      <p:sp>
        <p:nvSpPr>
          <p:cNvPr id="25" name="Прямоугольник 24"/>
          <p:cNvSpPr/>
          <p:nvPr/>
        </p:nvSpPr>
        <p:spPr>
          <a:xfrm>
            <a:off x="4286248" y="964389"/>
            <a:ext cx="1714512" cy="214314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Факт</a:t>
            </a:r>
            <a:endParaRPr lang="ru-RU" dirty="0"/>
          </a:p>
        </p:txBody>
      </p:sp>
      <p:sp>
        <p:nvSpPr>
          <p:cNvPr id="26" name="Прямоугольник 25"/>
          <p:cNvSpPr/>
          <p:nvPr/>
        </p:nvSpPr>
        <p:spPr>
          <a:xfrm>
            <a:off x="6290679" y="976531"/>
            <a:ext cx="1714512" cy="214314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% </a:t>
            </a:r>
            <a:r>
              <a:rPr lang="ru-RU" dirty="0" err="1" smtClean="0"/>
              <a:t>исполн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30" name="Пятиугольник 29"/>
          <p:cNvSpPr/>
          <p:nvPr/>
        </p:nvSpPr>
        <p:spPr>
          <a:xfrm>
            <a:off x="285721" y="1931299"/>
            <a:ext cx="1809763" cy="462202"/>
          </a:xfrm>
          <a:prstGeom prst="homePlate">
            <a:avLst>
              <a:gd name="adj" fmla="val 64022"/>
            </a:avLst>
          </a:prstGeom>
          <a:solidFill>
            <a:schemeClr val="bg1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Расходы</a:t>
            </a:r>
            <a:endParaRPr lang="ru-RU" dirty="0"/>
          </a:p>
        </p:txBody>
      </p:sp>
      <p:sp>
        <p:nvSpPr>
          <p:cNvPr id="31" name="Пятиугольник 30"/>
          <p:cNvSpPr/>
          <p:nvPr/>
        </p:nvSpPr>
        <p:spPr>
          <a:xfrm>
            <a:off x="285721" y="2495220"/>
            <a:ext cx="1809763" cy="714380"/>
          </a:xfrm>
          <a:prstGeom prst="homePlate">
            <a:avLst>
              <a:gd name="adj" fmla="val 64022"/>
            </a:avLst>
          </a:prstGeom>
          <a:solidFill>
            <a:schemeClr val="bg1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Дефицит/</a:t>
            </a:r>
          </a:p>
          <a:p>
            <a:pPr algn="ctr"/>
            <a:r>
              <a:rPr lang="ru-RU" dirty="0" err="1" smtClean="0"/>
              <a:t>Профицит</a:t>
            </a:r>
            <a:endParaRPr lang="ru-RU" dirty="0"/>
          </a:p>
        </p:txBody>
      </p:sp>
      <p:sp>
        <p:nvSpPr>
          <p:cNvPr id="32" name="Скругленный прямоугольник 31"/>
          <p:cNvSpPr/>
          <p:nvPr/>
        </p:nvSpPr>
        <p:spPr>
          <a:xfrm>
            <a:off x="2281818" y="1339439"/>
            <a:ext cx="1714512" cy="517925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1762735,9</a:t>
            </a:r>
          </a:p>
          <a:p>
            <a:pPr algn="ctr"/>
            <a:r>
              <a:rPr lang="ru-RU" dirty="0" smtClean="0">
                <a:solidFill>
                  <a:schemeClr val="tx1"/>
                </a:solidFill>
              </a:rPr>
              <a:t>тыс.руб.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2281817" y="1923083"/>
            <a:ext cx="1714512" cy="482208"/>
          </a:xfrm>
          <a:prstGeom prst="roundRect">
            <a:avLst>
              <a:gd name="adj" fmla="val 23791"/>
            </a:avLst>
          </a:prstGeom>
          <a:solidFill>
            <a:schemeClr val="bg1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1814422,2</a:t>
            </a:r>
          </a:p>
          <a:p>
            <a:pPr algn="ctr"/>
            <a:r>
              <a:rPr lang="ru-RU" dirty="0" smtClean="0">
                <a:solidFill>
                  <a:schemeClr val="tx1"/>
                </a:solidFill>
              </a:rPr>
              <a:t>тыс.руб.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4" name="Скругленный прямоугольник 33"/>
          <p:cNvSpPr/>
          <p:nvPr/>
        </p:nvSpPr>
        <p:spPr>
          <a:xfrm>
            <a:off x="2281817" y="2536025"/>
            <a:ext cx="1714512" cy="500066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-51686,3</a:t>
            </a:r>
          </a:p>
          <a:p>
            <a:pPr algn="ctr"/>
            <a:r>
              <a:rPr lang="ru-RU" dirty="0" smtClean="0">
                <a:solidFill>
                  <a:schemeClr val="tx1"/>
                </a:solidFill>
              </a:rPr>
              <a:t>тыс. руб.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5" name="Скругленный прямоугольник 34"/>
          <p:cNvSpPr/>
          <p:nvPr/>
        </p:nvSpPr>
        <p:spPr>
          <a:xfrm>
            <a:off x="4286248" y="1339438"/>
            <a:ext cx="1714512" cy="517926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1758041,8</a:t>
            </a:r>
          </a:p>
          <a:p>
            <a:pPr algn="ctr"/>
            <a:r>
              <a:rPr lang="ru-RU" dirty="0" smtClean="0">
                <a:solidFill>
                  <a:schemeClr val="tx1"/>
                </a:solidFill>
              </a:rPr>
              <a:t>тыс.руб.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6" name="Скругленный прямоугольник 35"/>
          <p:cNvSpPr/>
          <p:nvPr/>
        </p:nvSpPr>
        <p:spPr>
          <a:xfrm>
            <a:off x="4286248" y="1924051"/>
            <a:ext cx="1714512" cy="479356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1747660,9</a:t>
            </a:r>
          </a:p>
          <a:p>
            <a:pPr algn="ctr"/>
            <a:r>
              <a:rPr lang="ru-RU" dirty="0" smtClean="0">
                <a:solidFill>
                  <a:schemeClr val="tx1"/>
                </a:solidFill>
              </a:rPr>
              <a:t>тыс.руб.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7" name="Скругленный прямоугольник 36"/>
          <p:cNvSpPr/>
          <p:nvPr/>
        </p:nvSpPr>
        <p:spPr>
          <a:xfrm>
            <a:off x="4270150" y="2545069"/>
            <a:ext cx="1714512" cy="500066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10380,9</a:t>
            </a:r>
          </a:p>
          <a:p>
            <a:pPr algn="ctr"/>
            <a:r>
              <a:rPr lang="ru-RU" dirty="0" smtClean="0">
                <a:solidFill>
                  <a:schemeClr val="tx1"/>
                </a:solidFill>
              </a:rPr>
              <a:t>тыс.руб.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8" name="Скругленный прямоугольник 37"/>
          <p:cNvSpPr/>
          <p:nvPr/>
        </p:nvSpPr>
        <p:spPr>
          <a:xfrm>
            <a:off x="6290677" y="1362075"/>
            <a:ext cx="1714513" cy="495288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99,7</a:t>
            </a:r>
          </a:p>
        </p:txBody>
      </p:sp>
      <p:sp>
        <p:nvSpPr>
          <p:cNvPr id="39" name="Скругленный прямоугольник 38"/>
          <p:cNvSpPr/>
          <p:nvPr/>
        </p:nvSpPr>
        <p:spPr>
          <a:xfrm>
            <a:off x="6290677" y="1936728"/>
            <a:ext cx="1714513" cy="466680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96,3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0" name="Скругленный прямоугольник 39"/>
          <p:cNvSpPr/>
          <p:nvPr/>
        </p:nvSpPr>
        <p:spPr>
          <a:xfrm>
            <a:off x="6290677" y="2533769"/>
            <a:ext cx="1714512" cy="511365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6" name="TextBox 45"/>
          <p:cNvSpPr txBox="1"/>
          <p:nvPr/>
        </p:nvSpPr>
        <p:spPr>
          <a:xfrm>
            <a:off x="1785917" y="3214686"/>
            <a:ext cx="5715040" cy="369332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Доходы </a:t>
            </a:r>
            <a:r>
              <a:rPr lang="en-US" b="1" dirty="0" smtClean="0"/>
              <a:t>&gt; </a:t>
            </a:r>
            <a:r>
              <a:rPr lang="ru-RU" b="1" dirty="0" smtClean="0"/>
              <a:t>Расходы =  </a:t>
            </a:r>
            <a:r>
              <a:rPr lang="ru-RU" b="1" dirty="0" err="1" smtClean="0"/>
              <a:t>Профицит</a:t>
            </a:r>
            <a:r>
              <a:rPr lang="ru-RU" b="1" dirty="0" smtClean="0"/>
              <a:t>   </a:t>
            </a:r>
            <a:endParaRPr lang="ru-RU" b="1" dirty="0"/>
          </a:p>
        </p:txBody>
      </p:sp>
      <p:sp>
        <p:nvSpPr>
          <p:cNvPr id="47" name="TextBox 46"/>
          <p:cNvSpPr txBox="1"/>
          <p:nvPr/>
        </p:nvSpPr>
        <p:spPr>
          <a:xfrm>
            <a:off x="1785917" y="3714752"/>
            <a:ext cx="5715040" cy="369332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Доходы </a:t>
            </a:r>
            <a:r>
              <a:rPr lang="en-US" b="1" dirty="0" smtClean="0"/>
              <a:t>&lt;</a:t>
            </a:r>
            <a:r>
              <a:rPr lang="ru-RU" b="1" dirty="0" smtClean="0"/>
              <a:t> Расходы =  Дефицит   </a:t>
            </a:r>
            <a:endParaRPr lang="ru-RU" b="1" dirty="0"/>
          </a:p>
        </p:txBody>
      </p:sp>
      <p:graphicFrame>
        <p:nvGraphicFramePr>
          <p:cNvPr id="48" name="Диаграмма 47"/>
          <p:cNvGraphicFramePr/>
          <p:nvPr>
            <p:extLst>
              <p:ext uri="{D42A27DB-BD31-4B8C-83A1-F6EECF244321}">
                <p14:modId xmlns:p14="http://schemas.microsoft.com/office/powerpoint/2010/main" val="2173799348"/>
              </p:ext>
            </p:extLst>
          </p:nvPr>
        </p:nvGraphicFramePr>
        <p:xfrm>
          <a:off x="285721" y="4084084"/>
          <a:ext cx="8501121" cy="26310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7" name="Фигура, имеющая форму буквы L 26"/>
          <p:cNvSpPr/>
          <p:nvPr/>
        </p:nvSpPr>
        <p:spPr>
          <a:xfrm rot="10800000">
            <a:off x="8286777" y="142853"/>
            <a:ext cx="714380" cy="785818"/>
          </a:xfrm>
          <a:prstGeom prst="corner">
            <a:avLst>
              <a:gd name="adj1" fmla="val 28442"/>
              <a:gd name="adj2" fmla="val 28442"/>
            </a:avLst>
          </a:prstGeom>
          <a:solidFill>
            <a:schemeClr val="accent1">
              <a:lumMod val="75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8" name="Фигура, имеющая форму буквы L 27"/>
          <p:cNvSpPr/>
          <p:nvPr/>
        </p:nvSpPr>
        <p:spPr>
          <a:xfrm rot="16200000">
            <a:off x="8251058" y="5915437"/>
            <a:ext cx="714380" cy="785819"/>
          </a:xfrm>
          <a:prstGeom prst="corner">
            <a:avLst>
              <a:gd name="adj1" fmla="val 28442"/>
              <a:gd name="adj2" fmla="val 28442"/>
            </a:avLst>
          </a:prstGeom>
          <a:solidFill>
            <a:schemeClr val="accent1">
              <a:lumMod val="75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9" name="Фигура, имеющая форму буквы L 28"/>
          <p:cNvSpPr/>
          <p:nvPr/>
        </p:nvSpPr>
        <p:spPr>
          <a:xfrm>
            <a:off x="142844" y="5915437"/>
            <a:ext cx="714380" cy="785818"/>
          </a:xfrm>
          <a:prstGeom prst="corner">
            <a:avLst>
              <a:gd name="adj1" fmla="val 28442"/>
              <a:gd name="adj2" fmla="val 28442"/>
            </a:avLst>
          </a:prstGeom>
          <a:solidFill>
            <a:schemeClr val="accent1">
              <a:lumMod val="75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1" name="Фигура, имеющая форму буквы L 40"/>
          <p:cNvSpPr/>
          <p:nvPr/>
        </p:nvSpPr>
        <p:spPr>
          <a:xfrm rot="10800000" flipH="1">
            <a:off x="142845" y="142853"/>
            <a:ext cx="642943" cy="785818"/>
          </a:xfrm>
          <a:prstGeom prst="corner">
            <a:avLst>
              <a:gd name="adj1" fmla="val 28442"/>
              <a:gd name="adj2" fmla="val 28442"/>
            </a:avLst>
          </a:prstGeom>
          <a:solidFill>
            <a:schemeClr val="accent1">
              <a:lumMod val="75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67529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2DCAF21F-3925-4E53-94B1-10E28E8CE3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11FDFD-B394-4B36-85F8-A937FF2893FE}" type="slidenum">
              <a:rPr lang="ru-RU" smtClean="0"/>
              <a:pPr/>
              <a:t>17</a:t>
            </a:fld>
            <a:endParaRPr lang="ru-RU" dirty="0"/>
          </a:p>
        </p:txBody>
      </p:sp>
      <p:sp>
        <p:nvSpPr>
          <p:cNvPr id="14" name="Подзаголовок 2">
            <a:extLst>
              <a:ext uri="{FF2B5EF4-FFF2-40B4-BE49-F238E27FC236}">
                <a16:creationId xmlns:a16="http://schemas.microsoft.com/office/drawing/2014/main" xmlns="" id="{3AA9D025-3E1E-475A-A87F-3D532D8CF493}"/>
              </a:ext>
            </a:extLst>
          </p:cNvPr>
          <p:cNvSpPr txBox="1">
            <a:spLocks/>
          </p:cNvSpPr>
          <p:nvPr/>
        </p:nvSpPr>
        <p:spPr>
          <a:xfrm>
            <a:off x="169764" y="-299873"/>
            <a:ext cx="8667813" cy="885452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ru-RU" sz="4800" b="1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accent1">
                  <a:lumMod val="75000"/>
                </a:schemeClr>
              </a:solidFill>
              <a:effectLst>
                <a:reflection blurRad="12700" stA="28000" endPos="45000" dist="1000" dir="5400000" sy="-100000" algn="bl" rotWithShape="0"/>
              </a:effectLst>
              <a:latin typeface="Monotype Corsiva" pitchFamily="66" charset="0"/>
            </a:endParaRPr>
          </a:p>
          <a:p>
            <a:pPr lvl="0" algn="ctr">
              <a:spcBef>
                <a:spcPct val="20000"/>
              </a:spcBef>
              <a:defRPr/>
            </a:pPr>
            <a:r>
              <a:rPr kumimoji="0" lang="ru-RU" sz="12800" b="1" i="0" strike="noStrike" kern="1200" cap="none" spc="0" normalizeH="0" noProof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Monotype Corsiva" pitchFamily="66" charset="0"/>
                <a:ea typeface="+mn-ea"/>
                <a:cs typeface="+mn-cs"/>
              </a:rPr>
              <a:t>Сравнение показателей бюджета Тугулымского городского округа с бюджетами других  МО </a:t>
            </a:r>
          </a:p>
          <a:p>
            <a:pPr lvl="0" algn="ctr">
              <a:spcBef>
                <a:spcPct val="20000"/>
              </a:spcBef>
              <a:defRPr/>
            </a:pPr>
            <a:r>
              <a:rPr kumimoji="0" lang="ru-RU" sz="12800" b="1" i="0" strike="noStrike" kern="1200" cap="none" spc="0" normalizeH="0" noProof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Monotype Corsiva" pitchFamily="66" charset="0"/>
                <a:ea typeface="+mn-ea"/>
                <a:cs typeface="+mn-cs"/>
              </a:rPr>
              <a:t>Свердловской области за 2024 год </a:t>
            </a:r>
            <a:r>
              <a:rPr kumimoji="0" lang="ru-RU" sz="11200" b="1" i="0" strike="noStrike" kern="1200" cap="none" spc="0" normalizeH="0" noProof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Monotype Corsiva" pitchFamily="66" charset="0"/>
                <a:ea typeface="+mn-ea"/>
                <a:cs typeface="+mn-cs"/>
              </a:rPr>
              <a:t> </a:t>
            </a:r>
            <a:endParaRPr kumimoji="0" lang="ru-RU" sz="12800" b="1" i="0" strike="noStrike" kern="1200" cap="none" spc="0" normalizeH="0" baseline="0" noProof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accent1">
                  <a:lumMod val="75000"/>
                </a:schemeClr>
              </a:solidFill>
              <a:effectLst>
                <a:reflection blurRad="12700" stA="28000" endPos="45000" dist="1000" dir="5400000" sy="-100000" algn="bl" rotWithShape="0"/>
              </a:effectLst>
              <a:uLnTx/>
              <a:uFillTx/>
              <a:latin typeface="Monotype Corsiva" pitchFamily="66" charset="0"/>
              <a:ea typeface="+mn-ea"/>
              <a:cs typeface="+mn-cs"/>
            </a:endParaRPr>
          </a:p>
        </p:txBody>
      </p:sp>
      <p:sp>
        <p:nvSpPr>
          <p:cNvPr id="13" name="Фигура, имеющая форму буквы L 12"/>
          <p:cNvSpPr/>
          <p:nvPr/>
        </p:nvSpPr>
        <p:spPr>
          <a:xfrm rot="10800000">
            <a:off x="8286777" y="142853"/>
            <a:ext cx="714380" cy="785818"/>
          </a:xfrm>
          <a:prstGeom prst="corner">
            <a:avLst>
              <a:gd name="adj1" fmla="val 28442"/>
              <a:gd name="adj2" fmla="val 28442"/>
            </a:avLst>
          </a:prstGeom>
          <a:solidFill>
            <a:schemeClr val="accent1">
              <a:lumMod val="75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5" name="Фигура, имеющая форму буквы L 14"/>
          <p:cNvSpPr/>
          <p:nvPr/>
        </p:nvSpPr>
        <p:spPr>
          <a:xfrm rot="16200000">
            <a:off x="8251058" y="6051623"/>
            <a:ext cx="714380" cy="785819"/>
          </a:xfrm>
          <a:prstGeom prst="corner">
            <a:avLst>
              <a:gd name="adj1" fmla="val 28442"/>
              <a:gd name="adj2" fmla="val 28442"/>
            </a:avLst>
          </a:prstGeom>
          <a:solidFill>
            <a:schemeClr val="accent1">
              <a:lumMod val="75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6" name="Фигура, имеющая форму буквы L 15"/>
          <p:cNvSpPr/>
          <p:nvPr/>
        </p:nvSpPr>
        <p:spPr>
          <a:xfrm>
            <a:off x="79217" y="6140554"/>
            <a:ext cx="714380" cy="607959"/>
          </a:xfrm>
          <a:prstGeom prst="corner">
            <a:avLst>
              <a:gd name="adj1" fmla="val 28442"/>
              <a:gd name="adj2" fmla="val 28442"/>
            </a:avLst>
          </a:prstGeom>
          <a:solidFill>
            <a:schemeClr val="accent1">
              <a:lumMod val="75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7" name="Фигура, имеющая форму буквы L 16"/>
          <p:cNvSpPr/>
          <p:nvPr/>
        </p:nvSpPr>
        <p:spPr>
          <a:xfrm rot="10800000" flipH="1">
            <a:off x="142845" y="142853"/>
            <a:ext cx="642943" cy="785818"/>
          </a:xfrm>
          <a:prstGeom prst="corner">
            <a:avLst>
              <a:gd name="adj1" fmla="val 28442"/>
              <a:gd name="adj2" fmla="val 28442"/>
            </a:avLst>
          </a:prstGeom>
          <a:solidFill>
            <a:schemeClr val="accent1">
              <a:lumMod val="75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2234176068"/>
              </p:ext>
            </p:extLst>
          </p:nvPr>
        </p:nvGraphicFramePr>
        <p:xfrm>
          <a:off x="196866" y="1357715"/>
          <a:ext cx="4176464" cy="24482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:p14="http://schemas.microsoft.com/office/powerpoint/2010/main" val="3113474395"/>
              </p:ext>
            </p:extLst>
          </p:nvPr>
        </p:nvGraphicFramePr>
        <p:xfrm>
          <a:off x="198361" y="3861048"/>
          <a:ext cx="4176464" cy="27363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9" name="Диаграмма 18"/>
          <p:cNvGraphicFramePr/>
          <p:nvPr>
            <p:extLst>
              <p:ext uri="{D42A27DB-BD31-4B8C-83A1-F6EECF244321}">
                <p14:modId xmlns:p14="http://schemas.microsoft.com/office/powerpoint/2010/main" val="2506662749"/>
              </p:ext>
            </p:extLst>
          </p:nvPr>
        </p:nvGraphicFramePr>
        <p:xfrm>
          <a:off x="4441666" y="1357715"/>
          <a:ext cx="4327353" cy="24482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22" name="Диаграмма 21"/>
          <p:cNvGraphicFramePr/>
          <p:nvPr>
            <p:extLst>
              <p:ext uri="{D42A27DB-BD31-4B8C-83A1-F6EECF244321}">
                <p14:modId xmlns:p14="http://schemas.microsoft.com/office/powerpoint/2010/main" val="3782006373"/>
              </p:ext>
            </p:extLst>
          </p:nvPr>
        </p:nvGraphicFramePr>
        <p:xfrm>
          <a:off x="4441666" y="3868945"/>
          <a:ext cx="4324245" cy="27284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6" name="TextBox 25"/>
          <p:cNvSpPr txBox="1"/>
          <p:nvPr/>
        </p:nvSpPr>
        <p:spPr>
          <a:xfrm>
            <a:off x="207300" y="1863334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dirty="0" smtClean="0"/>
              <a:t>Доходов всего</a:t>
            </a:r>
          </a:p>
          <a:p>
            <a:r>
              <a:rPr lang="ru-RU" sz="900" dirty="0" smtClean="0"/>
              <a:t>в </a:t>
            </a:r>
            <a:r>
              <a:rPr lang="ru-RU" sz="900" dirty="0" err="1" smtClean="0"/>
              <a:t>тыс.руб</a:t>
            </a:r>
            <a:r>
              <a:rPr lang="ru-RU" sz="900" dirty="0" smtClean="0"/>
              <a:t>.</a:t>
            </a:r>
            <a:endParaRPr lang="ru-RU" sz="900" dirty="0"/>
          </a:p>
        </p:txBody>
      </p:sp>
      <p:sp>
        <p:nvSpPr>
          <p:cNvPr id="28" name="TextBox 27"/>
          <p:cNvSpPr txBox="1"/>
          <p:nvPr/>
        </p:nvSpPr>
        <p:spPr>
          <a:xfrm>
            <a:off x="8011523" y="1389166"/>
            <a:ext cx="6758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 err="1"/>
              <a:t>т</a:t>
            </a:r>
            <a:r>
              <a:rPr lang="ru-RU" sz="1200" dirty="0" err="1" smtClean="0"/>
              <a:t>ыс.чел</a:t>
            </a:r>
            <a:endParaRPr lang="ru-RU" sz="1200" dirty="0"/>
          </a:p>
        </p:txBody>
      </p:sp>
      <p:sp>
        <p:nvSpPr>
          <p:cNvPr id="29" name="TextBox 28"/>
          <p:cNvSpPr txBox="1"/>
          <p:nvPr/>
        </p:nvSpPr>
        <p:spPr>
          <a:xfrm>
            <a:off x="239018" y="3868944"/>
            <a:ext cx="6804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 err="1" smtClean="0"/>
              <a:t>тыс.руб</a:t>
            </a:r>
            <a:endParaRPr lang="ru-RU" sz="1200" dirty="0"/>
          </a:p>
        </p:txBody>
      </p:sp>
      <p:sp>
        <p:nvSpPr>
          <p:cNvPr id="30" name="TextBox 29"/>
          <p:cNvSpPr txBox="1"/>
          <p:nvPr/>
        </p:nvSpPr>
        <p:spPr>
          <a:xfrm>
            <a:off x="8019658" y="3438996"/>
            <a:ext cx="6804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 err="1" smtClean="0"/>
              <a:t>тыс.руб</a:t>
            </a:r>
            <a:endParaRPr lang="ru-RU" sz="1200" dirty="0"/>
          </a:p>
        </p:txBody>
      </p:sp>
      <p:sp>
        <p:nvSpPr>
          <p:cNvPr id="31" name="TextBox 30"/>
          <p:cNvSpPr txBox="1"/>
          <p:nvPr/>
        </p:nvSpPr>
        <p:spPr>
          <a:xfrm>
            <a:off x="8050104" y="5099942"/>
            <a:ext cx="7189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 err="1" smtClean="0"/>
              <a:t>тыс.руб</a:t>
            </a:r>
            <a:r>
              <a:rPr lang="ru-RU" sz="1200" dirty="0" smtClean="0"/>
              <a:t>.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1222721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одзаголовок 2">
            <a:extLst>
              <a:ext uri="{FF2B5EF4-FFF2-40B4-BE49-F238E27FC236}">
                <a16:creationId xmlns:a16="http://schemas.microsoft.com/office/drawing/2014/main" xmlns="" id="{3AA9D025-3E1E-475A-A87F-3D532D8CF493}"/>
              </a:ext>
            </a:extLst>
          </p:cNvPr>
          <p:cNvSpPr txBox="1">
            <a:spLocks/>
          </p:cNvSpPr>
          <p:nvPr/>
        </p:nvSpPr>
        <p:spPr>
          <a:xfrm>
            <a:off x="285720" y="0"/>
            <a:ext cx="8477309" cy="857232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ru-RU" sz="4800" b="1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accent1">
                  <a:lumMod val="75000"/>
                </a:schemeClr>
              </a:solidFill>
              <a:effectLst>
                <a:reflection blurRad="12700" stA="28000" endPos="45000" dist="1000" dir="5400000" sy="-100000" algn="bl" rotWithShape="0"/>
              </a:effectLst>
              <a:latin typeface="Monotype Corsiva" pitchFamily="66" charset="0"/>
            </a:endParaRPr>
          </a:p>
          <a:p>
            <a:pPr lvl="0" algn="ctr">
              <a:spcBef>
                <a:spcPct val="20000"/>
              </a:spcBef>
              <a:defRPr/>
            </a:pPr>
            <a:r>
              <a:rPr kumimoji="0" lang="ru-RU" sz="12800" b="1" i="0" strike="noStrike" kern="1200" cap="none" spc="0" normalizeH="0" baseline="0" noProof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Monotype Corsiva" pitchFamily="66" charset="0"/>
                <a:ea typeface="+mn-ea"/>
                <a:cs typeface="+mn-cs"/>
              </a:rPr>
              <a:t>Доходная</a:t>
            </a:r>
            <a:r>
              <a:rPr kumimoji="0" lang="ru-RU" sz="12800" b="1" i="0" strike="noStrike" kern="1200" cap="none" spc="0" normalizeH="0" noProof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Monotype Corsiva" pitchFamily="66" charset="0"/>
                <a:ea typeface="+mn-ea"/>
                <a:cs typeface="+mn-cs"/>
              </a:rPr>
              <a:t> часть бюджета</a:t>
            </a:r>
            <a:endParaRPr kumimoji="0" lang="ru-RU" sz="12800" b="1" i="0" strike="noStrike" kern="1200" cap="none" spc="0" normalizeH="0" baseline="0" noProof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accent1">
                  <a:lumMod val="75000"/>
                </a:schemeClr>
              </a:solidFill>
              <a:effectLst>
                <a:reflection blurRad="12700" stA="28000" endPos="45000" dist="1000" dir="5400000" sy="-100000" algn="bl" rotWithShape="0"/>
              </a:effectLst>
              <a:uLnTx/>
              <a:uFillTx/>
              <a:latin typeface="Monotype Corsiva" pitchFamily="66" charset="0"/>
              <a:ea typeface="+mn-ea"/>
              <a:cs typeface="+mn-cs"/>
            </a:endParaRPr>
          </a:p>
        </p:txBody>
      </p:sp>
      <p:graphicFrame>
        <p:nvGraphicFramePr>
          <p:cNvPr id="28" name="Схема 27"/>
          <p:cNvGraphicFramePr/>
          <p:nvPr>
            <p:extLst>
              <p:ext uri="{D42A27DB-BD31-4B8C-83A1-F6EECF244321}">
                <p14:modId xmlns:p14="http://schemas.microsoft.com/office/powerpoint/2010/main" val="4291579408"/>
              </p:ext>
            </p:extLst>
          </p:nvPr>
        </p:nvGraphicFramePr>
        <p:xfrm>
          <a:off x="441793" y="2740624"/>
          <a:ext cx="8286808" cy="14505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29" name="Схема 28"/>
          <p:cNvGraphicFramePr/>
          <p:nvPr>
            <p:extLst>
              <p:ext uri="{D42A27DB-BD31-4B8C-83A1-F6EECF244321}">
                <p14:modId xmlns:p14="http://schemas.microsoft.com/office/powerpoint/2010/main" val="3855683975"/>
              </p:ext>
            </p:extLst>
          </p:nvPr>
        </p:nvGraphicFramePr>
        <p:xfrm>
          <a:off x="500033" y="3857629"/>
          <a:ext cx="2857520" cy="24110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41" name="Схема 40"/>
          <p:cNvGraphicFramePr/>
          <p:nvPr>
            <p:extLst>
              <p:ext uri="{D42A27DB-BD31-4B8C-83A1-F6EECF244321}">
                <p14:modId xmlns:p14="http://schemas.microsoft.com/office/powerpoint/2010/main" val="1148197004"/>
              </p:ext>
            </p:extLst>
          </p:nvPr>
        </p:nvGraphicFramePr>
        <p:xfrm>
          <a:off x="3929059" y="4000505"/>
          <a:ext cx="2515149" cy="24110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graphicFrame>
        <p:nvGraphicFramePr>
          <p:cNvPr id="42" name="Диаграмма 41"/>
          <p:cNvGraphicFramePr/>
          <p:nvPr>
            <p:extLst>
              <p:ext uri="{D42A27DB-BD31-4B8C-83A1-F6EECF244321}">
                <p14:modId xmlns:p14="http://schemas.microsoft.com/office/powerpoint/2010/main" val="2585138587"/>
              </p:ext>
            </p:extLst>
          </p:nvPr>
        </p:nvGraphicFramePr>
        <p:xfrm>
          <a:off x="395536" y="857233"/>
          <a:ext cx="8280920" cy="24288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7"/>
          </a:graphicData>
        </a:graphic>
      </p:graphicFrame>
      <p:sp>
        <p:nvSpPr>
          <p:cNvPr id="14" name="Стрелка вниз 13"/>
          <p:cNvSpPr/>
          <p:nvPr/>
        </p:nvSpPr>
        <p:spPr>
          <a:xfrm>
            <a:off x="1785919" y="4214818"/>
            <a:ext cx="285752" cy="160736"/>
          </a:xfrm>
          <a:prstGeom prst="downArrow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Стрелка вниз 18"/>
          <p:cNvSpPr/>
          <p:nvPr/>
        </p:nvSpPr>
        <p:spPr>
          <a:xfrm>
            <a:off x="1785919" y="4786323"/>
            <a:ext cx="285752" cy="160736"/>
          </a:xfrm>
          <a:prstGeom prst="downArrow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Стрелка вниз 19"/>
          <p:cNvSpPr/>
          <p:nvPr/>
        </p:nvSpPr>
        <p:spPr>
          <a:xfrm>
            <a:off x="1790662" y="5308239"/>
            <a:ext cx="285752" cy="160736"/>
          </a:xfrm>
          <a:prstGeom prst="downArrow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Стрелка вниз 20"/>
          <p:cNvSpPr/>
          <p:nvPr/>
        </p:nvSpPr>
        <p:spPr>
          <a:xfrm>
            <a:off x="5000630" y="4375554"/>
            <a:ext cx="285752" cy="160736"/>
          </a:xfrm>
          <a:prstGeom prst="downArrow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Стрелка вниз 21"/>
          <p:cNvSpPr/>
          <p:nvPr/>
        </p:nvSpPr>
        <p:spPr>
          <a:xfrm>
            <a:off x="5000630" y="4895871"/>
            <a:ext cx="285752" cy="160736"/>
          </a:xfrm>
          <a:prstGeom prst="downArrow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Стрелка вниз 22"/>
          <p:cNvSpPr/>
          <p:nvPr/>
        </p:nvSpPr>
        <p:spPr>
          <a:xfrm>
            <a:off x="5000630" y="5358518"/>
            <a:ext cx="285752" cy="160736"/>
          </a:xfrm>
          <a:prstGeom prst="downArrow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Фигура, имеющая форму буквы L 16"/>
          <p:cNvSpPr/>
          <p:nvPr/>
        </p:nvSpPr>
        <p:spPr>
          <a:xfrm rot="10800000">
            <a:off x="8286777" y="142853"/>
            <a:ext cx="714380" cy="785818"/>
          </a:xfrm>
          <a:prstGeom prst="corner">
            <a:avLst>
              <a:gd name="adj1" fmla="val 28442"/>
              <a:gd name="adj2" fmla="val 28442"/>
            </a:avLst>
          </a:prstGeom>
          <a:solidFill>
            <a:schemeClr val="accent1">
              <a:lumMod val="75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8" name="Фигура, имеющая форму буквы L 17"/>
          <p:cNvSpPr/>
          <p:nvPr/>
        </p:nvSpPr>
        <p:spPr>
          <a:xfrm rot="16200000">
            <a:off x="8251058" y="5915437"/>
            <a:ext cx="714380" cy="785819"/>
          </a:xfrm>
          <a:prstGeom prst="corner">
            <a:avLst>
              <a:gd name="adj1" fmla="val 28442"/>
              <a:gd name="adj2" fmla="val 28442"/>
            </a:avLst>
          </a:prstGeom>
          <a:solidFill>
            <a:schemeClr val="accent1">
              <a:lumMod val="75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4" name="Фигура, имеющая форму буквы L 23"/>
          <p:cNvSpPr/>
          <p:nvPr/>
        </p:nvSpPr>
        <p:spPr>
          <a:xfrm>
            <a:off x="142844" y="5915437"/>
            <a:ext cx="714380" cy="785818"/>
          </a:xfrm>
          <a:prstGeom prst="corner">
            <a:avLst>
              <a:gd name="adj1" fmla="val 28442"/>
              <a:gd name="adj2" fmla="val 28442"/>
            </a:avLst>
          </a:prstGeom>
          <a:solidFill>
            <a:schemeClr val="accent1">
              <a:lumMod val="75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5" name="Фигура, имеющая форму буквы L 24"/>
          <p:cNvSpPr/>
          <p:nvPr/>
        </p:nvSpPr>
        <p:spPr>
          <a:xfrm rot="10800000" flipH="1">
            <a:off x="142845" y="142853"/>
            <a:ext cx="642943" cy="785818"/>
          </a:xfrm>
          <a:prstGeom prst="corner">
            <a:avLst>
              <a:gd name="adj1" fmla="val 28442"/>
              <a:gd name="adj2" fmla="val 28442"/>
            </a:avLst>
          </a:prstGeom>
          <a:solidFill>
            <a:schemeClr val="accent1">
              <a:lumMod val="75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67529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одзаголовок 2">
            <a:extLst>
              <a:ext uri="{FF2B5EF4-FFF2-40B4-BE49-F238E27FC236}">
                <a16:creationId xmlns:a16="http://schemas.microsoft.com/office/drawing/2014/main" xmlns="" id="{3AA9D025-3E1E-475A-A87F-3D532D8CF493}"/>
              </a:ext>
            </a:extLst>
          </p:cNvPr>
          <p:cNvSpPr txBox="1">
            <a:spLocks/>
          </p:cNvSpPr>
          <p:nvPr/>
        </p:nvSpPr>
        <p:spPr>
          <a:xfrm>
            <a:off x="34677" y="44550"/>
            <a:ext cx="9286908" cy="910835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ru-RU" sz="4800" b="1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accent1">
                  <a:lumMod val="75000"/>
                </a:schemeClr>
              </a:solidFill>
              <a:effectLst>
                <a:reflection blurRad="12700" stA="28000" endPos="45000" dist="1000" dir="5400000" sy="-100000" algn="bl" rotWithShape="0"/>
              </a:effectLst>
              <a:latin typeface="Monotype Corsiva" pitchFamily="66" charset="0"/>
            </a:endParaRPr>
          </a:p>
          <a:p>
            <a:pPr lvl="0" algn="ctr">
              <a:spcBef>
                <a:spcPct val="20000"/>
              </a:spcBef>
              <a:defRPr/>
            </a:pPr>
            <a:r>
              <a:rPr kumimoji="0" lang="ru-RU" sz="12800" b="1" i="0" strike="noStrike" kern="1200" cap="none" spc="0" normalizeH="0" baseline="0" noProof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Monotype Corsiva" pitchFamily="66" charset="0"/>
                <a:ea typeface="+mn-ea"/>
                <a:cs typeface="+mn-cs"/>
              </a:rPr>
              <a:t>Доходная</a:t>
            </a:r>
            <a:r>
              <a:rPr kumimoji="0" lang="ru-RU" sz="12800" b="1" i="0" strike="noStrike" kern="1200" cap="none" spc="0" normalizeH="0" noProof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Monotype Corsiva" pitchFamily="66" charset="0"/>
                <a:ea typeface="+mn-ea"/>
                <a:cs typeface="+mn-cs"/>
              </a:rPr>
              <a:t> часть бюджета</a:t>
            </a:r>
            <a:endParaRPr kumimoji="0" lang="ru-RU" sz="12800" b="1" i="0" strike="noStrike" kern="1200" cap="none" spc="0" normalizeH="0" baseline="0" noProof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accent1">
                  <a:lumMod val="75000"/>
                </a:schemeClr>
              </a:solidFill>
              <a:effectLst>
                <a:reflection blurRad="12700" stA="28000" endPos="45000" dist="1000" dir="5400000" sy="-100000" algn="bl" rotWithShape="0"/>
              </a:effectLst>
              <a:uLnTx/>
              <a:uFillTx/>
              <a:latin typeface="Monotype Corsiva" pitchFamily="66" charset="0"/>
              <a:ea typeface="+mn-ea"/>
              <a:cs typeface="+mn-cs"/>
            </a:endParaRPr>
          </a:p>
        </p:txBody>
      </p:sp>
      <p:graphicFrame>
        <p:nvGraphicFramePr>
          <p:cNvPr id="14" name="Таблица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08255845"/>
              </p:ext>
            </p:extLst>
          </p:nvPr>
        </p:nvGraphicFramePr>
        <p:xfrm>
          <a:off x="500034" y="3604201"/>
          <a:ext cx="8143933" cy="2883554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355215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58995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500927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500901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115443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Наименование</a:t>
                      </a:r>
                      <a:endParaRPr lang="ru-RU" sz="1600" i="1" dirty="0">
                        <a:solidFill>
                          <a:schemeClr val="tx1"/>
                        </a:solidFill>
                      </a:endParaRPr>
                    </a:p>
                  </a:txBody>
                  <a:tcPr marL="132080" marR="1320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План </a:t>
                      </a:r>
                    </a:p>
                    <a:p>
                      <a:pPr algn="ctr"/>
                      <a:r>
                        <a:rPr lang="ru-RU" sz="1400" dirty="0" smtClean="0"/>
                        <a:t>2024г.</a:t>
                      </a:r>
                    </a:p>
                    <a:p>
                      <a:pPr algn="ctr"/>
                      <a:r>
                        <a:rPr lang="ru-RU" sz="1400" dirty="0" smtClean="0"/>
                        <a:t> в</a:t>
                      </a:r>
                      <a:r>
                        <a:rPr lang="ru-RU" sz="1400" baseline="0" dirty="0" smtClean="0"/>
                        <a:t> тыс.руб.</a:t>
                      </a:r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</a:txBody>
                  <a:tcPr marL="132080" marR="1320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Факт на 01.01.2025</a:t>
                      </a:r>
                      <a:endParaRPr lang="ru-RU" sz="1400" dirty="0"/>
                    </a:p>
                    <a:p>
                      <a:pPr algn="ctr"/>
                      <a:r>
                        <a:rPr lang="ru-RU" sz="1400" dirty="0" smtClean="0"/>
                        <a:t>в</a:t>
                      </a:r>
                      <a:r>
                        <a:rPr lang="ru-RU" sz="1400" baseline="0" dirty="0" smtClean="0"/>
                        <a:t> тыс.руб.</a:t>
                      </a:r>
                      <a:endParaRPr lang="ru-RU" sz="1400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132080" marR="1320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% </a:t>
                      </a:r>
                      <a:r>
                        <a:rPr lang="ru-RU" sz="1400" dirty="0" err="1" smtClean="0"/>
                        <a:t>исполн</a:t>
                      </a:r>
                      <a:r>
                        <a:rPr lang="ru-RU" sz="1400" dirty="0" smtClean="0"/>
                        <a:t>.</a:t>
                      </a:r>
                    </a:p>
                    <a:p>
                      <a:pPr algn="ctr"/>
                      <a:r>
                        <a:rPr lang="ru-RU" sz="1400" dirty="0" smtClean="0"/>
                        <a:t>к году</a:t>
                      </a:r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</a:txBody>
                  <a:tcPr marL="132080" marR="132080" marT="34290" marB="34290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90242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Безвозмездные поступления </a:t>
                      </a:r>
                      <a:endParaRPr lang="ru-RU" sz="1600" dirty="0">
                        <a:solidFill>
                          <a:schemeClr val="tx1"/>
                        </a:solidFill>
                      </a:endParaRPr>
                    </a:p>
                  </a:txBody>
                  <a:tcPr marL="132080" marR="1320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1345021,9</a:t>
                      </a:r>
                      <a:endParaRPr lang="ru-RU" sz="16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32080" marR="1320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1307903,1</a:t>
                      </a:r>
                      <a:endParaRPr lang="ru-RU" sz="16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32080" marR="1320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+mn-lt"/>
                          <a:cs typeface="Arial" pitchFamily="34" charset="0"/>
                        </a:rPr>
                        <a:t>97,2</a:t>
                      </a:r>
                      <a:endParaRPr lang="ru-RU" sz="1600" dirty="0">
                        <a:solidFill>
                          <a:schemeClr val="tx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L="132080" marR="132080" marT="34290" marB="3429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90242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Налоговые и неналоговые доходы</a:t>
                      </a:r>
                      <a:endParaRPr lang="ru-RU" sz="1600" dirty="0">
                        <a:solidFill>
                          <a:schemeClr val="tx1"/>
                        </a:solidFill>
                      </a:endParaRPr>
                    </a:p>
                  </a:txBody>
                  <a:tcPr marL="132080" marR="1320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417714,0</a:t>
                      </a:r>
                      <a:endParaRPr lang="ru-RU" sz="16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32080" marR="1320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450138,7</a:t>
                      </a:r>
                      <a:endParaRPr lang="ru-RU" sz="16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32080" marR="1320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107,8</a:t>
                      </a:r>
                      <a:endParaRPr lang="ru-RU" sz="16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32080" marR="132080" marT="34290" marB="3429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 algn="r"/>
                      <a:r>
                        <a:rPr lang="ru-RU" sz="1600" dirty="0" smtClean="0"/>
                        <a:t>ИТОГО</a:t>
                      </a:r>
                      <a:endParaRPr lang="ru-RU" sz="1600" dirty="0">
                        <a:solidFill>
                          <a:schemeClr val="tx1"/>
                        </a:solidFill>
                      </a:endParaRPr>
                    </a:p>
                  </a:txBody>
                  <a:tcPr marL="132080" marR="1320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1762735,9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32080" marR="132080" marT="34290" marB="3429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1758041,8</a:t>
                      </a:r>
                      <a:endParaRPr lang="ru-RU" sz="16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700" marR="12700" marT="7144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100,3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32080" marR="132080" marT="34290" marB="3429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sp>
        <p:nvSpPr>
          <p:cNvPr id="15" name="Фигура, имеющая форму буквы L 14"/>
          <p:cNvSpPr/>
          <p:nvPr/>
        </p:nvSpPr>
        <p:spPr>
          <a:xfrm rot="10800000">
            <a:off x="8286777" y="142853"/>
            <a:ext cx="714380" cy="785818"/>
          </a:xfrm>
          <a:prstGeom prst="corner">
            <a:avLst>
              <a:gd name="adj1" fmla="val 28442"/>
              <a:gd name="adj2" fmla="val 28442"/>
            </a:avLst>
          </a:prstGeom>
          <a:solidFill>
            <a:schemeClr val="accent1">
              <a:lumMod val="75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6" name="Фигура, имеющая форму буквы L 15"/>
          <p:cNvSpPr/>
          <p:nvPr/>
        </p:nvSpPr>
        <p:spPr>
          <a:xfrm rot="16200000">
            <a:off x="8251058" y="5915437"/>
            <a:ext cx="714380" cy="785819"/>
          </a:xfrm>
          <a:prstGeom prst="corner">
            <a:avLst>
              <a:gd name="adj1" fmla="val 28442"/>
              <a:gd name="adj2" fmla="val 28442"/>
            </a:avLst>
          </a:prstGeom>
          <a:solidFill>
            <a:schemeClr val="accent1">
              <a:lumMod val="75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7" name="Фигура, имеющая форму буквы L 16"/>
          <p:cNvSpPr/>
          <p:nvPr/>
        </p:nvSpPr>
        <p:spPr>
          <a:xfrm>
            <a:off x="142844" y="5915437"/>
            <a:ext cx="714380" cy="785818"/>
          </a:xfrm>
          <a:prstGeom prst="corner">
            <a:avLst>
              <a:gd name="adj1" fmla="val 28442"/>
              <a:gd name="adj2" fmla="val 28442"/>
            </a:avLst>
          </a:prstGeom>
          <a:solidFill>
            <a:schemeClr val="accent1">
              <a:lumMod val="75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8" name="Фигура, имеющая форму буквы L 17"/>
          <p:cNvSpPr/>
          <p:nvPr/>
        </p:nvSpPr>
        <p:spPr>
          <a:xfrm rot="10800000" flipH="1">
            <a:off x="142845" y="142853"/>
            <a:ext cx="642943" cy="785818"/>
          </a:xfrm>
          <a:prstGeom prst="corner">
            <a:avLst>
              <a:gd name="adj1" fmla="val 28442"/>
              <a:gd name="adj2" fmla="val 28442"/>
            </a:avLst>
          </a:prstGeom>
          <a:solidFill>
            <a:schemeClr val="accent1">
              <a:lumMod val="75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2479" y="764704"/>
            <a:ext cx="5015380" cy="2818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7529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28728" y="0"/>
            <a:ext cx="6400800" cy="803678"/>
          </a:xfrm>
        </p:spPr>
        <p:txBody>
          <a:bodyPr>
            <a:normAutofit/>
          </a:bodyPr>
          <a:lstStyle/>
          <a:p>
            <a:r>
              <a:rPr lang="ru-RU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Monotype Corsiva" pitchFamily="66" charset="0"/>
              </a:rPr>
              <a:t> </a:t>
            </a:r>
            <a:r>
              <a:rPr lang="ru-RU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Monotype Corsiva" pitchFamily="66" charset="0"/>
              </a:rPr>
              <a:t>Основные понятия</a:t>
            </a: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95220507"/>
              </p:ext>
            </p:extLst>
          </p:nvPr>
        </p:nvGraphicFramePr>
        <p:xfrm>
          <a:off x="203897" y="756319"/>
          <a:ext cx="8640960" cy="5860367"/>
        </p:xfrm>
        <a:graphic>
          <a:graphicData uri="http://schemas.openxmlformats.org/drawingml/2006/table">
            <a:tbl>
              <a:tblPr bandRow="1">
                <a:tableStyleId>{69CF1AB2-1976-4502-BF36-3FF5EA218861}</a:tableStyleId>
              </a:tblPr>
              <a:tblGrid>
                <a:gridCol w="265875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98220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388275">
                <a:tc>
                  <a:txBody>
                    <a:bodyPr/>
                    <a:lstStyle/>
                    <a:p>
                      <a:pPr algn="l"/>
                      <a:r>
                        <a:rPr lang="ru-RU" sz="1600" baseline="0" dirty="0"/>
                        <a:t> Бюджет </a:t>
                      </a:r>
                      <a:endParaRPr lang="ru-RU" sz="1600" b="1" i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34290" marB="34290" anchor="ctr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200" dirty="0"/>
                        <a:t> </a:t>
                      </a:r>
                      <a:r>
                        <a:rPr lang="ru-RU" sz="1200" dirty="0" smtClean="0"/>
                        <a:t>финансовый план , который представляет собой свод  </a:t>
                      </a:r>
                      <a:r>
                        <a:rPr lang="ru-RU" sz="1200" dirty="0"/>
                        <a:t>расходов и доходов </a:t>
                      </a:r>
                      <a:r>
                        <a:rPr lang="ru-RU" sz="1200" baseline="0" dirty="0" smtClean="0"/>
                        <a:t> за определенный период времени.</a:t>
                      </a:r>
                      <a:endParaRPr lang="ru-RU" sz="1200" b="1" i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34290" marB="34290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061736">
                <a:tc>
                  <a:txBody>
                    <a:bodyPr/>
                    <a:lstStyle/>
                    <a:p>
                      <a:pPr algn="l"/>
                      <a:r>
                        <a:rPr lang="ru-RU" sz="1600" dirty="0"/>
                        <a:t> Бюджетный</a:t>
                      </a:r>
                      <a:r>
                        <a:rPr lang="ru-RU" sz="1600" baseline="0" dirty="0"/>
                        <a:t> процесс</a:t>
                      </a:r>
                      <a:endParaRPr lang="ru-RU" sz="1600" b="1" i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34290" marB="34290" anchor="ctr"/>
                </a:tc>
                <a:tc>
                  <a:txBody>
                    <a:bodyPr/>
                    <a:lstStyle/>
                    <a:p>
                      <a:r>
                        <a:rPr lang="ru-RU" sz="1200" kern="1200" dirty="0" smtClean="0"/>
                        <a:t>деятельность государственных органов власти, органов местного самоуправления и иных участников по составлению и рассмотрению проектов бюджетов, утверждению и исполнению бюджетов, контролю за их исполнением, осуществлению бюджетного учета, составлению, внешней проверке, рассмотрению и утверждению бюджетной отчетности</a:t>
                      </a:r>
                      <a:endParaRPr lang="ru-RU" sz="1200" b="1" i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34290" marB="3429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03272">
                <a:tc>
                  <a:txBody>
                    <a:bodyPr/>
                    <a:lstStyle/>
                    <a:p>
                      <a:pPr algn="l"/>
                      <a:r>
                        <a:rPr lang="ru-RU" sz="1600" dirty="0" smtClean="0"/>
                        <a:t>Бюджетный </a:t>
                      </a:r>
                    </a:p>
                    <a:p>
                      <a:pPr algn="l"/>
                      <a:r>
                        <a:rPr lang="ru-RU" sz="1600" dirty="0" smtClean="0"/>
                        <a:t>Кодекс</a:t>
                      </a:r>
                      <a:endParaRPr lang="ru-RU" sz="1600" b="1" i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34290" marB="34290" anchor="ctr"/>
                </a:tc>
                <a:tc>
                  <a:txBody>
                    <a:bodyPr/>
                    <a:lstStyle/>
                    <a:p>
                      <a:r>
                        <a:rPr lang="ru-RU" sz="1200" kern="1200" dirty="0" smtClean="0"/>
                        <a:t>основной документ, регулирующий отношения, связанные с формированием и исполнением бюджетов, государственными и муниципальными заимствованиями, долгом</a:t>
                      </a:r>
                      <a:endParaRPr lang="ru-RU" sz="1200" b="1" i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34290" marB="34290" anchor="ctr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507836">
                <a:tc>
                  <a:txBody>
                    <a:bodyPr/>
                    <a:lstStyle/>
                    <a:p>
                      <a:pPr algn="l"/>
                      <a:r>
                        <a:rPr lang="ru-RU" sz="1600" dirty="0"/>
                        <a:t> Доходы бюджета</a:t>
                      </a:r>
                      <a:endParaRPr lang="ru-RU" sz="1600" b="1" i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34290" marB="34290" anchor="ctr"/>
                </a:tc>
                <a:tc>
                  <a:txBody>
                    <a:bodyPr/>
                    <a:lstStyle/>
                    <a:p>
                      <a:r>
                        <a:rPr lang="ru-RU" sz="1200" kern="1200" dirty="0" smtClean="0"/>
                        <a:t>денежные средства, поступающие в безвозмездном и безвозвратном порядке в соответствии с законодательством РФ в распоряжение органов государственной власти и местного самоуправления.</a:t>
                      </a:r>
                      <a:endParaRPr lang="ru-RU" sz="1200" b="1" i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34290" marB="3429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609933">
                <a:tc>
                  <a:txBody>
                    <a:bodyPr/>
                    <a:lstStyle/>
                    <a:p>
                      <a:pPr algn="l"/>
                      <a:r>
                        <a:rPr lang="ru-RU" sz="1600" dirty="0"/>
                        <a:t> Расходы </a:t>
                      </a:r>
                      <a:r>
                        <a:rPr lang="ru-RU" sz="1600" dirty="0" smtClean="0"/>
                        <a:t>бюджета</a:t>
                      </a:r>
                      <a:endParaRPr lang="ru-RU" sz="1600" b="1" i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34290" marB="34290" anchor="ctr"/>
                </a:tc>
                <a:tc>
                  <a:txBody>
                    <a:bodyPr/>
                    <a:lstStyle/>
                    <a:p>
                      <a:r>
                        <a:rPr lang="ru-RU" sz="1200" kern="1200" dirty="0" smtClean="0"/>
                        <a:t>выплачиваемые из бюджета денежные средства, за исключением средств, являющихся в соответствии с настоящим Кодексом источниками финансирования дефицита бюджета</a:t>
                      </a:r>
                      <a:endParaRPr lang="ru-RU" sz="1200" b="1" i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34290" marB="3429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38852">
                <a:tc>
                  <a:txBody>
                    <a:bodyPr/>
                    <a:lstStyle/>
                    <a:p>
                      <a:pPr algn="l"/>
                      <a:r>
                        <a:rPr lang="ru-RU" sz="1600" dirty="0"/>
                        <a:t> Дефицит </a:t>
                      </a:r>
                      <a:endParaRPr lang="ru-RU" sz="1600" b="1" i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34290" marB="34290" anchor="ctr"/>
                </a:tc>
                <a:tc>
                  <a:txBody>
                    <a:bodyPr/>
                    <a:lstStyle/>
                    <a:p>
                      <a:r>
                        <a:rPr lang="ru-RU" sz="1200" kern="1200" dirty="0" smtClean="0"/>
                        <a:t>превышение расходов бюджета над его доходами</a:t>
                      </a:r>
                      <a:endParaRPr lang="ru-RU" sz="1200" b="1" i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34290" marB="34290"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38852">
                <a:tc>
                  <a:txBody>
                    <a:bodyPr/>
                    <a:lstStyle/>
                    <a:p>
                      <a:pPr algn="l"/>
                      <a:r>
                        <a:rPr lang="ru-RU" sz="1600" dirty="0"/>
                        <a:t> Профицит </a:t>
                      </a:r>
                      <a:endParaRPr lang="ru-RU" sz="1600" b="1" i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34290" marB="34290" anchor="ctr"/>
                </a:tc>
                <a:tc>
                  <a:txBody>
                    <a:bodyPr/>
                    <a:lstStyle/>
                    <a:p>
                      <a:r>
                        <a:rPr lang="ru-RU" sz="1200" kern="1200" dirty="0" smtClean="0"/>
                        <a:t>превышение доходов бюджета над его расходами</a:t>
                      </a:r>
                      <a:endParaRPr lang="ru-RU" sz="1200" b="1" i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34290" marB="34290" anchor="ctr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410008">
                <a:tc>
                  <a:txBody>
                    <a:bodyPr/>
                    <a:lstStyle/>
                    <a:p>
                      <a:pPr algn="l"/>
                      <a:r>
                        <a:rPr lang="ru-RU" sz="1600" dirty="0"/>
                        <a:t>Программы</a:t>
                      </a:r>
                      <a:endParaRPr lang="ru-RU" sz="1600" b="1" i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34290" marB="34290" anchor="ctr"/>
                </a:tc>
                <a:tc>
                  <a:txBody>
                    <a:bodyPr/>
                    <a:lstStyle/>
                    <a:p>
                      <a:r>
                        <a:rPr lang="ru-RU" sz="1200" kern="1200" dirty="0" smtClean="0"/>
                        <a:t>совокупность взаимоувязанных мер, план действий, направленных на достижение единой цели, решение одной проблемы.</a:t>
                      </a:r>
                      <a:endParaRPr lang="ru-RU" sz="1200" b="1" i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34290" marB="34290" anchor="ctr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609933">
                <a:tc>
                  <a:txBody>
                    <a:bodyPr/>
                    <a:lstStyle/>
                    <a:p>
                      <a:pPr algn="l"/>
                      <a:r>
                        <a:rPr lang="ru-RU" sz="1600" dirty="0"/>
                        <a:t> Безвозмездные  поступления</a:t>
                      </a:r>
                      <a:endParaRPr lang="ru-RU" sz="1600" b="1" i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34290" marB="3429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200" kern="1200" dirty="0" smtClean="0"/>
                        <a:t>добровольные и безвозмездные поступления денежных средств, материалов, основных средств и других активов от юридических и физических лиц.</a:t>
                      </a:r>
                      <a:endParaRPr lang="ru-RU" sz="1200" b="1" i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34290" marB="34290" anchor="ctr"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790654">
                <a:tc>
                  <a:txBody>
                    <a:bodyPr/>
                    <a:lstStyle/>
                    <a:p>
                      <a:pPr algn="l"/>
                      <a:r>
                        <a:rPr lang="ru-RU" sz="1600" dirty="0"/>
                        <a:t> Межбюджетные трансферты</a:t>
                      </a:r>
                      <a:endParaRPr lang="ru-RU" sz="1600" b="1" i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34290" marB="34290" anchor="ctr"/>
                </a:tc>
                <a:tc>
                  <a:txBody>
                    <a:bodyPr/>
                    <a:lstStyle/>
                    <a:p>
                      <a:r>
                        <a:rPr lang="ru-RU" sz="1200" kern="1200" dirty="0" smtClean="0"/>
                        <a:t>это переводы средств между бюджетами разного уровня. Например, передача средств из федерального бюджета в региональный для решения какой-то задачи - это межбюджетный трансферт.</a:t>
                      </a:r>
                      <a:endParaRPr lang="ru-RU" sz="1200" b="1" i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34290" marB="34290" anchor="ctr"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</a:tbl>
          </a:graphicData>
        </a:graphic>
      </p:graphicFrame>
      <p:sp>
        <p:nvSpPr>
          <p:cNvPr id="8" name="Фигура, имеющая форму буквы L 7"/>
          <p:cNvSpPr/>
          <p:nvPr/>
        </p:nvSpPr>
        <p:spPr>
          <a:xfrm rot="10800000">
            <a:off x="8405841" y="-6680"/>
            <a:ext cx="714380" cy="785818"/>
          </a:xfrm>
          <a:prstGeom prst="corner">
            <a:avLst>
              <a:gd name="adj1" fmla="val 28442"/>
              <a:gd name="adj2" fmla="val 28442"/>
            </a:avLst>
          </a:prstGeom>
          <a:solidFill>
            <a:schemeClr val="tx2">
              <a:lumMod val="75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3" name="Фигура, имеющая форму буквы L 12"/>
          <p:cNvSpPr/>
          <p:nvPr/>
        </p:nvSpPr>
        <p:spPr>
          <a:xfrm rot="16200000">
            <a:off x="8370122" y="6072181"/>
            <a:ext cx="714380" cy="785819"/>
          </a:xfrm>
          <a:prstGeom prst="corner">
            <a:avLst>
              <a:gd name="adj1" fmla="val 28442"/>
              <a:gd name="adj2" fmla="val 28442"/>
            </a:avLst>
          </a:prstGeom>
          <a:solidFill>
            <a:schemeClr val="tx2">
              <a:lumMod val="75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" name="Фигура, имеющая форму буквы L 13"/>
          <p:cNvSpPr/>
          <p:nvPr/>
        </p:nvSpPr>
        <p:spPr>
          <a:xfrm>
            <a:off x="3870" y="6072182"/>
            <a:ext cx="714380" cy="785818"/>
          </a:xfrm>
          <a:prstGeom prst="corner">
            <a:avLst>
              <a:gd name="adj1" fmla="val 28442"/>
              <a:gd name="adj2" fmla="val 28442"/>
            </a:avLst>
          </a:prstGeom>
          <a:solidFill>
            <a:schemeClr val="tx2">
              <a:lumMod val="75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5" name="Фигура, имеющая форму буквы L 14"/>
          <p:cNvSpPr/>
          <p:nvPr/>
        </p:nvSpPr>
        <p:spPr>
          <a:xfrm rot="10800000" flipH="1">
            <a:off x="-30" y="0"/>
            <a:ext cx="642943" cy="785818"/>
          </a:xfrm>
          <a:prstGeom prst="corner">
            <a:avLst>
              <a:gd name="adj1" fmla="val 28442"/>
              <a:gd name="adj2" fmla="val 28442"/>
            </a:avLst>
          </a:prstGeom>
          <a:solidFill>
            <a:schemeClr val="tx2">
              <a:lumMod val="75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одзаголовок 2">
            <a:extLst>
              <a:ext uri="{FF2B5EF4-FFF2-40B4-BE49-F238E27FC236}">
                <a16:creationId xmlns:a16="http://schemas.microsoft.com/office/drawing/2014/main" xmlns="" id="{3AA9D025-3E1E-475A-A87F-3D532D8CF493}"/>
              </a:ext>
            </a:extLst>
          </p:cNvPr>
          <p:cNvSpPr txBox="1">
            <a:spLocks/>
          </p:cNvSpPr>
          <p:nvPr/>
        </p:nvSpPr>
        <p:spPr>
          <a:xfrm>
            <a:off x="285720" y="107133"/>
            <a:ext cx="8572560" cy="910835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ru-RU" sz="4800" b="1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accent1">
                  <a:lumMod val="75000"/>
                </a:schemeClr>
              </a:solidFill>
              <a:effectLst>
                <a:reflection blurRad="12700" stA="28000" endPos="45000" dist="1000" dir="5400000" sy="-100000" algn="bl" rotWithShape="0"/>
              </a:effectLst>
              <a:latin typeface="Monotype Corsiva" pitchFamily="66" charset="0"/>
            </a:endParaRPr>
          </a:p>
          <a:p>
            <a:pPr lvl="0" algn="ctr">
              <a:spcBef>
                <a:spcPct val="20000"/>
              </a:spcBef>
              <a:defRPr/>
            </a:pPr>
            <a:r>
              <a:rPr lang="ru-RU" sz="128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Monotype Corsiva" pitchFamily="66" charset="0"/>
              </a:rPr>
              <a:t>Структура налоговых и неналоговых доходов на 01.01.2025года </a:t>
            </a:r>
            <a:endParaRPr kumimoji="0" lang="ru-RU" sz="12800" b="1" i="0" strike="noStrike" kern="1200" cap="none" spc="0" normalizeH="0" baseline="0" noProof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accent1">
                  <a:lumMod val="75000"/>
                </a:schemeClr>
              </a:solidFill>
              <a:effectLst>
                <a:reflection blurRad="12700" stA="28000" endPos="45000" dist="1000" dir="5400000" sy="-100000" algn="bl" rotWithShape="0"/>
              </a:effectLst>
              <a:uLnTx/>
              <a:uFillTx/>
              <a:latin typeface="Monotype Corsiva" pitchFamily="66" charset="0"/>
            </a:endParaRPr>
          </a:p>
        </p:txBody>
      </p:sp>
      <p:graphicFrame>
        <p:nvGraphicFramePr>
          <p:cNvPr id="15" name="Таблица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66698053"/>
              </p:ext>
            </p:extLst>
          </p:nvPr>
        </p:nvGraphicFramePr>
        <p:xfrm>
          <a:off x="428598" y="1268760"/>
          <a:ext cx="7858181" cy="3436620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236435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28825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983191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222385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1154430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Налоговые</a:t>
                      </a:r>
                      <a:r>
                        <a:rPr lang="ru-RU" sz="1400" baseline="0" dirty="0" smtClean="0"/>
                        <a:t> и неналоговые доходы </a:t>
                      </a:r>
                      <a:endParaRPr lang="ru-RU" sz="14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 План </a:t>
                      </a:r>
                    </a:p>
                    <a:p>
                      <a:pPr algn="ctr"/>
                      <a:r>
                        <a:rPr lang="ru-RU" sz="1400" dirty="0" smtClean="0"/>
                        <a:t>на 01.01.2025 год (тыс.руб.)</a:t>
                      </a:r>
                      <a:endParaRPr lang="ru-RU" sz="14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34290" marB="3429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/>
                        <a:t>Факт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aseline="0" dirty="0" smtClean="0"/>
                        <a:t> на 01.01.2025 год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/>
                        <a:t>(тыс.руб.)</a:t>
                      </a:r>
                    </a:p>
                    <a:p>
                      <a:pPr algn="ctr"/>
                      <a:endParaRPr lang="ru-RU" sz="14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% </a:t>
                      </a:r>
                      <a:r>
                        <a:rPr lang="ru-RU" sz="1400" dirty="0" err="1" smtClean="0"/>
                        <a:t>испол</a:t>
                      </a:r>
                      <a:r>
                        <a:rPr lang="ru-RU" sz="1400" dirty="0" smtClean="0"/>
                        <a:t>.</a:t>
                      </a:r>
                      <a:endParaRPr lang="ru-RU" sz="14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34290" marB="34290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12420">
                <a:tc>
                  <a:txBody>
                    <a:bodyPr/>
                    <a:lstStyle/>
                    <a:p>
                      <a:pPr algn="l"/>
                      <a:r>
                        <a:rPr lang="ru-RU" sz="1600" dirty="0" smtClean="0"/>
                        <a:t>НДФЛ</a:t>
                      </a:r>
                      <a:endParaRPr lang="ru-RU" sz="16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241770,8</a:t>
                      </a:r>
                      <a:endParaRPr lang="ru-RU" sz="16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265763,7</a:t>
                      </a:r>
                      <a:endParaRPr lang="ru-RU" sz="16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109,9</a:t>
                      </a:r>
                      <a:endParaRPr lang="ru-RU" sz="16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34290" marB="34290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12420">
                <a:tc>
                  <a:txBody>
                    <a:bodyPr/>
                    <a:lstStyle/>
                    <a:p>
                      <a:pPr algn="l"/>
                      <a:r>
                        <a:rPr lang="ru-RU" sz="1600" dirty="0" smtClean="0"/>
                        <a:t>Акцизы</a:t>
                      </a:r>
                      <a:endParaRPr lang="ru-RU" sz="16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107031,0</a:t>
                      </a:r>
                      <a:endParaRPr lang="ru-RU" sz="16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112498,1</a:t>
                      </a:r>
                      <a:endParaRPr lang="ru-RU" sz="16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105,1</a:t>
                      </a:r>
                      <a:endParaRPr lang="ru-RU" sz="16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34290" marB="34290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56260">
                <a:tc>
                  <a:txBody>
                    <a:bodyPr/>
                    <a:lstStyle/>
                    <a:p>
                      <a:pPr algn="l"/>
                      <a:r>
                        <a:rPr lang="ru-RU" sz="1600" dirty="0" smtClean="0"/>
                        <a:t>Неналоговые доходы</a:t>
                      </a:r>
                      <a:endParaRPr lang="ru-RU" sz="16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14818,8</a:t>
                      </a:r>
                    </a:p>
                    <a:p>
                      <a:pPr algn="ctr"/>
                      <a:endParaRPr lang="ru-RU" sz="16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16878,6</a:t>
                      </a:r>
                      <a:endParaRPr lang="ru-RU" sz="16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113,9</a:t>
                      </a:r>
                      <a:endParaRPr lang="ru-RU" sz="16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34290" marB="34290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788670">
                <a:tc>
                  <a:txBody>
                    <a:bodyPr/>
                    <a:lstStyle/>
                    <a:p>
                      <a:pPr algn="l"/>
                      <a:r>
                        <a:rPr lang="ru-RU" sz="1600" dirty="0" smtClean="0"/>
                        <a:t> Прочие налоговые  доходы</a:t>
                      </a:r>
                      <a:endParaRPr lang="ru-RU" sz="16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54093,4</a:t>
                      </a:r>
                      <a:endParaRPr lang="ru-RU" sz="16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54998,3</a:t>
                      </a:r>
                    </a:p>
                    <a:p>
                      <a:pPr algn="ctr"/>
                      <a:endParaRPr lang="ru-RU" sz="16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101,6</a:t>
                      </a:r>
                      <a:endParaRPr lang="ru-RU" sz="16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34290" marB="34290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12420">
                <a:tc>
                  <a:txBody>
                    <a:bodyPr/>
                    <a:lstStyle/>
                    <a:p>
                      <a:pPr algn="l"/>
                      <a:r>
                        <a:rPr lang="ru-RU" sz="1600" dirty="0" smtClean="0"/>
                        <a:t>ВСЕГО: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417714,0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450138,7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107,8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34290" marB="34290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graphicFrame>
        <p:nvGraphicFramePr>
          <p:cNvPr id="16" name="Диаграмма 15"/>
          <p:cNvGraphicFramePr/>
          <p:nvPr>
            <p:extLst>
              <p:ext uri="{D42A27DB-BD31-4B8C-83A1-F6EECF244321}">
                <p14:modId xmlns:p14="http://schemas.microsoft.com/office/powerpoint/2010/main" val="1034687323"/>
              </p:ext>
            </p:extLst>
          </p:nvPr>
        </p:nvGraphicFramePr>
        <p:xfrm>
          <a:off x="2071670" y="4725144"/>
          <a:ext cx="5286413" cy="21328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4" name="Фигура, имеющая форму буквы L 13"/>
          <p:cNvSpPr/>
          <p:nvPr/>
        </p:nvSpPr>
        <p:spPr>
          <a:xfrm rot="10800000">
            <a:off x="8286777" y="142853"/>
            <a:ext cx="714380" cy="785818"/>
          </a:xfrm>
          <a:prstGeom prst="corner">
            <a:avLst>
              <a:gd name="adj1" fmla="val 28442"/>
              <a:gd name="adj2" fmla="val 28442"/>
            </a:avLst>
          </a:prstGeom>
          <a:solidFill>
            <a:schemeClr val="accent1">
              <a:lumMod val="75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7" name="Фигура, имеющая форму буквы L 16"/>
          <p:cNvSpPr/>
          <p:nvPr/>
        </p:nvSpPr>
        <p:spPr>
          <a:xfrm rot="16200000">
            <a:off x="8251058" y="5915437"/>
            <a:ext cx="714380" cy="785819"/>
          </a:xfrm>
          <a:prstGeom prst="corner">
            <a:avLst>
              <a:gd name="adj1" fmla="val 28442"/>
              <a:gd name="adj2" fmla="val 28442"/>
            </a:avLst>
          </a:prstGeom>
          <a:solidFill>
            <a:schemeClr val="accent1">
              <a:lumMod val="75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8" name="Фигура, имеющая форму буквы L 17"/>
          <p:cNvSpPr/>
          <p:nvPr/>
        </p:nvSpPr>
        <p:spPr>
          <a:xfrm>
            <a:off x="142844" y="5915437"/>
            <a:ext cx="714380" cy="785818"/>
          </a:xfrm>
          <a:prstGeom prst="corner">
            <a:avLst>
              <a:gd name="adj1" fmla="val 28442"/>
              <a:gd name="adj2" fmla="val 28442"/>
            </a:avLst>
          </a:prstGeom>
          <a:solidFill>
            <a:schemeClr val="accent1">
              <a:lumMod val="75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9" name="Фигура, имеющая форму буквы L 18"/>
          <p:cNvSpPr/>
          <p:nvPr/>
        </p:nvSpPr>
        <p:spPr>
          <a:xfrm rot="10800000" flipH="1">
            <a:off x="142845" y="142853"/>
            <a:ext cx="642943" cy="785818"/>
          </a:xfrm>
          <a:prstGeom prst="corner">
            <a:avLst>
              <a:gd name="adj1" fmla="val 28442"/>
              <a:gd name="adj2" fmla="val 28442"/>
            </a:avLst>
          </a:prstGeom>
          <a:solidFill>
            <a:schemeClr val="accent1">
              <a:lumMod val="75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67529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3"/>
          <p:cNvSpPr>
            <a:spLocks noChangeArrowheads="1"/>
          </p:cNvSpPr>
          <p:nvPr/>
        </p:nvSpPr>
        <p:spPr bwMode="auto">
          <a:xfrm>
            <a:off x="428596" y="4640199"/>
            <a:ext cx="8358246" cy="160043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i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	За </a:t>
            </a:r>
            <a:r>
              <a:rPr lang="ru-RU" sz="1400" b="1" i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12 месяцев </a:t>
            </a:r>
            <a:r>
              <a:rPr lang="ru-RU" sz="1400" b="1" i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2024 </a:t>
            </a:r>
            <a:r>
              <a:rPr lang="ru-RU" sz="1400" b="1" i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года в местный бюджет фактически поступило акцизов </a:t>
            </a:r>
            <a:r>
              <a:rPr lang="ru-RU" sz="1400" b="1" i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112498,1 тыс</a:t>
            </a:r>
            <a:r>
              <a:rPr lang="ru-RU" sz="1400" b="1" i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руб. или </a:t>
            </a:r>
            <a:r>
              <a:rPr lang="ru-RU" sz="1400" b="1" i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105,1 </a:t>
            </a:r>
            <a:r>
              <a:rPr lang="ru-RU" sz="1400" b="1" i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% при плане – </a:t>
            </a:r>
            <a:r>
              <a:rPr lang="ru-RU" sz="1400" b="1" i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107031,0 </a:t>
            </a:r>
            <a:r>
              <a:rPr lang="ru-RU" sz="1400" b="1" i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тыс. руб., за аналогичный период прошлого года – </a:t>
            </a:r>
            <a:r>
              <a:rPr lang="ru-RU" sz="1400" b="1" i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104116,4 тыс</a:t>
            </a:r>
            <a:r>
              <a:rPr lang="ru-RU" sz="1400" b="1" i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руб. при плане </a:t>
            </a:r>
            <a:r>
              <a:rPr lang="ru-RU" sz="1400" b="1" i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90897,0 </a:t>
            </a:r>
            <a:r>
              <a:rPr lang="ru-RU" sz="1400" b="1" i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тыс. руб. и рост составил </a:t>
            </a:r>
            <a:r>
              <a:rPr lang="ru-RU" sz="1400" b="1" i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8381,7 </a:t>
            </a:r>
            <a:r>
              <a:rPr lang="ru-RU" sz="1400" b="1" i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тыс. руб. или </a:t>
            </a:r>
            <a:r>
              <a:rPr lang="ru-RU" sz="1400" b="1" i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8,1 </a:t>
            </a:r>
            <a:r>
              <a:rPr lang="ru-RU" sz="1400" b="1" i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%. В том числе акцизов на пиво, производимое на территории Российской Федерации поступило </a:t>
            </a:r>
            <a:r>
              <a:rPr lang="ru-RU" sz="1400" b="1" i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753,4 тыс</a:t>
            </a:r>
            <a:r>
              <a:rPr lang="ru-RU" sz="1400" b="1" i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руб. при плане </a:t>
            </a:r>
            <a:r>
              <a:rPr lang="ru-RU" sz="1400" b="1" i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476,0 тыс</a:t>
            </a:r>
            <a:r>
              <a:rPr lang="ru-RU" sz="1400" b="1" i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руб., процент исполнения </a:t>
            </a:r>
            <a:r>
              <a:rPr lang="ru-RU" sz="1400" b="1" i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свыше 100 %. За </a:t>
            </a:r>
            <a:r>
              <a:rPr lang="ru-RU" sz="1400" b="1" i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12 месяцев </a:t>
            </a:r>
            <a:r>
              <a:rPr lang="ru-RU" sz="1400" b="1" i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2023 </a:t>
            </a:r>
            <a:r>
              <a:rPr lang="ru-RU" sz="1400" b="1" i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года поступления составляли </a:t>
            </a:r>
            <a:r>
              <a:rPr lang="ru-RU" sz="1400" b="1" i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548,3 </a:t>
            </a:r>
            <a:r>
              <a:rPr lang="ru-RU" sz="1400" b="1" i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тыс. руб. (план – </a:t>
            </a:r>
            <a:r>
              <a:rPr lang="ru-RU" sz="1400" b="1" i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563,0 </a:t>
            </a:r>
            <a:r>
              <a:rPr lang="ru-RU" sz="1400" b="1" i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тыс. руб., исполнение – </a:t>
            </a:r>
            <a:r>
              <a:rPr lang="ru-RU" sz="1400" b="1" i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97,4 </a:t>
            </a:r>
            <a:r>
              <a:rPr lang="ru-RU" sz="1400" b="1" i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%), что на </a:t>
            </a:r>
            <a:r>
              <a:rPr lang="ru-RU" sz="1400" b="1" i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205,1 </a:t>
            </a:r>
            <a:r>
              <a:rPr lang="ru-RU" sz="1400" b="1" i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тыс. руб. или на </a:t>
            </a:r>
            <a:r>
              <a:rPr lang="ru-RU" sz="1400" b="1" i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37,4 % в 2024 году </a:t>
            </a:r>
            <a:r>
              <a:rPr lang="ru-RU" sz="1400" b="1" i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больше. </a:t>
            </a:r>
            <a:endParaRPr kumimoji="0" lang="ru-RU" sz="1400" b="1" i="1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Фигура, имеющая форму буквы L 12"/>
          <p:cNvSpPr/>
          <p:nvPr/>
        </p:nvSpPr>
        <p:spPr>
          <a:xfrm rot="10800000">
            <a:off x="8286777" y="142853"/>
            <a:ext cx="714380" cy="785818"/>
          </a:xfrm>
          <a:prstGeom prst="corner">
            <a:avLst>
              <a:gd name="adj1" fmla="val 28442"/>
              <a:gd name="adj2" fmla="val 28442"/>
            </a:avLst>
          </a:prstGeom>
          <a:solidFill>
            <a:schemeClr val="accent1">
              <a:lumMod val="75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" name="Фигура, имеющая форму буквы L 13"/>
          <p:cNvSpPr/>
          <p:nvPr/>
        </p:nvSpPr>
        <p:spPr>
          <a:xfrm rot="16200000">
            <a:off x="8251058" y="5915437"/>
            <a:ext cx="714380" cy="785819"/>
          </a:xfrm>
          <a:prstGeom prst="corner">
            <a:avLst>
              <a:gd name="adj1" fmla="val 28442"/>
              <a:gd name="adj2" fmla="val 28442"/>
            </a:avLst>
          </a:prstGeom>
          <a:solidFill>
            <a:schemeClr val="accent1">
              <a:lumMod val="75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5" name="Фигура, имеющая форму буквы L 14"/>
          <p:cNvSpPr/>
          <p:nvPr/>
        </p:nvSpPr>
        <p:spPr>
          <a:xfrm>
            <a:off x="142844" y="5915437"/>
            <a:ext cx="714380" cy="785818"/>
          </a:xfrm>
          <a:prstGeom prst="corner">
            <a:avLst>
              <a:gd name="adj1" fmla="val 28442"/>
              <a:gd name="adj2" fmla="val 28442"/>
            </a:avLst>
          </a:prstGeom>
          <a:solidFill>
            <a:schemeClr val="accent1">
              <a:lumMod val="75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6" name="Фигура, имеющая форму буквы L 15"/>
          <p:cNvSpPr/>
          <p:nvPr/>
        </p:nvSpPr>
        <p:spPr>
          <a:xfrm rot="10800000" flipH="1">
            <a:off x="142845" y="142853"/>
            <a:ext cx="642943" cy="785818"/>
          </a:xfrm>
          <a:prstGeom prst="corner">
            <a:avLst>
              <a:gd name="adj1" fmla="val 28442"/>
              <a:gd name="adj2" fmla="val 28442"/>
            </a:avLst>
          </a:prstGeom>
          <a:solidFill>
            <a:schemeClr val="accent1">
              <a:lumMod val="75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974200894"/>
              </p:ext>
            </p:extLst>
          </p:nvPr>
        </p:nvGraphicFramePr>
        <p:xfrm>
          <a:off x="323528" y="836712"/>
          <a:ext cx="8463314" cy="35880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1691680" y="51882"/>
            <a:ext cx="576064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 sz="3200" b="1" i="0" u="none" strike="noStrike" kern="1200" baseline="0">
                <a:solidFill>
                  <a:srgbClr val="4F81BD">
                    <a:lumMod val="75000"/>
                  </a:srgbClr>
                </a:solidFill>
                <a:latin typeface="Monotype Corsiva" pitchFamily="66" charset="0"/>
                <a:ea typeface="+mn-ea"/>
                <a:cs typeface="+mn-cs"/>
              </a:defRPr>
            </a:pP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Акцизы по подакцизным товарам, </a:t>
            </a:r>
          </a:p>
          <a:p>
            <a:pPr algn="ctr">
              <a:defRPr sz="3200" b="1" i="0" u="none" strike="noStrike" kern="1200" baseline="0">
                <a:solidFill>
                  <a:srgbClr val="4F81BD">
                    <a:lumMod val="75000"/>
                  </a:srgbClr>
                </a:solidFill>
                <a:latin typeface="Monotype Corsiva" pitchFamily="66" charset="0"/>
                <a:ea typeface="+mn-ea"/>
                <a:cs typeface="+mn-cs"/>
              </a:defRPr>
            </a:pP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тыс. руб.</a:t>
            </a:r>
          </a:p>
        </p:txBody>
      </p:sp>
    </p:spTree>
    <p:extLst>
      <p:ext uri="{BB962C8B-B14F-4D97-AF65-F5344CB8AC3E}">
        <p14:creationId xmlns:p14="http://schemas.microsoft.com/office/powerpoint/2010/main" val="1262877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714" name="Picture 2" descr="Налог на доходы стал взиматься два раза в месяц Граждане города Сосновый Бо...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3255" y="659437"/>
            <a:ext cx="1619240" cy="161924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3" name="Фигура, имеющая форму буквы L 12"/>
          <p:cNvSpPr/>
          <p:nvPr/>
        </p:nvSpPr>
        <p:spPr>
          <a:xfrm rot="10800000">
            <a:off x="8286777" y="142853"/>
            <a:ext cx="714380" cy="785818"/>
          </a:xfrm>
          <a:prstGeom prst="corner">
            <a:avLst>
              <a:gd name="adj1" fmla="val 28442"/>
              <a:gd name="adj2" fmla="val 28442"/>
            </a:avLst>
          </a:prstGeom>
          <a:solidFill>
            <a:schemeClr val="accent1">
              <a:lumMod val="75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" name="Фигура, имеющая форму буквы L 13"/>
          <p:cNvSpPr/>
          <p:nvPr/>
        </p:nvSpPr>
        <p:spPr>
          <a:xfrm rot="16200000">
            <a:off x="8251058" y="5915437"/>
            <a:ext cx="714380" cy="785819"/>
          </a:xfrm>
          <a:prstGeom prst="corner">
            <a:avLst>
              <a:gd name="adj1" fmla="val 28442"/>
              <a:gd name="adj2" fmla="val 28442"/>
            </a:avLst>
          </a:prstGeom>
          <a:solidFill>
            <a:schemeClr val="accent1">
              <a:lumMod val="75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5" name="Фигура, имеющая форму буквы L 14"/>
          <p:cNvSpPr/>
          <p:nvPr/>
        </p:nvSpPr>
        <p:spPr>
          <a:xfrm>
            <a:off x="142844" y="5915437"/>
            <a:ext cx="714380" cy="785818"/>
          </a:xfrm>
          <a:prstGeom prst="corner">
            <a:avLst>
              <a:gd name="adj1" fmla="val 28442"/>
              <a:gd name="adj2" fmla="val 28442"/>
            </a:avLst>
          </a:prstGeom>
          <a:solidFill>
            <a:schemeClr val="accent1">
              <a:lumMod val="75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6" name="Фигура, имеющая форму буквы L 15"/>
          <p:cNvSpPr/>
          <p:nvPr/>
        </p:nvSpPr>
        <p:spPr>
          <a:xfrm rot="10800000" flipH="1">
            <a:off x="142845" y="142853"/>
            <a:ext cx="642943" cy="785818"/>
          </a:xfrm>
          <a:prstGeom prst="corner">
            <a:avLst>
              <a:gd name="adj1" fmla="val 28442"/>
              <a:gd name="adj2" fmla="val 28442"/>
            </a:avLst>
          </a:prstGeom>
          <a:solidFill>
            <a:schemeClr val="accent1">
              <a:lumMod val="75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357158" y="4683333"/>
            <a:ext cx="8459118" cy="156966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i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	</a:t>
            </a:r>
            <a:r>
              <a:rPr lang="ru-RU" sz="1600" b="1" i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За 12 месяцев 2024 года в местный бюджет фактически поступило 265763,7 тыс. руб., что составило 109,9 % к бюджетным назначениям (план – 241770,8 тыс. руб.). По сравнению с аналогичным периодом, налог на доходы физических лиц увеличился на 57033,4 тыс. руб. или на 27,3 % (2023 год план –207414,1 тыс. руб., факт – 208730,3 тыс. руб.). </a:t>
            </a:r>
            <a:r>
              <a:rPr lang="ru-RU" sz="1600" b="1" i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 </a:t>
            </a:r>
            <a:r>
              <a:rPr lang="ru-RU" sz="1600" b="1" i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отчетном периоде на положительную динамику поступлений повлияло увеличение налогооблагаемой базы по основным налогоплательщикам.</a:t>
            </a:r>
            <a:endParaRPr kumimoji="0" lang="ru-RU" sz="2400" b="1" i="1" u="none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2437132098"/>
              </p:ext>
            </p:extLst>
          </p:nvPr>
        </p:nvGraphicFramePr>
        <p:xfrm>
          <a:off x="395536" y="206790"/>
          <a:ext cx="8136904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700595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928662" y="5286388"/>
            <a:ext cx="7500990" cy="101566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indent="45720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i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Недоимка по налоговым доходам на </a:t>
            </a:r>
            <a:r>
              <a:rPr lang="ru-RU" sz="2000" b="1" i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01.01.2024г</a:t>
            </a:r>
            <a:r>
              <a:rPr lang="ru-RU" sz="2000" b="1" i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 составляла </a:t>
            </a:r>
            <a:r>
              <a:rPr lang="ru-RU" sz="2000" b="1" i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18727,8 </a:t>
            </a:r>
            <a:r>
              <a:rPr lang="ru-RU" sz="2000" b="1" i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тыс. руб., на </a:t>
            </a:r>
            <a:r>
              <a:rPr lang="ru-RU" sz="2000" b="1" i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01.01.2025 </a:t>
            </a:r>
            <a:r>
              <a:rPr lang="ru-RU" sz="2000" b="1" i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года недоимка </a:t>
            </a:r>
            <a:r>
              <a:rPr lang="ru-RU" sz="2000" b="1" i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– 11858,5 </a:t>
            </a:r>
            <a:r>
              <a:rPr lang="ru-RU" sz="2000" b="1" i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тыс. руб., недоимка </a:t>
            </a:r>
            <a:r>
              <a:rPr lang="ru-RU" sz="2000" b="1" i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снизилась на 6869,3 </a:t>
            </a:r>
            <a:r>
              <a:rPr lang="ru-RU" sz="2000" b="1" i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тыс. руб. или на </a:t>
            </a:r>
            <a:r>
              <a:rPr lang="ru-RU" sz="2000" b="1" i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36,7 </a:t>
            </a:r>
            <a:r>
              <a:rPr lang="ru-RU" sz="2000" b="1" i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%. </a:t>
            </a:r>
            <a:endParaRPr kumimoji="0" lang="ru-RU" sz="3200" b="1" i="1" u="none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296796272"/>
              </p:ext>
            </p:extLst>
          </p:nvPr>
        </p:nvGraphicFramePr>
        <p:xfrm>
          <a:off x="83289" y="160338"/>
          <a:ext cx="9097223" cy="47625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7046" name="AutoShape 6" descr="https://smi24.kz/userdata/article/2022/article_169429/image.jpeg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7048" name="AutoShape 8" descr="https://smi24.kz/userdata/article/2022/article_169429/image.jpeg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7050" name="AutoShape 10" descr="https://smi24.kz/userdata/article/2022/article_169429/image.jpeg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7052" name="AutoShape 12" descr="https://smi24.kz/userdata/article/2022/article_169429/image.jpeg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7054" name="AutoShape 14" descr="https://smi24.kz/userdata/article/2022/article_169429/image.jpeg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" name="Фигура, имеющая форму буквы L 13"/>
          <p:cNvSpPr/>
          <p:nvPr/>
        </p:nvSpPr>
        <p:spPr>
          <a:xfrm rot="10800000">
            <a:off x="8286777" y="142853"/>
            <a:ext cx="714380" cy="785818"/>
          </a:xfrm>
          <a:prstGeom prst="corner">
            <a:avLst>
              <a:gd name="adj1" fmla="val 28442"/>
              <a:gd name="adj2" fmla="val 28442"/>
            </a:avLst>
          </a:prstGeom>
          <a:solidFill>
            <a:schemeClr val="accent1">
              <a:lumMod val="75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5" name="Фигура, имеющая форму буквы L 14"/>
          <p:cNvSpPr/>
          <p:nvPr/>
        </p:nvSpPr>
        <p:spPr>
          <a:xfrm rot="16200000">
            <a:off x="8251058" y="5915437"/>
            <a:ext cx="714380" cy="785819"/>
          </a:xfrm>
          <a:prstGeom prst="corner">
            <a:avLst>
              <a:gd name="adj1" fmla="val 28442"/>
              <a:gd name="adj2" fmla="val 28442"/>
            </a:avLst>
          </a:prstGeom>
          <a:solidFill>
            <a:schemeClr val="accent1">
              <a:lumMod val="75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6" name="Фигура, имеющая форму буквы L 15"/>
          <p:cNvSpPr/>
          <p:nvPr/>
        </p:nvSpPr>
        <p:spPr>
          <a:xfrm>
            <a:off x="142844" y="5915437"/>
            <a:ext cx="714380" cy="785818"/>
          </a:xfrm>
          <a:prstGeom prst="corner">
            <a:avLst>
              <a:gd name="adj1" fmla="val 28442"/>
              <a:gd name="adj2" fmla="val 28442"/>
            </a:avLst>
          </a:prstGeom>
          <a:solidFill>
            <a:schemeClr val="accent1">
              <a:lumMod val="75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7" name="Фигура, имеющая форму буквы L 16"/>
          <p:cNvSpPr/>
          <p:nvPr/>
        </p:nvSpPr>
        <p:spPr>
          <a:xfrm rot="10800000" flipH="1">
            <a:off x="142845" y="142853"/>
            <a:ext cx="642943" cy="785818"/>
          </a:xfrm>
          <a:prstGeom prst="corner">
            <a:avLst>
              <a:gd name="adj1" fmla="val 28442"/>
              <a:gd name="adj2" fmla="val 28442"/>
            </a:avLst>
          </a:prstGeom>
          <a:solidFill>
            <a:schemeClr val="accent1">
              <a:lumMod val="75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5575" y="1717112"/>
            <a:ext cx="2029486" cy="1873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7529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одзаголовок 2">
            <a:extLst>
              <a:ext uri="{FF2B5EF4-FFF2-40B4-BE49-F238E27FC236}">
                <a16:creationId xmlns:a16="http://schemas.microsoft.com/office/drawing/2014/main" xmlns="" id="{3AA9D025-3E1E-475A-A87F-3D532D8CF493}"/>
              </a:ext>
            </a:extLst>
          </p:cNvPr>
          <p:cNvSpPr txBox="1">
            <a:spLocks/>
          </p:cNvSpPr>
          <p:nvPr/>
        </p:nvSpPr>
        <p:spPr>
          <a:xfrm>
            <a:off x="285720" y="-214337"/>
            <a:ext cx="8572560" cy="1089619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ru-RU" sz="4800" b="1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accent1">
                  <a:lumMod val="75000"/>
                </a:schemeClr>
              </a:solidFill>
              <a:effectLst>
                <a:reflection blurRad="12700" stA="28000" endPos="45000" dist="1000" dir="5400000" sy="-100000" algn="bl" rotWithShape="0"/>
              </a:effectLst>
              <a:latin typeface="Monotype Corsiva" pitchFamily="66" charset="0"/>
            </a:endParaRPr>
          </a:p>
          <a:p>
            <a:pPr lvl="0" algn="ctr">
              <a:spcBef>
                <a:spcPct val="20000"/>
              </a:spcBef>
              <a:defRPr/>
            </a:pPr>
            <a:r>
              <a:rPr lang="ru-RU" sz="128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Monotype Corsiva" pitchFamily="66" charset="0"/>
              </a:rPr>
              <a:t>Структура безвозмездных  поступлений</a:t>
            </a:r>
          </a:p>
          <a:p>
            <a:pPr lvl="0" algn="ctr">
              <a:spcBef>
                <a:spcPct val="20000"/>
              </a:spcBef>
              <a:tabLst>
                <a:tab pos="5289550" algn="l"/>
              </a:tabLst>
              <a:defRPr/>
            </a:pPr>
            <a:r>
              <a:rPr lang="ru-RU" sz="128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Monotype Corsiva" pitchFamily="66" charset="0"/>
              </a:rPr>
              <a:t>на 01.01.2025 года</a:t>
            </a:r>
            <a:endParaRPr kumimoji="0" lang="ru-RU" sz="12800" b="1" i="0" strike="noStrike" kern="1200" cap="none" spc="0" normalizeH="0" baseline="0" noProof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accent1">
                  <a:lumMod val="75000"/>
                </a:schemeClr>
              </a:solidFill>
              <a:effectLst>
                <a:reflection blurRad="12700" stA="28000" endPos="45000" dist="1000" dir="5400000" sy="-100000" algn="bl" rotWithShape="0"/>
              </a:effectLst>
              <a:uLnTx/>
              <a:uFillTx/>
              <a:latin typeface="Monotype Corsiva" pitchFamily="66" charset="0"/>
            </a:endParaRPr>
          </a:p>
        </p:txBody>
      </p:sp>
      <p:graphicFrame>
        <p:nvGraphicFramePr>
          <p:cNvPr id="14" name="Таблица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18167118"/>
              </p:ext>
            </p:extLst>
          </p:nvPr>
        </p:nvGraphicFramePr>
        <p:xfrm>
          <a:off x="1428728" y="1000108"/>
          <a:ext cx="6527648" cy="3242674"/>
        </p:xfrm>
        <a:graphic>
          <a:graphicData uri="http://schemas.openxmlformats.org/drawingml/2006/table">
            <a:tbl>
              <a:tblPr firstRow="1" lastRow="1" bandRow="1">
                <a:tableStyleId>{69CF1AB2-1976-4502-BF36-3FF5EA218861}</a:tableStyleId>
              </a:tblPr>
              <a:tblGrid>
                <a:gridCol w="217373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3767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537049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44016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1223754"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Виды</a:t>
                      </a:r>
                      <a:r>
                        <a:rPr lang="ru-RU" sz="1100" baseline="0" dirty="0" smtClean="0"/>
                        <a:t> безвозмездных поступлений</a:t>
                      </a:r>
                      <a:endParaRPr lang="ru-RU" sz="11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 План </a:t>
                      </a:r>
                    </a:p>
                    <a:p>
                      <a:pPr algn="ctr"/>
                      <a:r>
                        <a:rPr lang="ru-RU" sz="1200" dirty="0" smtClean="0"/>
                        <a:t>на 01.01.2025 года (тыс.руб.)</a:t>
                      </a:r>
                      <a:endParaRPr lang="ru-RU" sz="12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34290" marB="3429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/>
                        <a:t>Факт</a:t>
                      </a:r>
                      <a:r>
                        <a:rPr lang="ru-RU" sz="1200" baseline="0" dirty="0" smtClean="0"/>
                        <a:t> на 01.01.2025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aseline="0" dirty="0" smtClean="0"/>
                        <a:t> года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/>
                        <a:t>(тыс.руб.)</a:t>
                      </a:r>
                    </a:p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% исполнения</a:t>
                      </a:r>
                      <a:endParaRPr lang="ru-RU" sz="12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34290" marB="34290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40030">
                <a:tc>
                  <a:txBody>
                    <a:bodyPr/>
                    <a:lstStyle/>
                    <a:p>
                      <a:pPr algn="l"/>
                      <a:r>
                        <a:rPr lang="ru-RU" sz="1100" dirty="0" smtClean="0"/>
                        <a:t>Дотации</a:t>
                      </a:r>
                      <a:endParaRPr lang="ru-RU" sz="11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34290" marB="3429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438599,9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34290" marB="3429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438599,9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34290" marB="3429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100,0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34290" marB="34290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40030">
                <a:tc>
                  <a:txBody>
                    <a:bodyPr/>
                    <a:lstStyle/>
                    <a:p>
                      <a:pPr algn="l"/>
                      <a:r>
                        <a:rPr lang="ru-RU" sz="1100" dirty="0" smtClean="0"/>
                        <a:t>Субсидии</a:t>
                      </a:r>
                      <a:endParaRPr lang="ru-RU" sz="11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34290" marB="3429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278746,5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34290" marB="3429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259484,8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34290" marB="3429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93,1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34290" marB="34290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40030">
                <a:tc>
                  <a:txBody>
                    <a:bodyPr/>
                    <a:lstStyle/>
                    <a:p>
                      <a:pPr algn="l"/>
                      <a:r>
                        <a:rPr lang="ru-RU" sz="1100" baseline="0" dirty="0" smtClean="0"/>
                        <a:t>Субвенции</a:t>
                      </a:r>
                      <a:endParaRPr lang="ru-RU" sz="11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34290" marB="3429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557634,5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34290" marB="3429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560918,1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34290" marB="3429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100,6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34290" marB="34290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582930">
                <a:tc>
                  <a:txBody>
                    <a:bodyPr/>
                    <a:lstStyle/>
                    <a:p>
                      <a:pPr algn="l"/>
                      <a:r>
                        <a:rPr lang="ru-RU" sz="1100" baseline="0" dirty="0" smtClean="0"/>
                        <a:t>И</a:t>
                      </a:r>
                      <a:r>
                        <a:rPr lang="ru-RU" sz="1100" dirty="0" smtClean="0"/>
                        <a:t>ные межбюджетные трансферты</a:t>
                      </a:r>
                      <a:endParaRPr lang="ru-RU" sz="11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34290" marB="3429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70041,0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34290" marB="3429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61704,3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34290" marB="3429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88,1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34290" marB="34290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algn="l"/>
                      <a:r>
                        <a:rPr lang="ru-RU" sz="1100" dirty="0" smtClean="0"/>
                        <a:t>Возврат</a:t>
                      </a:r>
                      <a:r>
                        <a:rPr lang="ru-RU" sz="1100" baseline="0" dirty="0" smtClean="0"/>
                        <a:t> остатков</a:t>
                      </a:r>
                      <a:endParaRPr lang="ru-RU" sz="11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34290" marB="3429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-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34290" marB="3429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-12804,0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34290" marB="3429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-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34290" marB="34290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51460">
                <a:tc>
                  <a:txBody>
                    <a:bodyPr/>
                    <a:lstStyle/>
                    <a:p>
                      <a:pPr algn="just"/>
                      <a:r>
                        <a:rPr lang="ru-RU" sz="1200" dirty="0" smtClean="0"/>
                        <a:t>ВСЕГО: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34290" marB="3429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1345021,9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34290" marB="3429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1307903,1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34290" marB="3429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9</a:t>
                      </a:r>
                      <a:r>
                        <a:rPr lang="en-US" sz="12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7,2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34290" marB="34290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  <p:graphicFrame>
        <p:nvGraphicFramePr>
          <p:cNvPr id="18" name="Диаграмма 17"/>
          <p:cNvGraphicFramePr/>
          <p:nvPr>
            <p:extLst>
              <p:ext uri="{D42A27DB-BD31-4B8C-83A1-F6EECF244321}">
                <p14:modId xmlns:p14="http://schemas.microsoft.com/office/powerpoint/2010/main" val="1501483929"/>
              </p:ext>
            </p:extLst>
          </p:nvPr>
        </p:nvGraphicFramePr>
        <p:xfrm>
          <a:off x="4572000" y="4305850"/>
          <a:ext cx="4429156" cy="14482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9" name="Диаграмма 18"/>
          <p:cNvGraphicFramePr/>
          <p:nvPr>
            <p:extLst>
              <p:ext uri="{D42A27DB-BD31-4B8C-83A1-F6EECF244321}">
                <p14:modId xmlns:p14="http://schemas.microsoft.com/office/powerpoint/2010/main" val="1207428777"/>
              </p:ext>
            </p:extLst>
          </p:nvPr>
        </p:nvGraphicFramePr>
        <p:xfrm>
          <a:off x="179512" y="4314839"/>
          <a:ext cx="4035299" cy="14904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7" name="Диаграмма 16"/>
          <p:cNvGraphicFramePr/>
          <p:nvPr>
            <p:extLst>
              <p:ext uri="{D42A27DB-BD31-4B8C-83A1-F6EECF244321}">
                <p14:modId xmlns:p14="http://schemas.microsoft.com/office/powerpoint/2010/main" val="3038771961"/>
              </p:ext>
            </p:extLst>
          </p:nvPr>
        </p:nvGraphicFramePr>
        <p:xfrm>
          <a:off x="1691680" y="5453487"/>
          <a:ext cx="4143404" cy="14045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5" name="Фигура, имеющая форму буквы L 14"/>
          <p:cNvSpPr/>
          <p:nvPr/>
        </p:nvSpPr>
        <p:spPr>
          <a:xfrm rot="10800000">
            <a:off x="8286777" y="142853"/>
            <a:ext cx="714380" cy="785818"/>
          </a:xfrm>
          <a:prstGeom prst="corner">
            <a:avLst>
              <a:gd name="adj1" fmla="val 28442"/>
              <a:gd name="adj2" fmla="val 28442"/>
            </a:avLst>
          </a:prstGeom>
          <a:solidFill>
            <a:schemeClr val="accent1">
              <a:lumMod val="75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6" name="Фигура, имеющая форму буквы L 15"/>
          <p:cNvSpPr/>
          <p:nvPr/>
        </p:nvSpPr>
        <p:spPr>
          <a:xfrm rot="16200000">
            <a:off x="8251058" y="5915437"/>
            <a:ext cx="714380" cy="785819"/>
          </a:xfrm>
          <a:prstGeom prst="corner">
            <a:avLst>
              <a:gd name="adj1" fmla="val 28442"/>
              <a:gd name="adj2" fmla="val 28442"/>
            </a:avLst>
          </a:prstGeom>
          <a:solidFill>
            <a:schemeClr val="accent1">
              <a:lumMod val="75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0" name="Фигура, имеющая форму буквы L 19"/>
          <p:cNvSpPr/>
          <p:nvPr/>
        </p:nvSpPr>
        <p:spPr>
          <a:xfrm>
            <a:off x="142844" y="5915437"/>
            <a:ext cx="714380" cy="785818"/>
          </a:xfrm>
          <a:prstGeom prst="corner">
            <a:avLst>
              <a:gd name="adj1" fmla="val 28442"/>
              <a:gd name="adj2" fmla="val 28442"/>
            </a:avLst>
          </a:prstGeom>
          <a:solidFill>
            <a:schemeClr val="accent1">
              <a:lumMod val="75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1" name="Фигура, имеющая форму буквы L 20"/>
          <p:cNvSpPr/>
          <p:nvPr/>
        </p:nvSpPr>
        <p:spPr>
          <a:xfrm rot="10800000" flipH="1">
            <a:off x="142845" y="142853"/>
            <a:ext cx="642943" cy="785818"/>
          </a:xfrm>
          <a:prstGeom prst="corner">
            <a:avLst>
              <a:gd name="adj1" fmla="val 28442"/>
              <a:gd name="adj2" fmla="val 28442"/>
            </a:avLst>
          </a:prstGeom>
          <a:solidFill>
            <a:schemeClr val="accent1">
              <a:lumMod val="75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TextBox 1"/>
          <p:cNvSpPr txBox="1"/>
          <p:nvPr/>
        </p:nvSpPr>
        <p:spPr>
          <a:xfrm>
            <a:off x="285720" y="4365104"/>
            <a:ext cx="880991" cy="284907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1200" dirty="0" smtClean="0"/>
              <a:t>557634,5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967529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одзаголовок 2">
            <a:extLst>
              <a:ext uri="{FF2B5EF4-FFF2-40B4-BE49-F238E27FC236}">
                <a16:creationId xmlns:a16="http://schemas.microsoft.com/office/drawing/2014/main" xmlns="" id="{3AA9D025-3E1E-475A-A87F-3D532D8CF493}"/>
              </a:ext>
            </a:extLst>
          </p:cNvPr>
          <p:cNvSpPr txBox="1">
            <a:spLocks/>
          </p:cNvSpPr>
          <p:nvPr/>
        </p:nvSpPr>
        <p:spPr>
          <a:xfrm>
            <a:off x="571440" y="0"/>
            <a:ext cx="8572560" cy="910835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/>
          <a:p>
            <a:pPr lvl="0" algn="ctr">
              <a:spcBef>
                <a:spcPct val="20000"/>
              </a:spcBef>
              <a:defRPr/>
            </a:pPr>
            <a:r>
              <a:rPr kumimoji="0" lang="ru-RU" sz="12800" b="1" i="0" strike="noStrike" kern="1200" cap="none" spc="0" normalizeH="0" baseline="0" noProof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Monotype Corsiva" pitchFamily="66" charset="0"/>
                <a:ea typeface="+mn-ea"/>
                <a:cs typeface="+mn-cs"/>
              </a:rPr>
              <a:t>Доходы</a:t>
            </a:r>
            <a:r>
              <a:rPr kumimoji="0" lang="ru-RU" sz="12800" b="1" i="0" strike="noStrike" kern="1200" cap="none" spc="0" normalizeH="0" noProof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Monotype Corsiva" pitchFamily="66" charset="0"/>
                <a:ea typeface="+mn-ea"/>
                <a:cs typeface="+mn-cs"/>
              </a:rPr>
              <a:t> бюджета </a:t>
            </a:r>
          </a:p>
          <a:p>
            <a:pPr lvl="0" algn="ctr">
              <a:spcBef>
                <a:spcPct val="20000"/>
              </a:spcBef>
              <a:defRPr/>
            </a:pPr>
            <a:r>
              <a:rPr kumimoji="0" lang="ru-RU" sz="12800" b="1" i="0" strike="noStrike" kern="1200" cap="none" spc="0" normalizeH="0" noProof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Monotype Corsiva" pitchFamily="66" charset="0"/>
                <a:ea typeface="+mn-ea"/>
                <a:cs typeface="+mn-cs"/>
              </a:rPr>
              <a:t>Тугулымского городского округа за 202</a:t>
            </a:r>
            <a:r>
              <a:rPr kumimoji="0" lang="en-US" sz="12800" b="1" i="0" strike="noStrike" kern="1200" cap="none" spc="0" normalizeH="0" noProof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Monotype Corsiva" pitchFamily="66" charset="0"/>
                <a:ea typeface="+mn-ea"/>
                <a:cs typeface="+mn-cs"/>
              </a:rPr>
              <a:t>4</a:t>
            </a:r>
            <a:r>
              <a:rPr kumimoji="0" lang="ru-RU" sz="12800" b="1" i="0" strike="noStrike" kern="1200" cap="none" spc="0" normalizeH="0" noProof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Monotype Corsiva" pitchFamily="66" charset="0"/>
                <a:ea typeface="+mn-ea"/>
                <a:cs typeface="+mn-cs"/>
              </a:rPr>
              <a:t> год</a:t>
            </a:r>
          </a:p>
          <a:p>
            <a:pPr lvl="0" algn="ctr">
              <a:spcBef>
                <a:spcPct val="20000"/>
              </a:spcBef>
              <a:defRPr/>
            </a:pPr>
            <a:r>
              <a:rPr lang="ru-RU" sz="12800" b="1" u="sng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Monotype Corsiva" pitchFamily="66" charset="0"/>
              </a:rPr>
              <a:t>на душу населения</a:t>
            </a:r>
            <a:r>
              <a:rPr kumimoji="0" lang="ru-RU" sz="12800" b="1" i="0" u="sng" strike="noStrike" kern="1200" cap="none" spc="0" normalizeH="0" noProof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Monotype Corsiva" pitchFamily="66" charset="0"/>
                <a:ea typeface="+mn-ea"/>
                <a:cs typeface="+mn-cs"/>
              </a:rPr>
              <a:t> </a:t>
            </a:r>
            <a:endParaRPr kumimoji="0" lang="ru-RU" sz="12800" b="1" i="0" u="sng" strike="noStrike" kern="1200" cap="none" spc="0" normalizeH="0" baseline="0" noProof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accent1">
                  <a:lumMod val="75000"/>
                </a:schemeClr>
              </a:solidFill>
              <a:effectLst>
                <a:reflection blurRad="12700" stA="28000" endPos="45000" dist="1000" dir="5400000" sy="-100000" algn="bl" rotWithShape="0"/>
              </a:effectLst>
              <a:uLnTx/>
              <a:uFillTx/>
              <a:latin typeface="Monotype Corsiva" pitchFamily="66" charset="0"/>
              <a:ea typeface="+mn-ea"/>
              <a:cs typeface="+mn-cs"/>
            </a:endParaRPr>
          </a:p>
        </p:txBody>
      </p:sp>
      <p:graphicFrame>
        <p:nvGraphicFramePr>
          <p:cNvPr id="15" name="Таблица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25282422"/>
              </p:ext>
            </p:extLst>
          </p:nvPr>
        </p:nvGraphicFramePr>
        <p:xfrm>
          <a:off x="683568" y="1572506"/>
          <a:ext cx="8064896" cy="2762837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381551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249381">
                  <a:extLst>
                    <a:ext uri="{9D8B030D-6E8A-4147-A177-3AD203B41FA5}">
                      <a16:colId xmlns:a16="http://schemas.microsoft.com/office/drawing/2014/main" xmlns="" val="1684646867"/>
                    </a:ext>
                  </a:extLst>
                </a:gridCol>
              </a:tblGrid>
              <a:tr h="690037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Налоговые</a:t>
                      </a:r>
                      <a:r>
                        <a:rPr lang="ru-RU" sz="1600" baseline="0" dirty="0"/>
                        <a:t> и неналоговые доходы 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aseline="0" dirty="0" smtClean="0"/>
                        <a:t>Фактический показатель  </a:t>
                      </a:r>
                    </a:p>
                    <a:p>
                      <a:pPr algn="ctr"/>
                      <a:r>
                        <a:rPr lang="ru-RU" sz="1600" dirty="0" smtClean="0"/>
                        <a:t> за 202</a:t>
                      </a:r>
                      <a:r>
                        <a:rPr lang="en-US" sz="1600" dirty="0" smtClean="0"/>
                        <a:t>4</a:t>
                      </a:r>
                      <a:r>
                        <a:rPr lang="ru-RU" sz="1600" dirty="0" smtClean="0"/>
                        <a:t> год</a:t>
                      </a:r>
                      <a:endParaRPr lang="ru-RU" sz="1600" b="1" dirty="0" smtClean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32080" marR="132080" marT="34290" marB="34290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4177">
                <a:tc>
                  <a:txBody>
                    <a:bodyPr/>
                    <a:lstStyle/>
                    <a:p>
                      <a:pPr algn="just"/>
                      <a:r>
                        <a:rPr lang="ru-RU" sz="1800" dirty="0"/>
                        <a:t>НДФЛ</a:t>
                      </a:r>
                      <a:endParaRPr lang="ru-RU" sz="18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0" i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11162</a:t>
                      </a:r>
                      <a:endParaRPr lang="ru-RU" b="0" i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34290" marB="34290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74177">
                <a:tc>
                  <a:txBody>
                    <a:bodyPr/>
                    <a:lstStyle/>
                    <a:p>
                      <a:pPr algn="just"/>
                      <a:r>
                        <a:rPr lang="ru-RU" sz="1800" dirty="0"/>
                        <a:t>Акцизы</a:t>
                      </a:r>
                      <a:endParaRPr lang="ru-RU" sz="18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0" i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5568</a:t>
                      </a:r>
                      <a:endParaRPr lang="ru-RU" b="0" i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34290" marB="34290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67620">
                <a:tc>
                  <a:txBody>
                    <a:bodyPr/>
                    <a:lstStyle/>
                    <a:p>
                      <a:pPr algn="just"/>
                      <a:r>
                        <a:rPr lang="ru-RU" sz="1800" dirty="0"/>
                        <a:t>Неналоговые доходы</a:t>
                      </a:r>
                      <a:endParaRPr lang="ru-RU" sz="18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0" i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1573</a:t>
                      </a:r>
                      <a:endParaRPr lang="ru-RU" b="0" i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34290" marB="34290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756826">
                <a:tc>
                  <a:txBody>
                    <a:bodyPr/>
                    <a:lstStyle/>
                    <a:p>
                      <a:pPr algn="just"/>
                      <a:r>
                        <a:rPr lang="ru-RU" sz="1800" dirty="0" smtClean="0"/>
                        <a:t>Прочие </a:t>
                      </a:r>
                      <a:r>
                        <a:rPr lang="ru-RU" sz="1800" dirty="0"/>
                        <a:t>налоговые  доходы</a:t>
                      </a:r>
                      <a:endParaRPr lang="ru-RU" sz="18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0" i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1656</a:t>
                      </a:r>
                      <a:endParaRPr lang="ru-RU" b="0" i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34290" marB="34290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22A21CFA-2A61-4DB2-BBFB-FC1F6DBE23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11FDFD-B394-4B36-85F8-A937FF2893FE}" type="slidenum">
              <a:rPr lang="ru-RU" smtClean="0"/>
              <a:pPr/>
              <a:t>25</a:t>
            </a:fld>
            <a:endParaRPr lang="ru-RU" dirty="0"/>
          </a:p>
        </p:txBody>
      </p:sp>
      <p:sp>
        <p:nvSpPr>
          <p:cNvPr id="14" name="TextBox 13"/>
          <p:cNvSpPr txBox="1"/>
          <p:nvPr/>
        </p:nvSpPr>
        <p:spPr>
          <a:xfrm>
            <a:off x="7435135" y="1143767"/>
            <a:ext cx="1594631" cy="307777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1400" i="1" dirty="0">
                <a:latin typeface="Arial" pitchFamily="34" charset="0"/>
                <a:cs typeface="Arial" pitchFamily="34" charset="0"/>
              </a:rPr>
              <a:t>тыс. руб.</a:t>
            </a:r>
          </a:p>
        </p:txBody>
      </p:sp>
      <p:pic>
        <p:nvPicPr>
          <p:cNvPr id="1032" name="Picture 8" descr="https://bestvietnam.ru/wp-content/uploads/2019/11/%D0%B4%D0%BE%D1%85%D0%BE%D0%B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95736" y="4456305"/>
            <a:ext cx="4152334" cy="22145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6" name="Фигура, имеющая форму буквы L 15"/>
          <p:cNvSpPr/>
          <p:nvPr/>
        </p:nvSpPr>
        <p:spPr>
          <a:xfrm rot="10800000">
            <a:off x="8286777" y="142853"/>
            <a:ext cx="714380" cy="785818"/>
          </a:xfrm>
          <a:prstGeom prst="corner">
            <a:avLst>
              <a:gd name="adj1" fmla="val 28442"/>
              <a:gd name="adj2" fmla="val 28442"/>
            </a:avLst>
          </a:prstGeom>
          <a:solidFill>
            <a:schemeClr val="accent1">
              <a:lumMod val="75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7" name="Фигура, имеющая форму буквы L 16"/>
          <p:cNvSpPr/>
          <p:nvPr/>
        </p:nvSpPr>
        <p:spPr>
          <a:xfrm rot="16200000">
            <a:off x="8251058" y="5915437"/>
            <a:ext cx="714380" cy="785819"/>
          </a:xfrm>
          <a:prstGeom prst="corner">
            <a:avLst>
              <a:gd name="adj1" fmla="val 28442"/>
              <a:gd name="adj2" fmla="val 28442"/>
            </a:avLst>
          </a:prstGeom>
          <a:solidFill>
            <a:schemeClr val="accent1">
              <a:lumMod val="75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8" name="Фигура, имеющая форму буквы L 17"/>
          <p:cNvSpPr/>
          <p:nvPr/>
        </p:nvSpPr>
        <p:spPr>
          <a:xfrm>
            <a:off x="142844" y="5915437"/>
            <a:ext cx="714380" cy="785818"/>
          </a:xfrm>
          <a:prstGeom prst="corner">
            <a:avLst>
              <a:gd name="adj1" fmla="val 28442"/>
              <a:gd name="adj2" fmla="val 28442"/>
            </a:avLst>
          </a:prstGeom>
          <a:solidFill>
            <a:schemeClr val="accent1">
              <a:lumMod val="75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9" name="Фигура, имеющая форму буквы L 18"/>
          <p:cNvSpPr/>
          <p:nvPr/>
        </p:nvSpPr>
        <p:spPr>
          <a:xfrm rot="10800000" flipH="1">
            <a:off x="142845" y="142853"/>
            <a:ext cx="642943" cy="785818"/>
          </a:xfrm>
          <a:prstGeom prst="corner">
            <a:avLst>
              <a:gd name="adj1" fmla="val 28442"/>
              <a:gd name="adj2" fmla="val 28442"/>
            </a:avLst>
          </a:prstGeom>
          <a:solidFill>
            <a:schemeClr val="accent1">
              <a:lumMod val="75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67529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2DCAF21F-3925-4E53-94B1-10E28E8CE3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11FDFD-B394-4B36-85F8-A937FF2893FE}" type="slidenum">
              <a:rPr lang="ru-RU" smtClean="0"/>
              <a:pPr/>
              <a:t>26</a:t>
            </a:fld>
            <a:endParaRPr lang="ru-RU" dirty="0"/>
          </a:p>
        </p:txBody>
      </p:sp>
      <p:sp>
        <p:nvSpPr>
          <p:cNvPr id="14" name="Подзаголовок 2">
            <a:extLst>
              <a:ext uri="{FF2B5EF4-FFF2-40B4-BE49-F238E27FC236}">
                <a16:creationId xmlns:a16="http://schemas.microsoft.com/office/drawing/2014/main" xmlns="" id="{3AA9D025-3E1E-475A-A87F-3D532D8CF493}"/>
              </a:ext>
            </a:extLst>
          </p:cNvPr>
          <p:cNvSpPr txBox="1">
            <a:spLocks/>
          </p:cNvSpPr>
          <p:nvPr/>
        </p:nvSpPr>
        <p:spPr>
          <a:xfrm>
            <a:off x="214283" y="-1"/>
            <a:ext cx="8667813" cy="5666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ctr">
              <a:spcBef>
                <a:spcPct val="20000"/>
              </a:spcBef>
              <a:defRPr/>
            </a:pPr>
            <a:r>
              <a:rPr lang="ru-RU" dirty="0" smtClean="0"/>
              <a:t> </a:t>
            </a:r>
          </a:p>
          <a:p>
            <a:pPr algn="ctr">
              <a:spcBef>
                <a:spcPct val="20000"/>
              </a:spcBef>
              <a:defRPr/>
            </a:pPr>
            <a:endParaRPr lang="ru-RU" sz="4800" b="1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0B050"/>
              </a:solidFill>
              <a:effectLst>
                <a:reflection blurRad="12700" stA="28000" endPos="45000" dist="1000" dir="5400000" sy="-100000" algn="bl" rotWithShape="0"/>
              </a:effectLst>
              <a:latin typeface="Monotype Corsiva" pitchFamily="66" charset="0"/>
            </a:endParaRPr>
          </a:p>
        </p:txBody>
      </p:sp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:p14="http://schemas.microsoft.com/office/powerpoint/2010/main" val="1782794118"/>
              </p:ext>
            </p:extLst>
          </p:nvPr>
        </p:nvGraphicFramePr>
        <p:xfrm>
          <a:off x="380971" y="1175706"/>
          <a:ext cx="8191557" cy="38963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3" name="Прямоугольник 12"/>
          <p:cNvSpPr/>
          <p:nvPr/>
        </p:nvSpPr>
        <p:spPr>
          <a:xfrm>
            <a:off x="0" y="0"/>
            <a:ext cx="9810819" cy="11757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20000"/>
              </a:spcBef>
              <a:defRPr/>
            </a:pPr>
            <a:r>
              <a:rPr lang="ru-RU" sz="32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Monotype Corsiva" pitchFamily="66" charset="0"/>
              </a:rPr>
              <a:t>Муниципальный долг  </a:t>
            </a:r>
          </a:p>
          <a:p>
            <a:pPr lvl="0" algn="ctr">
              <a:spcBef>
                <a:spcPct val="20000"/>
              </a:spcBef>
              <a:defRPr/>
            </a:pPr>
            <a:r>
              <a:rPr lang="ru-RU" sz="32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Monotype Corsiva" pitchFamily="66" charset="0"/>
              </a:rPr>
              <a:t>Тугулымского городского округа</a:t>
            </a:r>
            <a:endParaRPr lang="ru-RU" sz="3200" b="1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accent1">
                  <a:lumMod val="75000"/>
                </a:schemeClr>
              </a:solidFill>
              <a:effectLst>
                <a:reflection blurRad="12700" stA="28000" endPos="45000" dist="1000" dir="5400000" sy="-100000" algn="bl" rotWithShape="0"/>
              </a:effectLst>
              <a:latin typeface="Monotype Corsiva" pitchFamily="66" charset="0"/>
            </a:endParaRPr>
          </a:p>
        </p:txBody>
      </p:sp>
      <p:sp>
        <p:nvSpPr>
          <p:cNvPr id="15" name="Фигура, имеющая форму буквы L 14"/>
          <p:cNvSpPr/>
          <p:nvPr/>
        </p:nvSpPr>
        <p:spPr>
          <a:xfrm rot="10800000">
            <a:off x="8286777" y="142853"/>
            <a:ext cx="714380" cy="785818"/>
          </a:xfrm>
          <a:prstGeom prst="corner">
            <a:avLst>
              <a:gd name="adj1" fmla="val 28442"/>
              <a:gd name="adj2" fmla="val 28442"/>
            </a:avLst>
          </a:prstGeom>
          <a:solidFill>
            <a:schemeClr val="accent1">
              <a:lumMod val="75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6" name="Фигура, имеющая форму буквы L 15"/>
          <p:cNvSpPr/>
          <p:nvPr/>
        </p:nvSpPr>
        <p:spPr>
          <a:xfrm rot="16200000">
            <a:off x="8251058" y="5915437"/>
            <a:ext cx="714380" cy="785819"/>
          </a:xfrm>
          <a:prstGeom prst="corner">
            <a:avLst>
              <a:gd name="adj1" fmla="val 28442"/>
              <a:gd name="adj2" fmla="val 28442"/>
            </a:avLst>
          </a:prstGeom>
          <a:solidFill>
            <a:schemeClr val="accent1">
              <a:lumMod val="75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7" name="Фигура, имеющая форму буквы L 16"/>
          <p:cNvSpPr/>
          <p:nvPr/>
        </p:nvSpPr>
        <p:spPr>
          <a:xfrm>
            <a:off x="142844" y="5915437"/>
            <a:ext cx="714380" cy="785818"/>
          </a:xfrm>
          <a:prstGeom prst="corner">
            <a:avLst>
              <a:gd name="adj1" fmla="val 28442"/>
              <a:gd name="adj2" fmla="val 28442"/>
            </a:avLst>
          </a:prstGeom>
          <a:solidFill>
            <a:schemeClr val="accent1">
              <a:lumMod val="75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8" name="Фигура, имеющая форму буквы L 17"/>
          <p:cNvSpPr/>
          <p:nvPr/>
        </p:nvSpPr>
        <p:spPr>
          <a:xfrm rot="10800000" flipH="1">
            <a:off x="142845" y="142853"/>
            <a:ext cx="642943" cy="785818"/>
          </a:xfrm>
          <a:prstGeom prst="corner">
            <a:avLst>
              <a:gd name="adj1" fmla="val 28442"/>
              <a:gd name="adj2" fmla="val 28442"/>
            </a:avLst>
          </a:prstGeom>
          <a:solidFill>
            <a:schemeClr val="accent1">
              <a:lumMod val="75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13738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одзаголовок 2">
            <a:extLst>
              <a:ext uri="{FF2B5EF4-FFF2-40B4-BE49-F238E27FC236}">
                <a16:creationId xmlns:a16="http://schemas.microsoft.com/office/drawing/2014/main" xmlns="" id="{3AA9D025-3E1E-475A-A87F-3D532D8CF493}"/>
              </a:ext>
            </a:extLst>
          </p:cNvPr>
          <p:cNvSpPr txBox="1">
            <a:spLocks/>
          </p:cNvSpPr>
          <p:nvPr/>
        </p:nvSpPr>
        <p:spPr>
          <a:xfrm>
            <a:off x="285720" y="-107181"/>
            <a:ext cx="8572560" cy="91083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algn="ctr">
              <a:spcBef>
                <a:spcPct val="20000"/>
              </a:spcBef>
              <a:defRPr/>
            </a:pPr>
            <a:r>
              <a:rPr lang="ru-RU" sz="32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Monotype Corsiva" pitchFamily="66" charset="0"/>
              </a:rPr>
              <a:t>Расходная часть бюджета </a:t>
            </a:r>
          </a:p>
          <a:p>
            <a:pPr algn="ctr">
              <a:spcBef>
                <a:spcPct val="20000"/>
              </a:spcBef>
              <a:defRPr/>
            </a:pPr>
            <a:r>
              <a:rPr lang="ru-RU" sz="32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Monotype Corsiva" pitchFamily="66" charset="0"/>
              </a:rPr>
              <a:t> Тугулымского городского округа</a:t>
            </a:r>
          </a:p>
        </p:txBody>
      </p:sp>
      <p:graphicFrame>
        <p:nvGraphicFramePr>
          <p:cNvPr id="29" name="Диаграмма 28"/>
          <p:cNvGraphicFramePr/>
          <p:nvPr>
            <p:extLst>
              <p:ext uri="{D42A27DB-BD31-4B8C-83A1-F6EECF244321}">
                <p14:modId xmlns:p14="http://schemas.microsoft.com/office/powerpoint/2010/main" val="1921567536"/>
              </p:ext>
            </p:extLst>
          </p:nvPr>
        </p:nvGraphicFramePr>
        <p:xfrm>
          <a:off x="428596" y="928672"/>
          <a:ext cx="8715403" cy="53086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4" name="Фигура, имеющая форму буквы L 13"/>
          <p:cNvSpPr/>
          <p:nvPr/>
        </p:nvSpPr>
        <p:spPr>
          <a:xfrm rot="10800000">
            <a:off x="8286777" y="142853"/>
            <a:ext cx="714380" cy="785818"/>
          </a:xfrm>
          <a:prstGeom prst="corner">
            <a:avLst>
              <a:gd name="adj1" fmla="val 28442"/>
              <a:gd name="adj2" fmla="val 28442"/>
            </a:avLst>
          </a:prstGeom>
          <a:solidFill>
            <a:schemeClr val="accent1">
              <a:lumMod val="75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5" name="Фигура, имеющая форму буквы L 14"/>
          <p:cNvSpPr/>
          <p:nvPr/>
        </p:nvSpPr>
        <p:spPr>
          <a:xfrm rot="16200000">
            <a:off x="8251058" y="5915437"/>
            <a:ext cx="714380" cy="785819"/>
          </a:xfrm>
          <a:prstGeom prst="corner">
            <a:avLst>
              <a:gd name="adj1" fmla="val 28442"/>
              <a:gd name="adj2" fmla="val 28442"/>
            </a:avLst>
          </a:prstGeom>
          <a:solidFill>
            <a:schemeClr val="accent1">
              <a:lumMod val="75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6" name="Фигура, имеющая форму буквы L 15"/>
          <p:cNvSpPr/>
          <p:nvPr/>
        </p:nvSpPr>
        <p:spPr>
          <a:xfrm>
            <a:off x="142844" y="5915437"/>
            <a:ext cx="714380" cy="785818"/>
          </a:xfrm>
          <a:prstGeom prst="corner">
            <a:avLst>
              <a:gd name="adj1" fmla="val 28442"/>
              <a:gd name="adj2" fmla="val 28442"/>
            </a:avLst>
          </a:prstGeom>
          <a:solidFill>
            <a:schemeClr val="accent1">
              <a:lumMod val="75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7" name="Фигура, имеющая форму буквы L 16"/>
          <p:cNvSpPr/>
          <p:nvPr/>
        </p:nvSpPr>
        <p:spPr>
          <a:xfrm rot="10800000" flipH="1">
            <a:off x="142845" y="142853"/>
            <a:ext cx="642943" cy="785818"/>
          </a:xfrm>
          <a:prstGeom prst="corner">
            <a:avLst>
              <a:gd name="adj1" fmla="val 28442"/>
              <a:gd name="adj2" fmla="val 28442"/>
            </a:avLst>
          </a:prstGeom>
          <a:solidFill>
            <a:schemeClr val="accent1">
              <a:lumMod val="75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67529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одзаголовок 2">
            <a:extLst>
              <a:ext uri="{FF2B5EF4-FFF2-40B4-BE49-F238E27FC236}">
                <a16:creationId xmlns:a16="http://schemas.microsoft.com/office/drawing/2014/main" xmlns="" id="{3AA9D025-3E1E-475A-A87F-3D532D8CF493}"/>
              </a:ext>
            </a:extLst>
          </p:cNvPr>
          <p:cNvSpPr txBox="1">
            <a:spLocks/>
          </p:cNvSpPr>
          <p:nvPr/>
        </p:nvSpPr>
        <p:spPr>
          <a:xfrm>
            <a:off x="285720" y="-107181"/>
            <a:ext cx="8572560" cy="91083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algn="ctr">
              <a:spcBef>
                <a:spcPct val="20000"/>
              </a:spcBef>
              <a:defRPr/>
            </a:pPr>
            <a:r>
              <a:rPr lang="ru-RU" sz="32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Monotype Corsiva" pitchFamily="66" charset="0"/>
              </a:rPr>
              <a:t>Расходная часть бюджета </a:t>
            </a:r>
          </a:p>
          <a:p>
            <a:pPr algn="ctr">
              <a:spcBef>
                <a:spcPct val="20000"/>
              </a:spcBef>
              <a:defRPr/>
            </a:pPr>
            <a:r>
              <a:rPr lang="ru-RU" sz="32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Monotype Corsiva" pitchFamily="66" charset="0"/>
              </a:rPr>
              <a:t> Тугулымского городского округа</a:t>
            </a:r>
          </a:p>
        </p:txBody>
      </p:sp>
      <p:graphicFrame>
        <p:nvGraphicFramePr>
          <p:cNvPr id="28" name="Таблица 2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7598456"/>
              </p:ext>
            </p:extLst>
          </p:nvPr>
        </p:nvGraphicFramePr>
        <p:xfrm>
          <a:off x="502552" y="1484782"/>
          <a:ext cx="7957880" cy="4465010"/>
        </p:xfrm>
        <a:graphic>
          <a:graphicData uri="http://schemas.openxmlformats.org/drawingml/2006/table">
            <a:tbl>
              <a:tblPr bandRow="1">
                <a:tableStyleId>{69CF1AB2-1976-4502-BF36-3FF5EA218861}</a:tableStyleId>
              </a:tblPr>
              <a:tblGrid>
                <a:gridCol w="393521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709329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295468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017867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768681">
                <a:tc>
                  <a:txBody>
                    <a:bodyPr/>
                    <a:lstStyle/>
                    <a:p>
                      <a:pPr algn="ctr" fontAlgn="t"/>
                      <a:endParaRPr lang="ru-RU" sz="1200" u="none" strike="noStrike" dirty="0" smtClean="0"/>
                    </a:p>
                    <a:p>
                      <a:pPr algn="ctr" fontAlgn="t"/>
                      <a:r>
                        <a:rPr lang="ru-RU" sz="1200" u="none" strike="noStrike" dirty="0" smtClean="0"/>
                        <a:t>Наименование раздела видов </a:t>
                      </a:r>
                      <a:r>
                        <a:rPr lang="ru-RU" sz="1200" u="none" strike="noStrike" dirty="0"/>
                        <a:t>расходов</a:t>
                      </a:r>
                      <a:endParaRPr lang="ru-RU" sz="1200" b="1" i="0" u="none" strike="noStrike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11007" marT="571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 smtClean="0"/>
                        <a:t>Плановое</a:t>
                      </a:r>
                      <a:r>
                        <a:rPr lang="ru-RU" sz="1200" u="none" strike="noStrike" baseline="0" dirty="0" smtClean="0"/>
                        <a:t> значение</a:t>
                      </a:r>
                      <a:r>
                        <a:rPr lang="ru-RU" sz="1200" u="none" strike="noStrike" dirty="0" smtClean="0"/>
                        <a:t>, </a:t>
                      </a:r>
                      <a:r>
                        <a:rPr lang="ru-RU" sz="1200" u="none" strike="noStrike" dirty="0"/>
                        <a:t/>
                      </a:r>
                      <a:br>
                        <a:rPr lang="ru-RU" sz="1200" u="none" strike="noStrike" dirty="0"/>
                      </a:br>
                      <a:r>
                        <a:rPr lang="ru-RU" sz="1200" u="none" strike="noStrike" dirty="0"/>
                        <a:t>в тысячах рублей             </a:t>
                      </a:r>
                      <a:endParaRPr lang="ru-RU" sz="1200" u="none" strike="noStrike" dirty="0" smtClean="0"/>
                    </a:p>
                    <a:p>
                      <a:pPr algn="ctr" fontAlgn="t"/>
                      <a:r>
                        <a:rPr lang="ru-RU" sz="1200" u="none" strike="noStrike" dirty="0" smtClean="0"/>
                        <a:t>  на 01.01.2025 года</a:t>
                      </a:r>
                      <a:endParaRPr lang="ru-RU" sz="1200" b="1" i="0" u="none" strike="noStrike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11007" marT="571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/>
                        <a:t>Исполнение</a:t>
                      </a:r>
                      <a:endParaRPr lang="ru-RU" sz="1200" b="1" i="0" u="none" strike="noStrike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11007" marT="571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/>
                        <a:t>% </a:t>
                      </a:r>
                      <a:endParaRPr lang="ru-RU" sz="1200" u="none" strike="noStrike" dirty="0" smtClean="0"/>
                    </a:p>
                    <a:p>
                      <a:pPr algn="ctr" fontAlgn="b"/>
                      <a:r>
                        <a:rPr lang="ru-RU" sz="1200" u="none" strike="noStrike" dirty="0" err="1" smtClean="0"/>
                        <a:t>Исполн</a:t>
                      </a:r>
                      <a:r>
                        <a:rPr lang="ru-RU" sz="1200" u="none" strike="noStrike" dirty="0" smtClean="0"/>
                        <a:t>.</a:t>
                      </a:r>
                      <a:endParaRPr lang="ru-RU" sz="1200" b="1" i="0" u="none" strike="noStrike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11007" marT="5715" marB="0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29435"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 smtClean="0"/>
                        <a:t>Общегосударственные вопросы</a:t>
                      </a:r>
                      <a:endParaRPr lang="ru-RU" sz="1200" b="1" i="0" u="none" strike="noStrike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auto"/>
                      <a:r>
                        <a:rPr lang="ru-RU" sz="1200" kern="1200" dirty="0" smtClean="0"/>
                        <a:t>134612,3</a:t>
                      </a:r>
                      <a:endParaRPr lang="ru-RU" sz="1200" b="0" i="0" u="none" strike="noStrike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kern="1200" dirty="0" smtClean="0"/>
                        <a:t>132348,9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0160" marR="10160" marT="5715" marB="0" anchor="ctr"/>
                </a:tc>
                <a:tc>
                  <a:txBody>
                    <a:bodyPr/>
                    <a:lstStyle/>
                    <a:p>
                      <a:pPr algn="ctr" fontAlgn="auto"/>
                      <a:r>
                        <a:rPr lang="ru-RU" sz="1200" u="none" strike="noStrike" dirty="0" smtClean="0"/>
                        <a:t>98,3</a:t>
                      </a:r>
                      <a:endParaRPr lang="ru-RU" sz="1200" b="0" i="0" u="none" strike="noStrike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43048"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 smtClean="0"/>
                        <a:t>Национальная оборона</a:t>
                      </a:r>
                      <a:endParaRPr lang="ru-RU" sz="1200" b="1" i="0" u="none" strike="noStrike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auto"/>
                      <a:r>
                        <a:rPr lang="ru-RU" sz="1200" u="none" strike="noStrike" dirty="0" smtClean="0"/>
                        <a:t>1614,3</a:t>
                      </a:r>
                      <a:endParaRPr lang="ru-RU" sz="1200" b="0" i="0" u="none" strike="noStrike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 smtClean="0"/>
                        <a:t>1614,3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0160" marR="10160" marT="5715" marB="0" anchor="ctr"/>
                </a:tc>
                <a:tc>
                  <a:txBody>
                    <a:bodyPr/>
                    <a:lstStyle/>
                    <a:p>
                      <a:pPr algn="ctr" fontAlgn="auto"/>
                      <a:r>
                        <a:rPr lang="ru-RU" sz="1200" u="none" strike="noStrike" dirty="0" smtClean="0"/>
                        <a:t>100</a:t>
                      </a:r>
                      <a:endParaRPr lang="ru-RU" sz="1200" b="0" i="0" u="none" strike="noStrike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68526"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/>
                        <a:t>Национальная безопасность и правоохранительная деятельность</a:t>
                      </a:r>
                      <a:endParaRPr lang="ru-RU" sz="1200" b="1" i="0" u="none" strike="noStrike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auto"/>
                      <a:r>
                        <a:rPr lang="ru-RU" sz="1200" u="none" strike="noStrike" dirty="0" smtClean="0"/>
                        <a:t>27942,4</a:t>
                      </a:r>
                      <a:endParaRPr lang="ru-RU" sz="1200" b="0" i="0" u="none" strike="noStrike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 smtClean="0"/>
                        <a:t>27677,9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0160" marR="10160" marT="571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auto" latinLnBrk="0" hangingPunct="1"/>
                      <a:r>
                        <a:rPr lang="ru-RU" sz="1200" u="none" strike="noStrike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99,1</a:t>
                      </a:r>
                      <a:endParaRPr lang="ru-RU" sz="1200" u="none" strike="noStrike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77404"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/>
                        <a:t>Национальная экономика</a:t>
                      </a:r>
                      <a:endParaRPr lang="ru-RU" sz="1200" b="1" i="0" u="none" strike="noStrike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auto"/>
                      <a:r>
                        <a:rPr lang="ru-RU" sz="1200" u="none" strike="noStrike" kern="1200" dirty="0" smtClean="0"/>
                        <a:t>172293,3</a:t>
                      </a:r>
                      <a:endParaRPr lang="ru-RU" sz="1200" b="0" i="0" u="none" strike="noStrike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 smtClean="0"/>
                        <a:t>150362,8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0160" marR="10160" marT="571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auto" latinLnBrk="0" hangingPunct="1"/>
                      <a:r>
                        <a:rPr lang="ru-RU" sz="1200" u="none" strike="noStrike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87,3</a:t>
                      </a:r>
                      <a:endParaRPr lang="ru-RU" sz="1200" u="none" strike="noStrike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48616"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/>
                        <a:t>Жилищно-коммунальное хозяйство</a:t>
                      </a:r>
                      <a:endParaRPr lang="ru-RU" sz="1200" b="1" i="0" u="none" strike="noStrike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auto"/>
                      <a:r>
                        <a:rPr lang="ru-RU" sz="1200" u="none" strike="noStrike" kern="1200" dirty="0" smtClean="0"/>
                        <a:t>278135,7</a:t>
                      </a:r>
                      <a:endParaRPr lang="ru-RU" sz="1200" b="0" i="0" u="none" strike="noStrike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 smtClean="0"/>
                        <a:t>269769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0160" marR="10160" marT="571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auto" latinLnBrk="0" hangingPunct="1"/>
                      <a:r>
                        <a:rPr lang="ru-RU" sz="1200" u="none" strike="noStrike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97,0</a:t>
                      </a:r>
                      <a:endParaRPr lang="ru-RU" sz="1200" u="none" strike="noStrike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243048">
                <a:tc>
                  <a:txBody>
                    <a:bodyPr/>
                    <a:lstStyle/>
                    <a:p>
                      <a:pPr algn="ctr" fontAlgn="auto"/>
                      <a:r>
                        <a:rPr lang="ru-RU" sz="1200" u="none" strike="noStrike" dirty="0"/>
                        <a:t>Охрана окружающей среды</a:t>
                      </a:r>
                      <a:endParaRPr lang="ru-RU" sz="1200" b="1" i="0" u="none" strike="noStrike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auto"/>
                      <a:r>
                        <a:rPr lang="ru-RU" sz="1200" u="none" strike="noStrike" dirty="0" smtClean="0"/>
                        <a:t>20262,6</a:t>
                      </a:r>
                      <a:endParaRPr lang="ru-RU" sz="1200" b="0" i="0" u="none" strike="noStrike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 smtClean="0"/>
                        <a:t>20022,4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0160" marR="10160" marT="571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auto" latinLnBrk="0" hangingPunct="1"/>
                      <a:r>
                        <a:rPr lang="ru-RU" sz="1200" u="none" strike="noStrike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98,8</a:t>
                      </a:r>
                      <a:endParaRPr lang="ru-RU" sz="1200" u="none" strike="noStrike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243048">
                <a:tc>
                  <a:txBody>
                    <a:bodyPr/>
                    <a:lstStyle/>
                    <a:p>
                      <a:pPr algn="ctr" fontAlgn="auto"/>
                      <a:r>
                        <a:rPr lang="ru-RU" sz="1200" u="none" strike="noStrike" dirty="0"/>
                        <a:t>Образование</a:t>
                      </a:r>
                      <a:endParaRPr lang="ru-RU" sz="1200" b="1" i="0" u="none" strike="noStrike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auto"/>
                      <a:r>
                        <a:rPr lang="ru-RU" sz="1200" u="none" strike="noStrike" kern="1200" dirty="0" smtClean="0"/>
                        <a:t>811914,4</a:t>
                      </a:r>
                      <a:endParaRPr lang="ru-RU" sz="1200" b="0" i="0" u="none" strike="noStrike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 smtClean="0"/>
                        <a:t>779843,</a:t>
                      </a:r>
                      <a:r>
                        <a:rPr lang="en-US" sz="1200" u="none" strike="noStrike" dirty="0" smtClean="0"/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0160" marR="10160" marT="571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auto" latinLnBrk="0" hangingPunct="1"/>
                      <a:r>
                        <a:rPr lang="ru-RU" sz="1200" u="none" strike="noStrike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96,0</a:t>
                      </a:r>
                      <a:endParaRPr lang="ru-RU" sz="1200" u="none" strike="noStrike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243048"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/>
                        <a:t>Культура, кинематография </a:t>
                      </a:r>
                      <a:endParaRPr lang="ru-RU" sz="1200" b="1" i="0" u="none" strike="noStrike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auto"/>
                      <a:r>
                        <a:rPr lang="ru-RU" sz="1200" kern="1200" dirty="0" smtClean="0"/>
                        <a:t>159377,9</a:t>
                      </a:r>
                      <a:endParaRPr lang="ru-RU" sz="1200" b="0" i="0" u="none" strike="noStrike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 smtClean="0"/>
                        <a:t>158751,</a:t>
                      </a:r>
                      <a:r>
                        <a:rPr lang="en-US" sz="1200" u="none" strike="noStrike" dirty="0" smtClean="0"/>
                        <a:t>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0160" marR="10160" marT="571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auto" latinLnBrk="0" hangingPunct="1"/>
                      <a:r>
                        <a:rPr lang="ru-RU" sz="1200" u="none" strike="noStrike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99,6</a:t>
                      </a:r>
                      <a:endParaRPr lang="ru-RU" sz="1200" u="none" strike="noStrike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243048"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/>
                        <a:t>Социальная политика</a:t>
                      </a:r>
                      <a:endParaRPr lang="ru-RU" sz="1200" b="1" i="0" u="none" strike="noStrike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auto"/>
                      <a:r>
                        <a:rPr lang="ru-RU" sz="1200" u="none" strike="noStrike" kern="1200" dirty="0" smtClean="0"/>
                        <a:t>163632,4</a:t>
                      </a:r>
                      <a:endParaRPr lang="ru-RU" sz="1200" b="0" i="0" u="none" strike="noStrike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 smtClean="0"/>
                        <a:t>162869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0160" marR="10160" marT="571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auto" latinLnBrk="0" hangingPunct="1"/>
                      <a:r>
                        <a:rPr lang="ru-RU" sz="1200" u="none" strike="noStrike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99,5</a:t>
                      </a:r>
                      <a:endParaRPr lang="ru-RU" sz="1200" u="none" strike="noStrike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24304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/>
                        <a:t>Физическая культура и спорт</a:t>
                      </a:r>
                      <a:endParaRPr lang="ru-RU" sz="1200" b="1" i="0" u="none" strike="noStrike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auto"/>
                      <a:r>
                        <a:rPr lang="ru-RU" sz="1200" u="none" strike="noStrike" dirty="0" smtClean="0"/>
                        <a:t>43729,7</a:t>
                      </a:r>
                      <a:endParaRPr lang="ru-RU" sz="1200" b="0" i="0" u="none" strike="noStrike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 smtClean="0"/>
                        <a:t>43494,6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0160" marR="10160" marT="571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auto" latinLnBrk="0" hangingPunct="1"/>
                      <a:r>
                        <a:rPr lang="ru-RU" sz="1200" u="none" strike="noStrike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99,5</a:t>
                      </a:r>
                      <a:endParaRPr lang="ru-RU" sz="1200" u="none" strike="noStrike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24304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/>
                        <a:t>Средства массовой информации</a:t>
                      </a:r>
                      <a:endParaRPr lang="ru-RU" sz="1200" b="1" i="0" u="none" strike="noStrike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auto"/>
                      <a:r>
                        <a:rPr lang="ru-RU" sz="1200" u="none" strike="noStrike" dirty="0" smtClean="0"/>
                        <a:t>906,5</a:t>
                      </a:r>
                      <a:endParaRPr lang="ru-RU" sz="1200" b="0" i="0" u="none" strike="noStrike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 smtClean="0"/>
                        <a:t>906,5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0160" marR="10160" marT="571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auto" latinLnBrk="0" hangingPunct="1"/>
                      <a:r>
                        <a:rPr lang="ru-RU" sz="1200" u="none" strike="noStrike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100</a:t>
                      </a:r>
                      <a:endParaRPr lang="ru-RU" sz="1200" u="none" strike="noStrike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26355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/>
                        <a:t>Обслуживание государственного и муниципального долга</a:t>
                      </a:r>
                      <a:endParaRPr lang="ru-RU" sz="1200" b="1" i="0" u="none" strike="noStrike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auto"/>
                      <a:r>
                        <a:rPr lang="ru-RU" sz="1200" u="none" strike="noStrike" dirty="0" smtClean="0"/>
                        <a:t>0,7</a:t>
                      </a:r>
                      <a:endParaRPr lang="ru-RU" sz="1200" b="0" i="0" u="none" strike="noStrike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 smtClean="0"/>
                        <a:t>0,7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0160" marR="10160" marT="571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auto" latinLnBrk="0" hangingPunct="1"/>
                      <a:r>
                        <a:rPr lang="ru-RU" sz="1200" u="none" strike="noStrike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100</a:t>
                      </a:r>
                      <a:endParaRPr lang="ru-RU" sz="1200" u="none" strike="noStrike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  <a:tr h="407455"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 dirty="0"/>
                        <a:t>ВСЕГО: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auto"/>
                      <a:r>
                        <a:rPr lang="ru-RU" sz="1200" u="none" strike="noStrike" dirty="0" smtClean="0"/>
                        <a:t>1814422,2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auto"/>
                      <a:r>
                        <a:rPr lang="ru-RU" sz="1200" u="none" strike="noStrike" dirty="0" smtClean="0"/>
                        <a:t>1747660,9</a:t>
                      </a:r>
                      <a:endParaRPr lang="ru-RU" sz="1200" b="1" i="0" u="none" strike="noStrike" dirty="0" smtClean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auto" latinLnBrk="0" hangingPunct="1"/>
                      <a:r>
                        <a:rPr lang="ru-RU" sz="1200" u="none" strike="noStrike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96,3</a:t>
                      </a:r>
                      <a:endParaRPr lang="ru-RU" sz="1200" u="none" strike="noStrike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10014"/>
                  </a:ext>
                </a:extLst>
              </a:tr>
            </a:tbl>
          </a:graphicData>
        </a:graphic>
      </p:graphicFrame>
      <p:sp>
        <p:nvSpPr>
          <p:cNvPr id="14" name="Фигура, имеющая форму буквы L 13"/>
          <p:cNvSpPr/>
          <p:nvPr/>
        </p:nvSpPr>
        <p:spPr>
          <a:xfrm rot="10800000">
            <a:off x="8286777" y="142853"/>
            <a:ext cx="714380" cy="785818"/>
          </a:xfrm>
          <a:prstGeom prst="corner">
            <a:avLst>
              <a:gd name="adj1" fmla="val 28442"/>
              <a:gd name="adj2" fmla="val 28442"/>
            </a:avLst>
          </a:prstGeom>
          <a:solidFill>
            <a:schemeClr val="accent1">
              <a:lumMod val="75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5" name="Фигура, имеющая форму буквы L 14"/>
          <p:cNvSpPr/>
          <p:nvPr/>
        </p:nvSpPr>
        <p:spPr>
          <a:xfrm rot="16200000">
            <a:off x="8251058" y="5915437"/>
            <a:ext cx="714380" cy="785819"/>
          </a:xfrm>
          <a:prstGeom prst="corner">
            <a:avLst>
              <a:gd name="adj1" fmla="val 28442"/>
              <a:gd name="adj2" fmla="val 28442"/>
            </a:avLst>
          </a:prstGeom>
          <a:solidFill>
            <a:schemeClr val="accent1">
              <a:lumMod val="75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6" name="Фигура, имеющая форму буквы L 15"/>
          <p:cNvSpPr/>
          <p:nvPr/>
        </p:nvSpPr>
        <p:spPr>
          <a:xfrm>
            <a:off x="142844" y="5915437"/>
            <a:ext cx="714380" cy="785818"/>
          </a:xfrm>
          <a:prstGeom prst="corner">
            <a:avLst>
              <a:gd name="adj1" fmla="val 28442"/>
              <a:gd name="adj2" fmla="val 28442"/>
            </a:avLst>
          </a:prstGeom>
          <a:solidFill>
            <a:schemeClr val="accent1">
              <a:lumMod val="75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7" name="Фигура, имеющая форму буквы L 16"/>
          <p:cNvSpPr/>
          <p:nvPr/>
        </p:nvSpPr>
        <p:spPr>
          <a:xfrm rot="10800000" flipH="1">
            <a:off x="142845" y="142853"/>
            <a:ext cx="642943" cy="785818"/>
          </a:xfrm>
          <a:prstGeom prst="corner">
            <a:avLst>
              <a:gd name="adj1" fmla="val 28442"/>
              <a:gd name="adj2" fmla="val 28442"/>
            </a:avLst>
          </a:prstGeom>
          <a:solidFill>
            <a:schemeClr val="accent1">
              <a:lumMod val="75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11601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Содержимое 1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04267878"/>
              </p:ext>
            </p:extLst>
          </p:nvPr>
        </p:nvGraphicFramePr>
        <p:xfrm>
          <a:off x="642910" y="1214422"/>
          <a:ext cx="7929618" cy="5084495"/>
        </p:xfrm>
        <a:graphic>
          <a:graphicData uri="http://schemas.openxmlformats.org/drawingml/2006/table">
            <a:tbl>
              <a:tblPr bandRow="1">
                <a:tableStyleId>{69CF1AB2-1976-4502-BF36-3FF5EA218861}</a:tableStyleId>
              </a:tblPr>
              <a:tblGrid>
                <a:gridCol w="326849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68232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978798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694483">
                <a:tc>
                  <a:txBody>
                    <a:bodyPr/>
                    <a:lstStyle/>
                    <a:p>
                      <a:pPr algn="ctr"/>
                      <a:endParaRPr lang="ru-RU" sz="16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2024 год - план</a:t>
                      </a:r>
                      <a:endParaRPr lang="ru-RU" sz="16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2024 год - факт</a:t>
                      </a:r>
                      <a:endParaRPr lang="ru-RU" sz="16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19963">
                <a:tc>
                  <a:txBody>
                    <a:bodyPr/>
                    <a:lstStyle/>
                    <a:p>
                      <a:pPr algn="l"/>
                      <a:r>
                        <a:rPr lang="ru-RU" sz="1400" dirty="0" smtClean="0"/>
                        <a:t>ВСЕГО РАСХОДОВ</a:t>
                      </a:r>
                      <a:endParaRPr lang="ru-RU" sz="1400" b="1" i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auto"/>
                      <a:r>
                        <a:rPr lang="ru-RU" sz="1400" u="none" strike="noStrike" dirty="0" smtClean="0"/>
                        <a:t>1814422,2</a:t>
                      </a:r>
                      <a:endParaRPr lang="ru-RU" sz="1400" b="1" i="0" u="none" strike="noStrike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auto"/>
                      <a:r>
                        <a:rPr lang="ru-RU" sz="1400" u="none" strike="noStrike" dirty="0" smtClean="0"/>
                        <a:t>1747660,9</a:t>
                      </a:r>
                      <a:endParaRPr lang="ru-RU" sz="1400" b="1" i="0" u="none" strike="noStrike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91566">
                <a:tc>
                  <a:txBody>
                    <a:bodyPr/>
                    <a:lstStyle/>
                    <a:p>
                      <a:pPr algn="l"/>
                      <a:r>
                        <a:rPr lang="ru-RU" sz="1400" dirty="0" smtClean="0"/>
                        <a:t>Образование</a:t>
                      </a:r>
                      <a:endParaRPr lang="ru-RU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auto"/>
                      <a:r>
                        <a:rPr lang="en-US" sz="1400" b="0" i="0" u="none" strike="noStrike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811914</a:t>
                      </a:r>
                      <a:r>
                        <a:rPr lang="ru-RU" sz="1400" b="0" i="0" u="none" strike="noStrike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,4</a:t>
                      </a:r>
                      <a:endParaRPr lang="ru-RU" sz="1400" b="0" i="0" u="none" strike="noStrike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auto"/>
                      <a:r>
                        <a:rPr lang="ru-RU" sz="1400" u="none" strike="noStrike" dirty="0" smtClean="0"/>
                        <a:t>779843,</a:t>
                      </a:r>
                      <a:r>
                        <a:rPr lang="en-US" sz="1400" u="none" strike="noStrike" dirty="0" smtClean="0"/>
                        <a:t>0</a:t>
                      </a:r>
                      <a:endParaRPr lang="ru-RU" sz="1400" b="0" i="0" u="none" strike="noStrike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91566">
                <a:tc>
                  <a:txBody>
                    <a:bodyPr/>
                    <a:lstStyle/>
                    <a:p>
                      <a:pPr algn="l"/>
                      <a:r>
                        <a:rPr lang="ru-RU" sz="1400" dirty="0" smtClean="0"/>
                        <a:t>Культура</a:t>
                      </a:r>
                      <a:endParaRPr lang="ru-RU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auto"/>
                      <a:r>
                        <a:rPr lang="ru-RU" sz="1400" b="0" i="0" u="none" strike="noStrike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159377,9</a:t>
                      </a:r>
                      <a:endParaRPr lang="ru-RU" sz="1400" b="0" i="0" u="none" strike="noStrike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158751,</a:t>
                      </a:r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8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0160" marR="10160" marT="5715" marB="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89913">
                <a:tc>
                  <a:txBody>
                    <a:bodyPr/>
                    <a:lstStyle/>
                    <a:p>
                      <a:pPr algn="l"/>
                      <a:r>
                        <a:rPr lang="ru-RU" sz="1400" dirty="0" smtClean="0"/>
                        <a:t>Социальная политика</a:t>
                      </a:r>
                      <a:endParaRPr lang="ru-RU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auto"/>
                      <a:r>
                        <a:rPr lang="ru-RU" sz="1400" u="none" strike="noStrike" dirty="0" smtClean="0"/>
                        <a:t>163632,4</a:t>
                      </a:r>
                      <a:endParaRPr lang="ru-RU" sz="1400" b="0" i="0" u="none" strike="noStrike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auto"/>
                      <a:r>
                        <a:rPr lang="ru-RU" sz="1400" b="0" i="0" u="none" strike="noStrike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162869,0</a:t>
                      </a:r>
                      <a:endParaRPr lang="ru-RU" sz="1400" b="0" i="0" u="none" strike="noStrike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600022">
                <a:tc>
                  <a:txBody>
                    <a:bodyPr/>
                    <a:lstStyle/>
                    <a:p>
                      <a:pPr algn="l"/>
                      <a:r>
                        <a:rPr lang="ru-RU" sz="1400" dirty="0" smtClean="0"/>
                        <a:t>Физическая культура и спорт</a:t>
                      </a:r>
                      <a:endParaRPr lang="ru-RU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auto"/>
                      <a:r>
                        <a:rPr lang="ru-RU" sz="1400" b="0" i="0" u="none" strike="noStrike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43729,7</a:t>
                      </a:r>
                      <a:endParaRPr lang="ru-RU" sz="1400" b="0" i="0" u="none" strike="noStrike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43494,6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0160" marR="10160" marT="5715" marB="0" anchor="ctr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745090">
                <a:tc>
                  <a:txBody>
                    <a:bodyPr/>
                    <a:lstStyle/>
                    <a:p>
                      <a:pPr algn="l"/>
                      <a:r>
                        <a:rPr lang="ru-RU" sz="1400" dirty="0" smtClean="0"/>
                        <a:t>ИТОГО СОЦИАЛЬНО</a:t>
                      </a:r>
                      <a:r>
                        <a:rPr lang="ru-RU" sz="1400" baseline="0" dirty="0" smtClean="0"/>
                        <a:t> -ЗНАЧИМЫЕ РАСХОДЫ</a:t>
                      </a:r>
                      <a:endParaRPr lang="ru-RU" sz="1400" b="1" i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Arial" pitchFamily="34" charset="0"/>
                          <a:cs typeface="Arial" pitchFamily="34" charset="0"/>
                        </a:rPr>
                        <a:t>1178654,4</a:t>
                      </a:r>
                      <a:endParaRPr lang="ru-RU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1144958,4</a:t>
                      </a:r>
                      <a:endParaRPr lang="ru-RU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1051892">
                <a:tc>
                  <a:txBody>
                    <a:bodyPr/>
                    <a:lstStyle/>
                    <a:p>
                      <a:pPr algn="l"/>
                      <a:r>
                        <a:rPr lang="ru-RU" sz="1400" dirty="0" smtClean="0"/>
                        <a:t>% социально-значимых</a:t>
                      </a:r>
                      <a:r>
                        <a:rPr lang="ru-RU" sz="1400" baseline="0" dirty="0" smtClean="0"/>
                        <a:t> расходов в общей сумме расходов</a:t>
                      </a:r>
                      <a:endParaRPr lang="ru-RU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65%</a:t>
                      </a:r>
                      <a:endParaRPr lang="ru-RU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65,5%</a:t>
                      </a:r>
                      <a:endParaRPr lang="ru-RU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</a:tbl>
          </a:graphicData>
        </a:graphic>
      </p:graphicFrame>
      <p:sp>
        <p:nvSpPr>
          <p:cNvPr id="5" name="Подзаголовок 2">
            <a:extLst>
              <a:ext uri="{FF2B5EF4-FFF2-40B4-BE49-F238E27FC236}">
                <a16:creationId xmlns:a16="http://schemas.microsoft.com/office/drawing/2014/main" xmlns="" id="{3AA9D025-3E1E-475A-A87F-3D532D8CF493}"/>
              </a:ext>
            </a:extLst>
          </p:cNvPr>
          <p:cNvSpPr txBox="1">
            <a:spLocks/>
          </p:cNvSpPr>
          <p:nvPr/>
        </p:nvSpPr>
        <p:spPr>
          <a:xfrm>
            <a:off x="0" y="214290"/>
            <a:ext cx="9144000" cy="9108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algn="ctr">
              <a:spcBef>
                <a:spcPct val="20000"/>
              </a:spcBef>
              <a:defRPr/>
            </a:pPr>
            <a:r>
              <a:rPr lang="ru-RU" sz="32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Monotype Corsiva" pitchFamily="66" charset="0"/>
              </a:rPr>
              <a:t>Социально-значимые расходы в 202</a:t>
            </a:r>
            <a:r>
              <a:rPr lang="ru-RU" sz="32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Monotype Corsiva" pitchFamily="66" charset="0"/>
              </a:rPr>
              <a:t>4</a:t>
            </a:r>
            <a:r>
              <a:rPr lang="ru-RU" sz="32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Monotype Corsiva" pitchFamily="66" charset="0"/>
              </a:rPr>
              <a:t> году</a:t>
            </a:r>
          </a:p>
        </p:txBody>
      </p:sp>
      <p:sp>
        <p:nvSpPr>
          <p:cNvPr id="11" name="Фигура, имеющая форму буквы L 10"/>
          <p:cNvSpPr/>
          <p:nvPr/>
        </p:nvSpPr>
        <p:spPr>
          <a:xfrm rot="10800000">
            <a:off x="8286777" y="142853"/>
            <a:ext cx="714380" cy="785818"/>
          </a:xfrm>
          <a:prstGeom prst="corner">
            <a:avLst>
              <a:gd name="adj1" fmla="val 28442"/>
              <a:gd name="adj2" fmla="val 28442"/>
            </a:avLst>
          </a:prstGeom>
          <a:solidFill>
            <a:schemeClr val="accent1">
              <a:lumMod val="75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Фигура, имеющая форму буквы L 11"/>
          <p:cNvSpPr/>
          <p:nvPr/>
        </p:nvSpPr>
        <p:spPr>
          <a:xfrm rot="16200000">
            <a:off x="8251058" y="5915437"/>
            <a:ext cx="714380" cy="785819"/>
          </a:xfrm>
          <a:prstGeom prst="corner">
            <a:avLst>
              <a:gd name="adj1" fmla="val 28442"/>
              <a:gd name="adj2" fmla="val 28442"/>
            </a:avLst>
          </a:prstGeom>
          <a:solidFill>
            <a:schemeClr val="accent1">
              <a:lumMod val="75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Фигура, имеющая форму буквы L 12"/>
          <p:cNvSpPr/>
          <p:nvPr/>
        </p:nvSpPr>
        <p:spPr>
          <a:xfrm>
            <a:off x="142844" y="5915437"/>
            <a:ext cx="714380" cy="785818"/>
          </a:xfrm>
          <a:prstGeom prst="corner">
            <a:avLst>
              <a:gd name="adj1" fmla="val 28442"/>
              <a:gd name="adj2" fmla="val 28442"/>
            </a:avLst>
          </a:prstGeom>
          <a:solidFill>
            <a:schemeClr val="accent1">
              <a:lumMod val="75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" name="Фигура, имеющая форму буквы L 13"/>
          <p:cNvSpPr/>
          <p:nvPr/>
        </p:nvSpPr>
        <p:spPr>
          <a:xfrm rot="10800000" flipH="1">
            <a:off x="142845" y="142853"/>
            <a:ext cx="642943" cy="785818"/>
          </a:xfrm>
          <a:prstGeom prst="corner">
            <a:avLst>
              <a:gd name="adj1" fmla="val 28442"/>
              <a:gd name="adj2" fmla="val 28442"/>
            </a:avLst>
          </a:prstGeom>
          <a:solidFill>
            <a:schemeClr val="accent1">
              <a:lumMod val="75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7953499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одзаголовок 2"/>
          <p:cNvSpPr txBox="1">
            <a:spLocks/>
          </p:cNvSpPr>
          <p:nvPr/>
        </p:nvSpPr>
        <p:spPr>
          <a:xfrm>
            <a:off x="1142976" y="0"/>
            <a:ext cx="6400800" cy="803678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Monotype Corsiva" pitchFamily="66" charset="0"/>
              </a:rPr>
              <a:t> </a:t>
            </a:r>
            <a:r>
              <a:rPr lang="ru-RU" sz="3200" b="1" u="none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Monotype Corsiva" pitchFamily="66" charset="0"/>
              </a:rPr>
              <a:t>Основные понятия</a:t>
            </a:r>
            <a:endParaRPr kumimoji="0" lang="ru-RU" sz="3200" b="1" i="0" strike="noStrike" kern="1200" cap="none" spc="0" normalizeH="0" baseline="0" noProof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accent1">
                  <a:lumMod val="75000"/>
                </a:schemeClr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Monotype Corsiva" pitchFamily="66" charset="0"/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0039631"/>
              </p:ext>
            </p:extLst>
          </p:nvPr>
        </p:nvGraphicFramePr>
        <p:xfrm>
          <a:off x="395536" y="1142984"/>
          <a:ext cx="8352928" cy="5023963"/>
        </p:xfrm>
        <a:graphic>
          <a:graphicData uri="http://schemas.openxmlformats.org/drawingml/2006/table">
            <a:tbl>
              <a:tblPr bandRow="1">
                <a:tableStyleId>{69CF1AB2-1976-4502-BF36-3FF5EA218861}</a:tableStyleId>
              </a:tblPr>
              <a:tblGrid>
                <a:gridCol w="328150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07142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420487">
                <a:tc>
                  <a:txBody>
                    <a:bodyPr/>
                    <a:lstStyle/>
                    <a:p>
                      <a:pPr algn="l"/>
                      <a:r>
                        <a:rPr lang="ru-RU" sz="1600" baseline="0" dirty="0"/>
                        <a:t>  Акцизы </a:t>
                      </a:r>
                      <a:endParaRPr lang="ru-RU" sz="1600" b="1" i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34290" marB="34290"/>
                </a:tc>
                <a:tc>
                  <a:txBody>
                    <a:bodyPr/>
                    <a:lstStyle/>
                    <a:p>
                      <a:r>
                        <a:rPr lang="ru-RU" sz="1200" kern="1200" dirty="0" smtClean="0"/>
                        <a:t>вид косвенного налога, взимаемого в цене товара или тарифа на услугу.</a:t>
                      </a:r>
                      <a:endParaRPr lang="ru-RU" sz="1200" b="1" i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34290" marB="34290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45770">
                <a:tc>
                  <a:txBody>
                    <a:bodyPr/>
                    <a:lstStyle/>
                    <a:p>
                      <a:pPr algn="l"/>
                      <a:r>
                        <a:rPr lang="ru-RU" sz="1600" baseline="0" dirty="0"/>
                        <a:t> Дотации</a:t>
                      </a:r>
                      <a:endParaRPr lang="ru-RU" sz="1600" b="1" i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34290" marB="34290"/>
                </a:tc>
                <a:tc>
                  <a:txBody>
                    <a:bodyPr/>
                    <a:lstStyle/>
                    <a:p>
                      <a:r>
                        <a:rPr lang="ru-RU" sz="1200" kern="1200" dirty="0" smtClean="0"/>
                        <a:t>денежное пособие, предоставляемое государственным бюджетом безвозмездно.</a:t>
                      </a:r>
                      <a:endParaRPr lang="ru-RU" sz="1200" b="1" i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34290" marB="34290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705379">
                <a:tc>
                  <a:txBody>
                    <a:bodyPr/>
                    <a:lstStyle/>
                    <a:p>
                      <a:pPr algn="l"/>
                      <a:r>
                        <a:rPr lang="ru-RU" sz="1600" dirty="0"/>
                        <a:t> </a:t>
                      </a:r>
                      <a:r>
                        <a:rPr lang="ru-RU" sz="1600" baseline="0" dirty="0"/>
                        <a:t> Субсидии </a:t>
                      </a:r>
                      <a:endParaRPr lang="ru-RU" sz="1600" b="1" i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34290" marB="34290"/>
                </a:tc>
                <a:tc>
                  <a:txBody>
                    <a:bodyPr/>
                    <a:lstStyle/>
                    <a:p>
                      <a:r>
                        <a:rPr lang="ru-RU" sz="1200" kern="1200" dirty="0" smtClean="0"/>
                        <a:t>бюджетные средства, предоставляемые бюджету другого уровня бюджетной системы Российской Федерации, физическому или юридическому лицу на условиях долевого финансирования целевых расходов.</a:t>
                      </a:r>
                      <a:endParaRPr lang="ru-RU" sz="1200" b="1" i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34290" marB="34290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756821">
                <a:tc>
                  <a:txBody>
                    <a:bodyPr/>
                    <a:lstStyle/>
                    <a:p>
                      <a:pPr algn="l"/>
                      <a:r>
                        <a:rPr lang="ru-RU" sz="1600" dirty="0"/>
                        <a:t> </a:t>
                      </a:r>
                      <a:r>
                        <a:rPr lang="ru-RU" sz="1600" baseline="0" dirty="0"/>
                        <a:t> Субвенции</a:t>
                      </a:r>
                      <a:endParaRPr lang="ru-RU" sz="1600" b="1" i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34290" marB="34290"/>
                </a:tc>
                <a:tc>
                  <a:txBody>
                    <a:bodyPr/>
                    <a:lstStyle/>
                    <a:p>
                      <a:r>
                        <a:rPr lang="ru-RU" sz="1200" kern="1200" dirty="0" smtClean="0"/>
                        <a:t>бюджетные средства, предоставляемые бюджету другого уровня бюджетной системы Российской Федерации или юридическому лицу на безвозмездной и безвозвратной основах на осуществление определенных целевых расходов.</a:t>
                      </a:r>
                      <a:endParaRPr lang="ru-RU" sz="1200" b="1" i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34290" marB="34290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pPr algn="l"/>
                      <a:r>
                        <a:rPr lang="ru-RU" sz="1600" dirty="0"/>
                        <a:t> Налогоплательщик</a:t>
                      </a:r>
                      <a:r>
                        <a:rPr lang="ru-RU" sz="1600" baseline="0" dirty="0"/>
                        <a:t> </a:t>
                      </a:r>
                      <a:endParaRPr lang="ru-RU" sz="1600" b="1" i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34290" marB="34290"/>
                </a:tc>
                <a:tc>
                  <a:txBody>
                    <a:bodyPr/>
                    <a:lstStyle/>
                    <a:p>
                      <a:r>
                        <a:rPr lang="ru-RU" sz="1200" kern="1200" dirty="0" smtClean="0"/>
                        <a:t>организации и физические лица, на которых в соответствии с Налоговым кодексом РФ возложена обязанность уплачивать налоги.</a:t>
                      </a:r>
                      <a:endParaRPr lang="ru-RU" sz="1200" b="1" i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34290" marB="34290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568672">
                <a:tc>
                  <a:txBody>
                    <a:bodyPr/>
                    <a:lstStyle/>
                    <a:p>
                      <a:pPr algn="l"/>
                      <a:r>
                        <a:rPr lang="ru-RU" sz="1600" dirty="0" smtClean="0"/>
                        <a:t> Увеличение</a:t>
                      </a:r>
                      <a:r>
                        <a:rPr lang="ru-RU" sz="1600" baseline="0" dirty="0" smtClean="0"/>
                        <a:t> стоимости прочих  оборотных запасов</a:t>
                      </a:r>
                      <a:endParaRPr lang="ru-RU" sz="1600" b="1" i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34290" marB="3429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200" kern="1200" dirty="0" smtClean="0"/>
                        <a:t>используется при отражении приобретения материалов для собственных нужд учреждения</a:t>
                      </a:r>
                      <a:endParaRPr lang="ru-RU" sz="1200" b="1" i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34290" marB="34290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628664">
                <a:tc>
                  <a:txBody>
                    <a:bodyPr/>
                    <a:lstStyle/>
                    <a:p>
                      <a:pPr algn="l"/>
                      <a:r>
                        <a:rPr lang="ru-RU" sz="1600" dirty="0" smtClean="0"/>
                        <a:t> Увеличение  стоимости</a:t>
                      </a:r>
                      <a:r>
                        <a:rPr lang="ru-RU" sz="1600" baseline="0" dirty="0" smtClean="0"/>
                        <a:t> основных средств</a:t>
                      </a:r>
                      <a:endParaRPr lang="ru-RU" sz="1600" b="1" i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34290" marB="34290"/>
                </a:tc>
                <a:tc>
                  <a:txBody>
                    <a:bodyPr/>
                    <a:lstStyle/>
                    <a:p>
                      <a:r>
                        <a:rPr lang="ru-RU" sz="1200" kern="1200" dirty="0" smtClean="0"/>
                        <a:t>Расходы по оплате государственных (муниципальных) контрактов, договоров на строительство, приобретение (изготовление) объектов, относящихся к основным средствам</a:t>
                      </a:r>
                      <a:endParaRPr lang="ru-RU" sz="1200" b="1" i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34290" marB="34290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788670">
                <a:tc>
                  <a:txBody>
                    <a:bodyPr/>
                    <a:lstStyle/>
                    <a:p>
                      <a:pPr algn="l"/>
                      <a:r>
                        <a:rPr lang="ru-RU" sz="1600" dirty="0" smtClean="0"/>
                        <a:t> Материальные</a:t>
                      </a:r>
                      <a:r>
                        <a:rPr lang="ru-RU" sz="1600" baseline="0" dirty="0" smtClean="0"/>
                        <a:t> запасы </a:t>
                      </a:r>
                      <a:endParaRPr lang="ru-RU" sz="1600" b="1" i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34290" marB="34290"/>
                </a:tc>
                <a:tc>
                  <a:txBody>
                    <a:bodyPr/>
                    <a:lstStyle/>
                    <a:p>
                      <a:r>
                        <a:rPr lang="ru-RU" sz="1200" kern="1200" dirty="0" smtClean="0"/>
                        <a:t>являющиеся активами материальные ценности, приобретенные (созданные) для потребления (использования) в процессе деятельности государственного (муниципального) органа, учреждения.</a:t>
                      </a:r>
                      <a:endParaRPr lang="ru-RU" sz="1200" b="1" i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34290" marB="34290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</a:tbl>
          </a:graphicData>
        </a:graphic>
      </p:graphicFrame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23360847-A00C-47FD-9D2B-1A64CB5FCB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11FDFD-B394-4B36-85F8-A937FF2893FE}" type="slidenum">
              <a:rPr lang="ru-RU" smtClean="0"/>
              <a:pPr/>
              <a:t>3</a:t>
            </a:fld>
            <a:endParaRPr lang="ru-RU" dirty="0"/>
          </a:p>
        </p:txBody>
      </p:sp>
      <p:sp>
        <p:nvSpPr>
          <p:cNvPr id="13" name="Фигура, имеющая форму буквы L 12"/>
          <p:cNvSpPr/>
          <p:nvPr/>
        </p:nvSpPr>
        <p:spPr>
          <a:xfrm rot="10800000">
            <a:off x="8286777" y="142853"/>
            <a:ext cx="714380" cy="785818"/>
          </a:xfrm>
          <a:prstGeom prst="corner">
            <a:avLst>
              <a:gd name="adj1" fmla="val 28442"/>
              <a:gd name="adj2" fmla="val 28442"/>
            </a:avLst>
          </a:prstGeom>
          <a:solidFill>
            <a:schemeClr val="accent1">
              <a:lumMod val="75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" name="Фигура, имеющая форму буквы L 13"/>
          <p:cNvSpPr/>
          <p:nvPr/>
        </p:nvSpPr>
        <p:spPr>
          <a:xfrm rot="16200000">
            <a:off x="8251058" y="5915437"/>
            <a:ext cx="714380" cy="785819"/>
          </a:xfrm>
          <a:prstGeom prst="corner">
            <a:avLst>
              <a:gd name="adj1" fmla="val 28442"/>
              <a:gd name="adj2" fmla="val 28442"/>
            </a:avLst>
          </a:prstGeom>
          <a:solidFill>
            <a:schemeClr val="accent1">
              <a:lumMod val="75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5" name="Фигура, имеющая форму буквы L 14"/>
          <p:cNvSpPr/>
          <p:nvPr/>
        </p:nvSpPr>
        <p:spPr>
          <a:xfrm>
            <a:off x="142844" y="5915437"/>
            <a:ext cx="714380" cy="785818"/>
          </a:xfrm>
          <a:prstGeom prst="corner">
            <a:avLst>
              <a:gd name="adj1" fmla="val 28442"/>
              <a:gd name="adj2" fmla="val 28442"/>
            </a:avLst>
          </a:prstGeom>
          <a:solidFill>
            <a:schemeClr val="accent1">
              <a:lumMod val="75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6" name="Фигура, имеющая форму буквы L 15"/>
          <p:cNvSpPr/>
          <p:nvPr/>
        </p:nvSpPr>
        <p:spPr>
          <a:xfrm rot="10800000" flipH="1">
            <a:off x="142845" y="142853"/>
            <a:ext cx="642943" cy="785818"/>
          </a:xfrm>
          <a:prstGeom prst="corner">
            <a:avLst>
              <a:gd name="adj1" fmla="val 28442"/>
              <a:gd name="adj2" fmla="val 28442"/>
            </a:avLst>
          </a:prstGeom>
          <a:solidFill>
            <a:schemeClr val="accent1">
              <a:lumMod val="75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41627785"/>
              </p:ext>
            </p:extLst>
          </p:nvPr>
        </p:nvGraphicFramePr>
        <p:xfrm>
          <a:off x="357158" y="1589473"/>
          <a:ext cx="8429684" cy="4882293"/>
        </p:xfrm>
        <a:graphic>
          <a:graphicData uri="http://schemas.openxmlformats.org/drawingml/2006/table">
            <a:tbl>
              <a:tblPr bandRow="1">
                <a:tableStyleId>{69CF1AB2-1976-4502-BF36-3FF5EA218861}</a:tableStyleId>
              </a:tblPr>
              <a:tblGrid>
                <a:gridCol w="31945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23583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05743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92089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850052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062565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902726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1080729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</a:tblGrid>
              <a:tr h="942382"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 smtClean="0"/>
                        <a:t>№</a:t>
                      </a:r>
                      <a:endParaRPr lang="ru-RU" sz="900" b="0" i="0" u="none" strike="noStrike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cs typeface="Times New Roman" pitchFamily="18" charset="0"/>
                      </a:endParaRPr>
                    </a:p>
                  </a:txBody>
                  <a:tcPr marL="0" marR="7316" marT="7315" marB="0" anchor="ctr"/>
                </a:tc>
                <a:tc>
                  <a:txBody>
                    <a:bodyPr/>
                    <a:lstStyle/>
                    <a:p>
                      <a:pPr algn="ctr" fontAlgn="t"/>
                      <a:endParaRPr lang="ru-RU" sz="1200" u="none" strike="noStrike" dirty="0" smtClean="0"/>
                    </a:p>
                    <a:p>
                      <a:pPr algn="ctr" fontAlgn="t"/>
                      <a:endParaRPr lang="ru-RU" sz="1200" u="none" strike="noStrike" dirty="0" smtClean="0"/>
                    </a:p>
                    <a:p>
                      <a:pPr algn="ctr" fontAlgn="t"/>
                      <a:endParaRPr lang="ru-RU" sz="1200" u="none" strike="noStrike" dirty="0" smtClean="0"/>
                    </a:p>
                    <a:p>
                      <a:pPr algn="ctr" fontAlgn="t"/>
                      <a:r>
                        <a:rPr lang="ru-RU" sz="1200" u="none" strike="noStrike" dirty="0" smtClean="0"/>
                        <a:t>Наименование раздела видов </a:t>
                      </a:r>
                      <a:r>
                        <a:rPr lang="ru-RU" sz="1200" u="none" strike="noStrike" dirty="0"/>
                        <a:t>расходов</a:t>
                      </a:r>
                      <a:endParaRPr lang="ru-RU" sz="1200" b="0" i="0" u="none" strike="noStrike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620" marT="762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 smtClean="0"/>
                        <a:t>Сумма</a:t>
                      </a:r>
                      <a:r>
                        <a:rPr lang="ru-RU" sz="1200" u="none" strike="noStrike" dirty="0"/>
                        <a:t>, </a:t>
                      </a:r>
                      <a:br>
                        <a:rPr lang="ru-RU" sz="1200" u="none" strike="noStrike" dirty="0"/>
                      </a:br>
                      <a:r>
                        <a:rPr lang="ru-RU" sz="1200" u="none" strike="noStrike" dirty="0"/>
                        <a:t>в тысячах рублей               </a:t>
                      </a:r>
                      <a:r>
                        <a:rPr lang="ru-RU" sz="1600" u="none" strike="noStrike" dirty="0" smtClean="0"/>
                        <a:t>2023</a:t>
                      </a:r>
                      <a:r>
                        <a:rPr lang="ru-RU" sz="1600" u="none" strike="noStrike" baseline="0" dirty="0" smtClean="0"/>
                        <a:t> </a:t>
                      </a:r>
                      <a:r>
                        <a:rPr lang="ru-RU" sz="1600" u="none" strike="noStrike" dirty="0" smtClean="0"/>
                        <a:t>год</a:t>
                      </a:r>
                      <a:endParaRPr lang="ru-RU" sz="1600" b="1" i="1" u="none" strike="noStrike" dirty="0">
                        <a:solidFill>
                          <a:schemeClr val="accent3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/>
                        <a:t>Исполнение</a:t>
                      </a:r>
                      <a:endParaRPr lang="ru-RU" sz="1200" b="0" i="0" u="none" strike="noStrike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/>
                        <a:t>% </a:t>
                      </a:r>
                      <a:endParaRPr lang="ru-RU" sz="1200" u="none" strike="noStrike" dirty="0" smtClean="0"/>
                    </a:p>
                    <a:p>
                      <a:pPr algn="ctr" fontAlgn="b"/>
                      <a:r>
                        <a:rPr lang="ru-RU" sz="1200" u="none" strike="noStrike" dirty="0" smtClean="0"/>
                        <a:t>исполнения</a:t>
                      </a:r>
                      <a:endParaRPr lang="ru-RU" sz="1200" b="0" i="0" u="none" strike="noStrike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620" marT="762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 smtClean="0"/>
                        <a:t>Сумма</a:t>
                      </a:r>
                      <a:r>
                        <a:rPr lang="ru-RU" sz="1200" u="none" strike="noStrike" dirty="0"/>
                        <a:t>, </a:t>
                      </a:r>
                      <a:br>
                        <a:rPr lang="ru-RU" sz="1200" u="none" strike="noStrike" dirty="0"/>
                      </a:br>
                      <a:r>
                        <a:rPr lang="ru-RU" sz="1200" u="none" strike="noStrike" dirty="0"/>
                        <a:t>в тысячах рублей               </a:t>
                      </a:r>
                      <a:r>
                        <a:rPr lang="ru-RU" sz="1600" u="none" strike="noStrike" dirty="0" smtClean="0"/>
                        <a:t>2024 </a:t>
                      </a:r>
                      <a:r>
                        <a:rPr lang="ru-RU" sz="1600" u="none" strike="noStrike" dirty="0"/>
                        <a:t>год</a:t>
                      </a:r>
                      <a:endParaRPr lang="ru-RU" sz="1600" b="1" i="1" u="none" strike="noStrike" dirty="0">
                        <a:solidFill>
                          <a:schemeClr val="accent3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/>
                        <a:t>Исполнение</a:t>
                      </a:r>
                      <a:endParaRPr lang="ru-RU" sz="1200" b="0" i="0" u="none" strike="noStrike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/>
                        <a:t>% </a:t>
                      </a:r>
                      <a:endParaRPr lang="ru-RU" sz="1200" u="none" strike="noStrike" dirty="0" smtClean="0"/>
                    </a:p>
                    <a:p>
                      <a:pPr algn="ctr" fontAlgn="b"/>
                      <a:r>
                        <a:rPr lang="ru-RU" sz="1200" u="none" strike="noStrike" dirty="0" smtClean="0"/>
                        <a:t>исполнения</a:t>
                      </a:r>
                      <a:endParaRPr lang="ru-RU" sz="1200" b="0" i="0" u="none" strike="noStrike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620" marT="7620" marB="0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9439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/>
                        <a:t>1</a:t>
                      </a:r>
                      <a:endParaRPr lang="ru-RU" sz="1200" b="0" i="0" u="none" strike="noStrike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cs typeface="Times New Roman" pitchFamily="18" charset="0"/>
                      </a:endParaRPr>
                    </a:p>
                  </a:txBody>
                  <a:tcPr marL="0" marR="7316" marT="731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/>
                        <a:t>2</a:t>
                      </a:r>
                      <a:endParaRPr lang="ru-RU" sz="1200" b="0" i="1" u="none" strike="noStrike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316" marT="731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/>
                        <a:t>3</a:t>
                      </a:r>
                      <a:endParaRPr lang="ru-RU" sz="1200" b="0" i="0" u="none" strike="noStrike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316" marT="731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/>
                        <a:t>4</a:t>
                      </a:r>
                      <a:endParaRPr lang="ru-RU" sz="1200" b="0" i="0" u="none" strike="noStrike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316" marT="731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/>
                        <a:t>5</a:t>
                      </a:r>
                      <a:endParaRPr lang="ru-RU" sz="1200" b="0" i="0" u="none" strike="noStrike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316" marT="731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/>
                        <a:t>6</a:t>
                      </a:r>
                      <a:endParaRPr lang="ru-RU" sz="1200" b="0" i="0" u="none" strike="noStrike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316" marT="731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/>
                        <a:t>7</a:t>
                      </a:r>
                      <a:endParaRPr lang="ru-RU" sz="1200" b="0" i="0" u="none" strike="noStrike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316" marT="731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/>
                        <a:t>8</a:t>
                      </a:r>
                      <a:endParaRPr lang="ru-RU" sz="1200" b="0" i="0" u="none" strike="noStrike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316" marT="7315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36002"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 smtClean="0"/>
                        <a:t>1</a:t>
                      </a:r>
                      <a:endParaRPr lang="ru-RU" sz="1200" b="0" i="0" u="none" strike="noStrike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cs typeface="Times New Roman" pitchFamily="18" charset="0"/>
                      </a:endParaRPr>
                    </a:p>
                  </a:txBody>
                  <a:tcPr marL="0" marR="7316" marT="7315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u="none" strike="noStrike" dirty="0" smtClean="0"/>
                        <a:t>Общегосударственные вопросы</a:t>
                      </a:r>
                      <a:endParaRPr lang="ru-RU" sz="1100" b="1" i="1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 fontAlgn="auto"/>
                      <a:r>
                        <a:rPr lang="ru-RU" sz="1000" kern="1200" dirty="0" smtClean="0">
                          <a:latin typeface="+mj-lt"/>
                          <a:cs typeface="Times New Roman" pitchFamily="18" charset="0"/>
                        </a:rPr>
                        <a:t>125932,6</a:t>
                      </a:r>
                      <a:endParaRPr lang="ru-RU" sz="1000" b="0" i="0" u="none" strike="noStrike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cs typeface="Times New Roman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kern="1200" dirty="0" smtClean="0">
                          <a:latin typeface="+mj-lt"/>
                          <a:cs typeface="Times New Roman" pitchFamily="18" charset="0"/>
                        </a:rPr>
                        <a:t>119415,6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+mj-lt"/>
                        <a:cs typeface="Times New Roman" pitchFamily="18" charset="0"/>
                      </a:endParaRPr>
                    </a:p>
                  </a:txBody>
                  <a:tcPr marL="10160" marR="10160" marT="5715" marB="0" anchor="b"/>
                </a:tc>
                <a:tc>
                  <a:txBody>
                    <a:bodyPr/>
                    <a:lstStyle/>
                    <a:p>
                      <a:pPr algn="ctr" fontAlgn="auto"/>
                      <a:r>
                        <a:rPr lang="ru-RU" sz="1000" u="none" strike="noStrike" dirty="0" smtClean="0">
                          <a:latin typeface="+mj-lt"/>
                          <a:cs typeface="Times New Roman" pitchFamily="18" charset="0"/>
                        </a:rPr>
                        <a:t>95,0</a:t>
                      </a:r>
                      <a:endParaRPr lang="ru-RU" sz="1000" b="0" i="0" u="none" strike="noStrike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cs typeface="Times New Roman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auto"/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latin typeface="+mj-lt"/>
                          <a:cs typeface="Times New Roman" pitchFamily="18" charset="0"/>
                        </a:rPr>
                        <a:t>134612,3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latin typeface="+mj-lt"/>
                        <a:cs typeface="Times New Roman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kern="1200" dirty="0" smtClean="0">
                          <a:solidFill>
                            <a:schemeClr val="tx1"/>
                          </a:solidFill>
                          <a:latin typeface="+mj-lt"/>
                          <a:cs typeface="Times New Roman" pitchFamily="18" charset="0"/>
                        </a:rPr>
                        <a:t>132348,9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latin typeface="+mj-lt"/>
                        <a:cs typeface="Times New Roman" pitchFamily="18" charset="0"/>
                      </a:endParaRPr>
                    </a:p>
                  </a:txBody>
                  <a:tcPr marL="10160" marR="10160" marT="5715" marB="0" anchor="b"/>
                </a:tc>
                <a:tc>
                  <a:txBody>
                    <a:bodyPr/>
                    <a:lstStyle/>
                    <a:p>
                      <a:pPr algn="ctr" fontAlgn="auto"/>
                      <a:r>
                        <a:rPr lang="ru-RU" sz="1000" u="none" strike="noStrike" dirty="0" smtClean="0">
                          <a:solidFill>
                            <a:schemeClr val="tx1"/>
                          </a:solidFill>
                          <a:latin typeface="+mj-lt"/>
                          <a:cs typeface="Times New Roman" pitchFamily="18" charset="0"/>
                        </a:rPr>
                        <a:t>98,3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latin typeface="+mj-lt"/>
                        <a:cs typeface="Times New Roman" pitchFamily="18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41312"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 smtClean="0"/>
                        <a:t>2</a:t>
                      </a:r>
                      <a:endParaRPr lang="ru-RU" sz="1200" b="0" i="0" u="none" strike="noStrike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cs typeface="Times New Roman" pitchFamily="18" charset="0"/>
                      </a:endParaRPr>
                    </a:p>
                  </a:txBody>
                  <a:tcPr marL="0" marR="7316" marT="7315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u="none" strike="noStrike" dirty="0" smtClean="0"/>
                        <a:t>Национальная оборона</a:t>
                      </a:r>
                      <a:endParaRPr lang="ru-RU" sz="1100" b="1" i="1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 fontAlgn="auto"/>
                      <a:r>
                        <a:rPr lang="ru-RU" sz="1000" u="none" strike="noStrike" dirty="0" smtClean="0">
                          <a:latin typeface="+mj-lt"/>
                          <a:cs typeface="Times New Roman" pitchFamily="18" charset="0"/>
                        </a:rPr>
                        <a:t>1345,7</a:t>
                      </a:r>
                      <a:endParaRPr lang="ru-RU" sz="1000" b="0" i="0" u="none" strike="noStrike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cs typeface="Times New Roman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 smtClean="0">
                          <a:latin typeface="+mj-lt"/>
                          <a:cs typeface="Times New Roman" pitchFamily="18" charset="0"/>
                        </a:rPr>
                        <a:t>1345,7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+mj-lt"/>
                        <a:cs typeface="Times New Roman" pitchFamily="18" charset="0"/>
                      </a:endParaRPr>
                    </a:p>
                  </a:txBody>
                  <a:tcPr marL="10160" marR="10160" marT="5715" marB="0" anchor="b"/>
                </a:tc>
                <a:tc>
                  <a:txBody>
                    <a:bodyPr/>
                    <a:lstStyle/>
                    <a:p>
                      <a:pPr algn="ctr" fontAlgn="auto"/>
                      <a:r>
                        <a:rPr lang="ru-RU" sz="1000" u="none" strike="noStrike" dirty="0" smtClean="0">
                          <a:latin typeface="+mj-lt"/>
                          <a:cs typeface="Times New Roman" pitchFamily="18" charset="0"/>
                        </a:rPr>
                        <a:t>100</a:t>
                      </a:r>
                      <a:endParaRPr lang="ru-RU" sz="1000" b="0" i="0" u="none" strike="noStrike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cs typeface="Times New Roman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auto"/>
                      <a:r>
                        <a:rPr lang="ru-RU" sz="1000" u="none" strike="noStrike" dirty="0" smtClean="0">
                          <a:solidFill>
                            <a:schemeClr val="tx1"/>
                          </a:solidFill>
                          <a:latin typeface="+mj-lt"/>
                          <a:cs typeface="Times New Roman" pitchFamily="18" charset="0"/>
                        </a:rPr>
                        <a:t>1614,3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latin typeface="+mj-lt"/>
                        <a:cs typeface="Times New Roman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 smtClean="0">
                          <a:solidFill>
                            <a:schemeClr val="tx1"/>
                          </a:solidFill>
                          <a:latin typeface="+mj-lt"/>
                          <a:cs typeface="Times New Roman" pitchFamily="18" charset="0"/>
                        </a:rPr>
                        <a:t>1614,3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latin typeface="+mj-lt"/>
                        <a:cs typeface="Times New Roman" pitchFamily="18" charset="0"/>
                      </a:endParaRPr>
                    </a:p>
                  </a:txBody>
                  <a:tcPr marL="10160" marR="10160" marT="5715" marB="0" anchor="b"/>
                </a:tc>
                <a:tc>
                  <a:txBody>
                    <a:bodyPr/>
                    <a:lstStyle/>
                    <a:p>
                      <a:pPr algn="ctr" fontAlgn="auto"/>
                      <a:r>
                        <a:rPr lang="ru-RU" sz="1000" u="none" strike="noStrike" dirty="0" smtClean="0">
                          <a:solidFill>
                            <a:schemeClr val="tx1"/>
                          </a:solidFill>
                          <a:latin typeface="+mj-lt"/>
                          <a:cs typeface="Times New Roman" pitchFamily="18" charset="0"/>
                        </a:rPr>
                        <a:t>100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latin typeface="+mj-lt"/>
                        <a:cs typeface="Times New Roman" pitchFamily="18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69695"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 smtClean="0"/>
                        <a:t>3</a:t>
                      </a:r>
                      <a:endParaRPr lang="ru-RU" sz="1200" b="0" i="0" u="none" strike="noStrike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cs typeface="Times New Roman" pitchFamily="18" charset="0"/>
                      </a:endParaRPr>
                    </a:p>
                  </a:txBody>
                  <a:tcPr marL="0" marR="7316" marT="7315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u="none" strike="noStrike" dirty="0"/>
                        <a:t>Национальная безопасность и правоохранительная деятельность</a:t>
                      </a:r>
                      <a:endParaRPr lang="ru-RU" sz="1100" b="1" i="1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 fontAlgn="auto"/>
                      <a:r>
                        <a:rPr lang="ru-RU" sz="1000" u="none" strike="noStrike" dirty="0" smtClean="0">
                          <a:latin typeface="+mj-lt"/>
                          <a:cs typeface="Times New Roman" pitchFamily="18" charset="0"/>
                        </a:rPr>
                        <a:t>11718,3</a:t>
                      </a:r>
                      <a:endParaRPr lang="ru-RU" sz="1000" b="0" i="0" u="none" strike="noStrike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cs typeface="Times New Roman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 smtClean="0">
                          <a:latin typeface="+mj-lt"/>
                          <a:cs typeface="Times New Roman" pitchFamily="18" charset="0"/>
                        </a:rPr>
                        <a:t>11180,2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+mj-lt"/>
                        <a:cs typeface="Times New Roman" pitchFamily="18" charset="0"/>
                      </a:endParaRPr>
                    </a:p>
                  </a:txBody>
                  <a:tcPr marL="10160" marR="10160" marT="5715" marB="0" anchor="b"/>
                </a:tc>
                <a:tc>
                  <a:txBody>
                    <a:bodyPr/>
                    <a:lstStyle/>
                    <a:p>
                      <a:pPr algn="ctr" fontAlgn="auto"/>
                      <a:r>
                        <a:rPr lang="ru-RU" sz="1000" b="0" i="0" u="none" strike="noStrike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cs typeface="Times New Roman" pitchFamily="18" charset="0"/>
                        </a:rPr>
                        <a:t>95,4</a:t>
                      </a:r>
                      <a:endParaRPr lang="ru-RU" sz="1000" b="0" i="0" u="none" strike="noStrike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cs typeface="Times New Roman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auto"/>
                      <a:r>
                        <a:rPr lang="ru-RU" sz="1000" u="none" strike="noStrike" dirty="0" smtClean="0">
                          <a:solidFill>
                            <a:schemeClr val="tx1"/>
                          </a:solidFill>
                          <a:latin typeface="+mj-lt"/>
                          <a:cs typeface="Times New Roman" pitchFamily="18" charset="0"/>
                        </a:rPr>
                        <a:t>27942,4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latin typeface="+mj-lt"/>
                        <a:cs typeface="Times New Roman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 smtClean="0">
                          <a:solidFill>
                            <a:schemeClr val="tx1"/>
                          </a:solidFill>
                          <a:latin typeface="+mj-lt"/>
                          <a:cs typeface="Times New Roman" pitchFamily="18" charset="0"/>
                        </a:rPr>
                        <a:t>27677,9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latin typeface="+mj-lt"/>
                        <a:cs typeface="Times New Roman" pitchFamily="18" charset="0"/>
                      </a:endParaRPr>
                    </a:p>
                  </a:txBody>
                  <a:tcPr marL="10160" marR="10160" marT="5715" marB="0" anchor="b"/>
                </a:tc>
                <a:tc>
                  <a:txBody>
                    <a:bodyPr/>
                    <a:lstStyle/>
                    <a:p>
                      <a:pPr algn="ctr" fontAlgn="auto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latin typeface="+mj-lt"/>
                          <a:cs typeface="Times New Roman" pitchFamily="18" charset="0"/>
                        </a:rPr>
                        <a:t>99,1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latin typeface="+mj-lt"/>
                        <a:cs typeface="Times New Roman" pitchFamily="18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41312"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 smtClean="0"/>
                        <a:t>4</a:t>
                      </a:r>
                      <a:endParaRPr lang="ru-RU" sz="1200" b="0" i="0" u="none" strike="noStrike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cs typeface="Times New Roman" pitchFamily="18" charset="0"/>
                      </a:endParaRPr>
                    </a:p>
                  </a:txBody>
                  <a:tcPr marL="0" marR="7316" marT="7315" marB="0" anchor="ctr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ru-RU" sz="1100" u="none" strike="noStrike" dirty="0"/>
                        <a:t>Национальная экономика</a:t>
                      </a:r>
                      <a:endParaRPr lang="ru-RU" sz="1100" b="1" i="1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 fontAlgn="auto"/>
                      <a:r>
                        <a:rPr lang="ru-RU" sz="1000" u="none" strike="noStrike" kern="1200" dirty="0" smtClean="0">
                          <a:latin typeface="+mj-lt"/>
                          <a:cs typeface="Times New Roman" pitchFamily="18" charset="0"/>
                        </a:rPr>
                        <a:t>154250,5</a:t>
                      </a:r>
                      <a:endParaRPr lang="ru-RU" sz="1000" b="0" i="0" u="none" strike="noStrike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cs typeface="Times New Roman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 smtClean="0">
                          <a:latin typeface="+mj-lt"/>
                          <a:cs typeface="Times New Roman" pitchFamily="18" charset="0"/>
                        </a:rPr>
                        <a:t>132256,4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+mj-lt"/>
                        <a:cs typeface="Times New Roman" pitchFamily="18" charset="0"/>
                      </a:endParaRPr>
                    </a:p>
                  </a:txBody>
                  <a:tcPr marL="10160" marR="10160" marT="5715" marB="0" anchor="b"/>
                </a:tc>
                <a:tc>
                  <a:txBody>
                    <a:bodyPr/>
                    <a:lstStyle/>
                    <a:p>
                      <a:pPr algn="ctr" fontAlgn="auto"/>
                      <a:r>
                        <a:rPr lang="ru-RU" sz="1000" b="0" i="0" u="none" strike="noStrike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cs typeface="Times New Roman" pitchFamily="18" charset="0"/>
                        </a:rPr>
                        <a:t>85,7</a:t>
                      </a:r>
                      <a:endParaRPr lang="ru-RU" sz="1000" b="0" i="0" u="none" strike="noStrike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cs typeface="Times New Roman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auto"/>
                      <a:r>
                        <a:rPr lang="ru-RU" sz="1000" u="none" strike="noStrike" kern="1200" dirty="0" smtClean="0">
                          <a:solidFill>
                            <a:schemeClr val="tx1"/>
                          </a:solidFill>
                          <a:latin typeface="+mj-lt"/>
                          <a:cs typeface="Times New Roman" pitchFamily="18" charset="0"/>
                        </a:rPr>
                        <a:t>172293,3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latin typeface="+mj-lt"/>
                        <a:cs typeface="Times New Roman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 smtClean="0">
                          <a:solidFill>
                            <a:schemeClr val="tx1"/>
                          </a:solidFill>
                          <a:latin typeface="+mj-lt"/>
                          <a:cs typeface="Times New Roman" pitchFamily="18" charset="0"/>
                        </a:rPr>
                        <a:t>150362,8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latin typeface="+mj-lt"/>
                        <a:cs typeface="Times New Roman" pitchFamily="18" charset="0"/>
                      </a:endParaRPr>
                    </a:p>
                  </a:txBody>
                  <a:tcPr marL="10160" marR="10160" marT="5715" marB="0" anchor="b"/>
                </a:tc>
                <a:tc>
                  <a:txBody>
                    <a:bodyPr/>
                    <a:lstStyle/>
                    <a:p>
                      <a:pPr algn="ctr" fontAlgn="auto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latin typeface="+mj-lt"/>
                          <a:cs typeface="Times New Roman" pitchFamily="18" charset="0"/>
                        </a:rPr>
                        <a:t>87,3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latin typeface="+mj-lt"/>
                        <a:cs typeface="Times New Roman" pitchFamily="18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36002"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 smtClean="0"/>
                        <a:t>5</a:t>
                      </a:r>
                      <a:endParaRPr lang="ru-RU" sz="1200" b="0" i="0" u="none" strike="noStrike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cs typeface="Times New Roman" pitchFamily="18" charset="0"/>
                      </a:endParaRPr>
                    </a:p>
                  </a:txBody>
                  <a:tcPr marL="0" marR="7316" marT="7315" marB="0" anchor="ctr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ru-RU" sz="1100" u="none" strike="noStrike" dirty="0"/>
                        <a:t>Жилищно-коммунальное хозяйство</a:t>
                      </a:r>
                      <a:endParaRPr lang="ru-RU" sz="1100" b="1" i="1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 fontAlgn="auto"/>
                      <a:r>
                        <a:rPr lang="ru-RU" sz="1000" u="none" strike="noStrike" kern="1200" dirty="0" smtClean="0">
                          <a:latin typeface="+mj-lt"/>
                          <a:cs typeface="Times New Roman" pitchFamily="18" charset="0"/>
                        </a:rPr>
                        <a:t>79141,4</a:t>
                      </a:r>
                      <a:endParaRPr lang="ru-RU" sz="1000" b="0" i="0" u="none" strike="noStrike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cs typeface="Times New Roman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 smtClean="0">
                          <a:latin typeface="+mj-lt"/>
                          <a:cs typeface="Times New Roman" pitchFamily="18" charset="0"/>
                        </a:rPr>
                        <a:t>77326,6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+mj-lt"/>
                        <a:cs typeface="Times New Roman" pitchFamily="18" charset="0"/>
                      </a:endParaRPr>
                    </a:p>
                  </a:txBody>
                  <a:tcPr marL="10160" marR="10160" marT="5715" marB="0" anchor="b"/>
                </a:tc>
                <a:tc>
                  <a:txBody>
                    <a:bodyPr/>
                    <a:lstStyle/>
                    <a:p>
                      <a:pPr algn="ctr" fontAlgn="auto"/>
                      <a:r>
                        <a:rPr lang="ru-RU" sz="1000" b="0" i="0" u="none" strike="noStrike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cs typeface="Times New Roman" pitchFamily="18" charset="0"/>
                        </a:rPr>
                        <a:t>97,7</a:t>
                      </a:r>
                      <a:endParaRPr lang="ru-RU" sz="1000" b="0" i="0" u="none" strike="noStrike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cs typeface="Times New Roman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auto"/>
                      <a:r>
                        <a:rPr lang="ru-RU" sz="1000" u="none" strike="noStrike" kern="1200" dirty="0" smtClean="0">
                          <a:solidFill>
                            <a:schemeClr val="tx1"/>
                          </a:solidFill>
                          <a:latin typeface="+mj-lt"/>
                          <a:cs typeface="Times New Roman" pitchFamily="18" charset="0"/>
                        </a:rPr>
                        <a:t>278135,7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latin typeface="+mj-lt"/>
                        <a:cs typeface="Times New Roman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 smtClean="0">
                          <a:solidFill>
                            <a:schemeClr val="tx1"/>
                          </a:solidFill>
                          <a:latin typeface="+mj-lt"/>
                          <a:cs typeface="Times New Roman" pitchFamily="18" charset="0"/>
                        </a:rPr>
                        <a:t>269769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latin typeface="+mj-lt"/>
                        <a:cs typeface="Times New Roman" pitchFamily="18" charset="0"/>
                      </a:endParaRPr>
                    </a:p>
                  </a:txBody>
                  <a:tcPr marL="10160" marR="10160" marT="5715" marB="0" anchor="b"/>
                </a:tc>
                <a:tc>
                  <a:txBody>
                    <a:bodyPr/>
                    <a:lstStyle/>
                    <a:p>
                      <a:pPr algn="ctr" fontAlgn="auto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latin typeface="+mj-lt"/>
                          <a:cs typeface="Times New Roman" pitchFamily="18" charset="0"/>
                        </a:rPr>
                        <a:t>97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latin typeface="+mj-lt"/>
                        <a:cs typeface="Times New Roman" pitchFamily="18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201721"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 smtClean="0"/>
                        <a:t>6</a:t>
                      </a:r>
                      <a:endParaRPr lang="ru-RU" sz="1200" b="0" i="0" u="none" strike="noStrike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cs typeface="Times New Roman" pitchFamily="18" charset="0"/>
                      </a:endParaRPr>
                    </a:p>
                  </a:txBody>
                  <a:tcPr marL="0" marR="7316" marT="7315" marB="0" anchor="ctr"/>
                </a:tc>
                <a:tc>
                  <a:txBody>
                    <a:bodyPr/>
                    <a:lstStyle/>
                    <a:p>
                      <a:pPr algn="just" fontAlgn="auto"/>
                      <a:r>
                        <a:rPr lang="ru-RU" sz="1100" u="none" strike="noStrike" dirty="0"/>
                        <a:t>Охрана окружающей среды</a:t>
                      </a:r>
                      <a:endParaRPr lang="ru-RU" sz="1100" b="1" i="1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auto"/>
                      <a:r>
                        <a:rPr lang="ru-RU" sz="1000" u="none" strike="noStrike" dirty="0" smtClean="0">
                          <a:latin typeface="+mj-lt"/>
                          <a:cs typeface="Times New Roman" pitchFamily="18" charset="0"/>
                        </a:rPr>
                        <a:t>6377,6</a:t>
                      </a:r>
                      <a:endParaRPr lang="ru-RU" sz="1000" b="0" i="0" u="none" strike="noStrike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cs typeface="Times New Roman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 smtClean="0">
                          <a:latin typeface="+mj-lt"/>
                          <a:cs typeface="Times New Roman" pitchFamily="18" charset="0"/>
                        </a:rPr>
                        <a:t>6305,2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+mj-lt"/>
                        <a:cs typeface="Times New Roman" pitchFamily="18" charset="0"/>
                      </a:endParaRPr>
                    </a:p>
                  </a:txBody>
                  <a:tcPr marL="10160" marR="10160" marT="5715" marB="0" anchor="b"/>
                </a:tc>
                <a:tc>
                  <a:txBody>
                    <a:bodyPr/>
                    <a:lstStyle/>
                    <a:p>
                      <a:pPr algn="ctr" fontAlgn="auto"/>
                      <a:r>
                        <a:rPr lang="ru-RU" sz="1000" b="0" i="0" u="none" strike="noStrike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cs typeface="Times New Roman" pitchFamily="18" charset="0"/>
                        </a:rPr>
                        <a:t>98,9</a:t>
                      </a:r>
                      <a:endParaRPr lang="ru-RU" sz="1000" b="0" i="0" u="none" strike="noStrike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cs typeface="Times New Roman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auto"/>
                      <a:r>
                        <a:rPr lang="ru-RU" sz="1000" u="none" strike="noStrike" dirty="0" smtClean="0">
                          <a:solidFill>
                            <a:schemeClr val="tx1"/>
                          </a:solidFill>
                          <a:latin typeface="+mj-lt"/>
                          <a:cs typeface="Times New Roman" pitchFamily="18" charset="0"/>
                        </a:rPr>
                        <a:t>20262,6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latin typeface="+mj-lt"/>
                        <a:cs typeface="Times New Roman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 smtClean="0">
                          <a:solidFill>
                            <a:schemeClr val="tx1"/>
                          </a:solidFill>
                          <a:latin typeface="+mj-lt"/>
                          <a:cs typeface="Times New Roman" pitchFamily="18" charset="0"/>
                        </a:rPr>
                        <a:t>20022,4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latin typeface="+mj-lt"/>
                        <a:cs typeface="Times New Roman" pitchFamily="18" charset="0"/>
                      </a:endParaRPr>
                    </a:p>
                  </a:txBody>
                  <a:tcPr marL="10160" marR="10160" marT="5715" marB="0" anchor="b"/>
                </a:tc>
                <a:tc>
                  <a:txBody>
                    <a:bodyPr/>
                    <a:lstStyle/>
                    <a:p>
                      <a:pPr algn="ctr" fontAlgn="auto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latin typeface="+mj-lt"/>
                          <a:cs typeface="Times New Roman" pitchFamily="18" charset="0"/>
                        </a:rPr>
                        <a:t>98,8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latin typeface="+mj-lt"/>
                        <a:cs typeface="Times New Roman" pitchFamily="18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241312"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 smtClean="0"/>
                        <a:t>7</a:t>
                      </a:r>
                      <a:endParaRPr lang="ru-RU" sz="1200" b="0" i="0" u="none" strike="noStrike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cs typeface="Times New Roman" pitchFamily="18" charset="0"/>
                      </a:endParaRPr>
                    </a:p>
                  </a:txBody>
                  <a:tcPr marL="0" marR="7316" marT="7315" marB="0" anchor="ctr"/>
                </a:tc>
                <a:tc>
                  <a:txBody>
                    <a:bodyPr/>
                    <a:lstStyle/>
                    <a:p>
                      <a:pPr algn="just" fontAlgn="auto"/>
                      <a:r>
                        <a:rPr lang="ru-RU" sz="1100" u="none" strike="noStrike" dirty="0"/>
                        <a:t>Образование</a:t>
                      </a:r>
                      <a:endParaRPr lang="ru-RU" sz="1100" b="1" i="1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auto"/>
                      <a:r>
                        <a:rPr lang="ru-RU" sz="1000" u="none" strike="noStrike" kern="1200" dirty="0" smtClean="0">
                          <a:latin typeface="+mj-lt"/>
                          <a:cs typeface="Times New Roman" pitchFamily="18" charset="0"/>
                        </a:rPr>
                        <a:t>682086,1</a:t>
                      </a:r>
                      <a:endParaRPr lang="ru-RU" sz="1000" b="0" i="0" u="none" strike="noStrike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cs typeface="Times New Roman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 smtClean="0">
                          <a:latin typeface="+mj-lt"/>
                          <a:cs typeface="Times New Roman" pitchFamily="18" charset="0"/>
                        </a:rPr>
                        <a:t>660576,4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+mj-lt"/>
                        <a:cs typeface="Times New Roman" pitchFamily="18" charset="0"/>
                      </a:endParaRPr>
                    </a:p>
                  </a:txBody>
                  <a:tcPr marL="10160" marR="10160" marT="5715" marB="0" anchor="b"/>
                </a:tc>
                <a:tc>
                  <a:txBody>
                    <a:bodyPr/>
                    <a:lstStyle/>
                    <a:p>
                      <a:pPr algn="ctr" fontAlgn="auto"/>
                      <a:r>
                        <a:rPr lang="ru-RU" sz="1000" b="0" i="0" u="none" strike="noStrike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cs typeface="Times New Roman" pitchFamily="18" charset="0"/>
                        </a:rPr>
                        <a:t>96,8</a:t>
                      </a:r>
                      <a:endParaRPr lang="ru-RU" sz="1000" b="0" i="0" u="none" strike="noStrike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cs typeface="Times New Roman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auto"/>
                      <a:r>
                        <a:rPr lang="ru-RU" sz="1000" u="none" strike="noStrike" kern="1200" dirty="0" smtClean="0">
                          <a:solidFill>
                            <a:schemeClr val="tx1"/>
                          </a:solidFill>
                          <a:latin typeface="+mj-lt"/>
                          <a:cs typeface="Times New Roman" pitchFamily="18" charset="0"/>
                        </a:rPr>
                        <a:t>811914,4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latin typeface="+mj-lt"/>
                        <a:cs typeface="Times New Roman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 smtClean="0">
                          <a:solidFill>
                            <a:schemeClr val="tx1"/>
                          </a:solidFill>
                          <a:latin typeface="+mj-lt"/>
                          <a:cs typeface="Times New Roman" pitchFamily="18" charset="0"/>
                        </a:rPr>
                        <a:t>779843,</a:t>
                      </a:r>
                      <a:r>
                        <a:rPr lang="en-US" sz="1000" u="none" strike="noStrike" dirty="0" smtClean="0">
                          <a:solidFill>
                            <a:schemeClr val="tx1"/>
                          </a:solidFill>
                          <a:latin typeface="+mj-lt"/>
                          <a:cs typeface="Times New Roman" pitchFamily="18" charset="0"/>
                        </a:rPr>
                        <a:t>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latin typeface="+mj-lt"/>
                        <a:cs typeface="Times New Roman" pitchFamily="18" charset="0"/>
                      </a:endParaRPr>
                    </a:p>
                  </a:txBody>
                  <a:tcPr marL="10160" marR="10160" marT="5715" marB="0" anchor="b"/>
                </a:tc>
                <a:tc>
                  <a:txBody>
                    <a:bodyPr/>
                    <a:lstStyle/>
                    <a:p>
                      <a:pPr algn="ctr" fontAlgn="auto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latin typeface="+mj-lt"/>
                          <a:cs typeface="Times New Roman" pitchFamily="18" charset="0"/>
                        </a:rPr>
                        <a:t>96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latin typeface="+mj-lt"/>
                        <a:cs typeface="Times New Roman" pitchFamily="18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194395"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 smtClean="0"/>
                        <a:t>8</a:t>
                      </a:r>
                      <a:endParaRPr lang="ru-RU" sz="1200" b="0" i="0" u="none" strike="noStrike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cs typeface="Times New Roman" pitchFamily="18" charset="0"/>
                      </a:endParaRPr>
                    </a:p>
                  </a:txBody>
                  <a:tcPr marL="0" marR="7316" marT="7315" marB="0" anchor="ctr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ru-RU" sz="1100" u="none" strike="noStrike" dirty="0"/>
                        <a:t>Культура, кинематография </a:t>
                      </a:r>
                      <a:endParaRPr lang="ru-RU" sz="1100" b="1" i="1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 fontAlgn="auto"/>
                      <a:r>
                        <a:rPr lang="ru-RU" sz="1000" kern="1200" dirty="0" smtClean="0">
                          <a:latin typeface="+mj-lt"/>
                          <a:cs typeface="Times New Roman" pitchFamily="18" charset="0"/>
                        </a:rPr>
                        <a:t>126805,9</a:t>
                      </a:r>
                      <a:endParaRPr lang="ru-RU" sz="1000" b="0" i="0" u="none" strike="noStrike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cs typeface="Times New Roman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 smtClean="0">
                          <a:latin typeface="+mj-lt"/>
                          <a:cs typeface="Times New Roman" pitchFamily="18" charset="0"/>
                        </a:rPr>
                        <a:t>126300,0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+mj-lt"/>
                        <a:cs typeface="Times New Roman" pitchFamily="18" charset="0"/>
                      </a:endParaRPr>
                    </a:p>
                  </a:txBody>
                  <a:tcPr marL="10160" marR="10160" marT="5715" marB="0" anchor="b"/>
                </a:tc>
                <a:tc>
                  <a:txBody>
                    <a:bodyPr/>
                    <a:lstStyle/>
                    <a:p>
                      <a:pPr algn="ctr" fontAlgn="auto"/>
                      <a:r>
                        <a:rPr lang="ru-RU" sz="1000" b="0" i="0" u="none" strike="noStrike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cs typeface="Times New Roman" pitchFamily="18" charset="0"/>
                        </a:rPr>
                        <a:t>99,6</a:t>
                      </a:r>
                      <a:endParaRPr lang="ru-RU" sz="1000" b="0" i="0" u="none" strike="noStrike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cs typeface="Times New Roman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auto"/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latin typeface="+mj-lt"/>
                          <a:cs typeface="Times New Roman" pitchFamily="18" charset="0"/>
                        </a:rPr>
                        <a:t>159377,9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latin typeface="+mj-lt"/>
                        <a:cs typeface="Times New Roman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 smtClean="0">
                          <a:solidFill>
                            <a:schemeClr val="tx1"/>
                          </a:solidFill>
                          <a:latin typeface="+mj-lt"/>
                          <a:cs typeface="Times New Roman" pitchFamily="18" charset="0"/>
                        </a:rPr>
                        <a:t>158751,</a:t>
                      </a:r>
                      <a:r>
                        <a:rPr lang="en-US" sz="1000" u="none" strike="noStrike" dirty="0" smtClean="0">
                          <a:solidFill>
                            <a:schemeClr val="tx1"/>
                          </a:solidFill>
                          <a:latin typeface="+mj-lt"/>
                          <a:cs typeface="Times New Roman" pitchFamily="18" charset="0"/>
                        </a:rPr>
                        <a:t>8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latin typeface="+mj-lt"/>
                        <a:cs typeface="Times New Roman" pitchFamily="18" charset="0"/>
                      </a:endParaRPr>
                    </a:p>
                  </a:txBody>
                  <a:tcPr marL="10160" marR="10160" marT="5715" marB="0" anchor="b"/>
                </a:tc>
                <a:tc>
                  <a:txBody>
                    <a:bodyPr/>
                    <a:lstStyle/>
                    <a:p>
                      <a:pPr algn="ctr" fontAlgn="auto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latin typeface="+mj-lt"/>
                          <a:cs typeface="Times New Roman" pitchFamily="18" charset="0"/>
                        </a:rPr>
                        <a:t>99,6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latin typeface="+mj-lt"/>
                        <a:cs typeface="Times New Roman" pitchFamily="18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194395"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 smtClean="0"/>
                        <a:t>9</a:t>
                      </a:r>
                      <a:endParaRPr lang="ru-RU" sz="1200" b="0" i="0" u="none" strike="noStrike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cs typeface="Times New Roman" pitchFamily="18" charset="0"/>
                      </a:endParaRPr>
                    </a:p>
                  </a:txBody>
                  <a:tcPr marL="0" marR="7316" marT="7315" marB="0" anchor="ctr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ru-RU" sz="1100" u="none" strike="noStrike" dirty="0"/>
                        <a:t>Социальная политика</a:t>
                      </a:r>
                      <a:endParaRPr lang="ru-RU" sz="1100" b="1" i="1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 fontAlgn="auto"/>
                      <a:r>
                        <a:rPr lang="ru-RU" sz="1000" u="none" strike="noStrike" kern="1200" dirty="0" smtClean="0">
                          <a:latin typeface="+mj-lt"/>
                          <a:cs typeface="Times New Roman" pitchFamily="18" charset="0"/>
                        </a:rPr>
                        <a:t>144561,5</a:t>
                      </a:r>
                      <a:endParaRPr lang="ru-RU" sz="1000" b="0" i="0" u="none" strike="noStrike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cs typeface="Times New Roman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 smtClean="0">
                          <a:latin typeface="+mj-lt"/>
                          <a:cs typeface="Times New Roman" pitchFamily="18" charset="0"/>
                        </a:rPr>
                        <a:t>142571,8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+mj-lt"/>
                        <a:cs typeface="Times New Roman" pitchFamily="18" charset="0"/>
                      </a:endParaRPr>
                    </a:p>
                  </a:txBody>
                  <a:tcPr marL="10160" marR="10160" marT="5715" marB="0" anchor="b"/>
                </a:tc>
                <a:tc>
                  <a:txBody>
                    <a:bodyPr/>
                    <a:lstStyle/>
                    <a:p>
                      <a:pPr algn="ctr" fontAlgn="auto"/>
                      <a:r>
                        <a:rPr lang="ru-RU" sz="1000" b="0" i="0" u="none" strike="noStrike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j-lt"/>
                          <a:cs typeface="Times New Roman" pitchFamily="18" charset="0"/>
                        </a:rPr>
                        <a:t>98,6</a:t>
                      </a:r>
                      <a:endParaRPr lang="ru-RU" sz="1000" b="0" i="0" u="none" strike="noStrike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cs typeface="Times New Roman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auto"/>
                      <a:r>
                        <a:rPr lang="ru-RU" sz="1000" u="none" strike="noStrike" kern="1200" dirty="0" smtClean="0">
                          <a:solidFill>
                            <a:schemeClr val="tx1"/>
                          </a:solidFill>
                          <a:latin typeface="+mj-lt"/>
                          <a:cs typeface="Times New Roman" pitchFamily="18" charset="0"/>
                        </a:rPr>
                        <a:t>163632,4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latin typeface="+mj-lt"/>
                        <a:cs typeface="Times New Roman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 smtClean="0">
                          <a:solidFill>
                            <a:schemeClr val="tx1"/>
                          </a:solidFill>
                          <a:latin typeface="+mj-lt"/>
                          <a:cs typeface="Times New Roman" pitchFamily="18" charset="0"/>
                        </a:rPr>
                        <a:t>162869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latin typeface="+mj-lt"/>
                        <a:cs typeface="Times New Roman" pitchFamily="18" charset="0"/>
                      </a:endParaRPr>
                    </a:p>
                  </a:txBody>
                  <a:tcPr marL="10160" marR="10160" marT="5715" marB="0" anchor="b"/>
                </a:tc>
                <a:tc>
                  <a:txBody>
                    <a:bodyPr/>
                    <a:lstStyle/>
                    <a:p>
                      <a:pPr algn="ctr" fontAlgn="auto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latin typeface="+mj-lt"/>
                          <a:cs typeface="Times New Roman" pitchFamily="18" charset="0"/>
                        </a:rPr>
                        <a:t>99,5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latin typeface="+mj-lt"/>
                        <a:cs typeface="Times New Roman" pitchFamily="18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194395"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 smtClean="0"/>
                        <a:t>10</a:t>
                      </a:r>
                      <a:endParaRPr lang="ru-RU" sz="1200" b="0" i="0" u="none" strike="noStrike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cs typeface="Times New Roman" pitchFamily="18" charset="0"/>
                      </a:endParaRPr>
                    </a:p>
                  </a:txBody>
                  <a:tcPr marL="0" marR="7316" marT="731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 dirty="0"/>
                        <a:t>Физическая культура и спорт</a:t>
                      </a:r>
                      <a:endParaRPr lang="ru-RU" sz="1100" b="1" i="1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auto"/>
                      <a:r>
                        <a:rPr lang="ru-RU" sz="1000" u="none" strike="noStrike" dirty="0" smtClean="0">
                          <a:latin typeface="+mj-lt"/>
                          <a:cs typeface="Times New Roman" pitchFamily="18" charset="0"/>
                        </a:rPr>
                        <a:t>20307,7</a:t>
                      </a:r>
                      <a:endParaRPr lang="ru-RU" sz="1000" b="0" i="0" u="none" strike="noStrike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cs typeface="Times New Roman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 smtClean="0">
                          <a:latin typeface="+mj-lt"/>
                          <a:cs typeface="Times New Roman" pitchFamily="18" charset="0"/>
                        </a:rPr>
                        <a:t>10467,4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+mj-lt"/>
                        <a:cs typeface="Times New Roman" pitchFamily="18" charset="0"/>
                      </a:endParaRPr>
                    </a:p>
                  </a:txBody>
                  <a:tcPr marL="10160" marR="10160" marT="5715" marB="0" anchor="b"/>
                </a:tc>
                <a:tc>
                  <a:txBody>
                    <a:bodyPr/>
                    <a:lstStyle/>
                    <a:p>
                      <a:pPr algn="ctr" fontAlgn="auto"/>
                      <a:r>
                        <a:rPr lang="ru-RU" sz="1000" u="none" strike="noStrike" dirty="0" smtClean="0">
                          <a:latin typeface="+mj-lt"/>
                          <a:cs typeface="Times New Roman" pitchFamily="18" charset="0"/>
                        </a:rPr>
                        <a:t>51,5</a:t>
                      </a:r>
                      <a:endParaRPr lang="ru-RU" sz="1000" b="0" i="0" u="none" strike="noStrike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cs typeface="Times New Roman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auto"/>
                      <a:r>
                        <a:rPr lang="ru-RU" sz="1000" u="none" strike="noStrike" dirty="0" smtClean="0">
                          <a:solidFill>
                            <a:schemeClr val="tx1"/>
                          </a:solidFill>
                          <a:latin typeface="+mj-lt"/>
                          <a:cs typeface="Times New Roman" pitchFamily="18" charset="0"/>
                        </a:rPr>
                        <a:t>43729,7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latin typeface="+mj-lt"/>
                        <a:cs typeface="Times New Roman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 smtClean="0">
                          <a:solidFill>
                            <a:schemeClr val="tx1"/>
                          </a:solidFill>
                          <a:latin typeface="+mj-lt"/>
                          <a:cs typeface="Times New Roman" pitchFamily="18" charset="0"/>
                        </a:rPr>
                        <a:t>43494,6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latin typeface="+mj-lt"/>
                        <a:cs typeface="Times New Roman" pitchFamily="18" charset="0"/>
                      </a:endParaRPr>
                    </a:p>
                  </a:txBody>
                  <a:tcPr marL="10160" marR="10160" marT="5715" marB="0" anchor="b"/>
                </a:tc>
                <a:tc>
                  <a:txBody>
                    <a:bodyPr/>
                    <a:lstStyle/>
                    <a:p>
                      <a:pPr algn="ctr" fontAlgn="auto"/>
                      <a:r>
                        <a:rPr lang="ru-RU" sz="1000" u="none" strike="noStrike" dirty="0" smtClean="0">
                          <a:solidFill>
                            <a:schemeClr val="tx1"/>
                          </a:solidFill>
                          <a:latin typeface="+mj-lt"/>
                          <a:cs typeface="Times New Roman" pitchFamily="18" charset="0"/>
                        </a:rPr>
                        <a:t>99,5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latin typeface="+mj-lt"/>
                        <a:cs typeface="Times New Roman" pitchFamily="18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336002"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 smtClean="0"/>
                        <a:t>11</a:t>
                      </a:r>
                      <a:endParaRPr lang="ru-RU" sz="1200" b="0" i="0" u="none" strike="noStrike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cs typeface="Times New Roman" pitchFamily="18" charset="0"/>
                      </a:endParaRPr>
                    </a:p>
                  </a:txBody>
                  <a:tcPr marL="0" marR="7316" marT="731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 dirty="0"/>
                        <a:t>Средства массовой информации</a:t>
                      </a:r>
                      <a:endParaRPr lang="ru-RU" sz="1100" b="1" i="1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auto"/>
                      <a:r>
                        <a:rPr lang="ru-RU" sz="1000" u="none" strike="noStrike" dirty="0" smtClean="0">
                          <a:latin typeface="+mj-lt"/>
                          <a:cs typeface="Times New Roman" pitchFamily="18" charset="0"/>
                        </a:rPr>
                        <a:t>750,0</a:t>
                      </a:r>
                      <a:endParaRPr lang="ru-RU" sz="1000" b="0" i="0" u="none" strike="noStrike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cs typeface="Times New Roman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 smtClean="0">
                          <a:latin typeface="+mj-lt"/>
                          <a:cs typeface="Times New Roman" pitchFamily="18" charset="0"/>
                        </a:rPr>
                        <a:t>750,0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+mj-lt"/>
                        <a:cs typeface="Times New Roman" pitchFamily="18" charset="0"/>
                      </a:endParaRPr>
                    </a:p>
                  </a:txBody>
                  <a:tcPr marL="10160" marR="10160" marT="5715" marB="0" anchor="b"/>
                </a:tc>
                <a:tc>
                  <a:txBody>
                    <a:bodyPr/>
                    <a:lstStyle/>
                    <a:p>
                      <a:pPr algn="ctr" fontAlgn="auto"/>
                      <a:r>
                        <a:rPr lang="ru-RU" sz="1000" u="none" strike="noStrike" dirty="0" smtClean="0">
                          <a:latin typeface="+mj-lt"/>
                          <a:cs typeface="Times New Roman" pitchFamily="18" charset="0"/>
                        </a:rPr>
                        <a:t>100</a:t>
                      </a:r>
                      <a:endParaRPr lang="ru-RU" sz="1000" b="0" i="0" u="none" strike="noStrike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cs typeface="Times New Roman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auto"/>
                      <a:r>
                        <a:rPr lang="ru-RU" sz="1000" u="none" strike="noStrike" dirty="0" smtClean="0">
                          <a:solidFill>
                            <a:schemeClr val="tx1"/>
                          </a:solidFill>
                          <a:latin typeface="+mj-lt"/>
                          <a:cs typeface="Times New Roman" pitchFamily="18" charset="0"/>
                        </a:rPr>
                        <a:t>906,5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latin typeface="+mj-lt"/>
                        <a:cs typeface="Times New Roman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 smtClean="0">
                          <a:solidFill>
                            <a:schemeClr val="tx1"/>
                          </a:solidFill>
                          <a:latin typeface="+mj-lt"/>
                          <a:cs typeface="Times New Roman" pitchFamily="18" charset="0"/>
                        </a:rPr>
                        <a:t>906,5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latin typeface="+mj-lt"/>
                        <a:cs typeface="Times New Roman" pitchFamily="18" charset="0"/>
                      </a:endParaRPr>
                    </a:p>
                  </a:txBody>
                  <a:tcPr marL="10160" marR="10160" marT="5715" marB="0" anchor="b"/>
                </a:tc>
                <a:tc>
                  <a:txBody>
                    <a:bodyPr/>
                    <a:lstStyle/>
                    <a:p>
                      <a:pPr algn="ctr" fontAlgn="auto"/>
                      <a:r>
                        <a:rPr lang="ru-RU" sz="1000" u="none" strike="noStrike" dirty="0" smtClean="0">
                          <a:solidFill>
                            <a:schemeClr val="tx1"/>
                          </a:solidFill>
                          <a:latin typeface="+mj-lt"/>
                          <a:cs typeface="Times New Roman" pitchFamily="18" charset="0"/>
                        </a:rPr>
                        <a:t>100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latin typeface="+mj-lt"/>
                        <a:cs typeface="Times New Roman" pitchFamily="18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504003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12</a:t>
                      </a:r>
                      <a:endParaRPr lang="ru-RU" sz="12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cs typeface="Times New Roman" pitchFamily="18" charset="0"/>
                      </a:endParaRPr>
                    </a:p>
                  </a:txBody>
                  <a:tcPr marL="0" marR="7316" marT="731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 dirty="0"/>
                        <a:t>Обслуживание государственного и муниципального долга</a:t>
                      </a:r>
                      <a:endParaRPr lang="ru-RU" sz="1100" b="1" i="1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auto"/>
                      <a:r>
                        <a:rPr lang="ru-RU" sz="1000" u="none" strike="noStrike" dirty="0" smtClean="0">
                          <a:latin typeface="+mj-lt"/>
                          <a:cs typeface="Times New Roman" pitchFamily="18" charset="0"/>
                        </a:rPr>
                        <a:t>8,5</a:t>
                      </a:r>
                      <a:endParaRPr lang="ru-RU" sz="1000" b="0" i="0" u="none" strike="noStrike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cs typeface="Times New Roman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 smtClean="0">
                          <a:latin typeface="+mj-lt"/>
                          <a:cs typeface="Times New Roman" pitchFamily="18" charset="0"/>
                        </a:rPr>
                        <a:t>6,9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+mj-lt"/>
                        <a:cs typeface="Times New Roman" pitchFamily="18" charset="0"/>
                      </a:endParaRPr>
                    </a:p>
                  </a:txBody>
                  <a:tcPr marL="10160" marR="10160" marT="5715" marB="0" anchor="b"/>
                </a:tc>
                <a:tc>
                  <a:txBody>
                    <a:bodyPr/>
                    <a:lstStyle/>
                    <a:p>
                      <a:pPr algn="ctr" fontAlgn="auto"/>
                      <a:r>
                        <a:rPr lang="ru-RU" sz="1000" u="none" strike="noStrike" dirty="0" smtClean="0">
                          <a:latin typeface="+mj-lt"/>
                          <a:cs typeface="Times New Roman" pitchFamily="18" charset="0"/>
                        </a:rPr>
                        <a:t>81,2</a:t>
                      </a:r>
                      <a:endParaRPr lang="ru-RU" sz="1000" b="0" i="0" u="none" strike="noStrike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cs typeface="Times New Roman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auto"/>
                      <a:r>
                        <a:rPr lang="ru-RU" sz="1000" u="none" strike="noStrike" dirty="0" smtClean="0">
                          <a:solidFill>
                            <a:schemeClr val="tx1"/>
                          </a:solidFill>
                          <a:latin typeface="+mj-lt"/>
                          <a:cs typeface="Times New Roman" pitchFamily="18" charset="0"/>
                        </a:rPr>
                        <a:t>0,7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latin typeface="+mj-lt"/>
                        <a:cs typeface="Times New Roman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 smtClean="0">
                          <a:solidFill>
                            <a:schemeClr val="tx1"/>
                          </a:solidFill>
                          <a:latin typeface="+mj-lt"/>
                          <a:cs typeface="Times New Roman" pitchFamily="18" charset="0"/>
                        </a:rPr>
                        <a:t>0,7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latin typeface="+mj-lt"/>
                        <a:cs typeface="Times New Roman" pitchFamily="18" charset="0"/>
                      </a:endParaRPr>
                    </a:p>
                  </a:txBody>
                  <a:tcPr marL="10160" marR="10160" marT="5715" marB="0" anchor="b"/>
                </a:tc>
                <a:tc>
                  <a:txBody>
                    <a:bodyPr/>
                    <a:lstStyle/>
                    <a:p>
                      <a:pPr algn="ctr" fontAlgn="auto"/>
                      <a:r>
                        <a:rPr lang="ru-RU" sz="1000" u="none" strike="noStrike" dirty="0" smtClean="0">
                          <a:solidFill>
                            <a:schemeClr val="tx1"/>
                          </a:solidFill>
                          <a:latin typeface="+mj-lt"/>
                          <a:cs typeface="Times New Roman" pitchFamily="18" charset="0"/>
                        </a:rPr>
                        <a:t>100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latin typeface="+mj-lt"/>
                        <a:cs typeface="Times New Roman" pitchFamily="18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  <a:tr h="254970">
                <a:tc>
                  <a:txBody>
                    <a:bodyPr/>
                    <a:lstStyle/>
                    <a:p>
                      <a:endParaRPr lang="ru-RU" sz="12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j-lt"/>
                        <a:cs typeface="Times New Roman" pitchFamily="18" charset="0"/>
                      </a:endParaRPr>
                    </a:p>
                  </a:txBody>
                  <a:tcPr marL="0" marR="7316" marT="731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u="none" strike="noStrike" dirty="0"/>
                        <a:t>ВСЕГО:</a:t>
                      </a:r>
                      <a:endParaRPr lang="ru-RU" sz="1100" b="1" i="0" u="none" strike="noStrike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auto"/>
                      <a:r>
                        <a:rPr lang="ru-RU" sz="1000" u="none" strike="noStrike" dirty="0" smtClean="0">
                          <a:latin typeface="+mj-lt"/>
                          <a:cs typeface="Times New Roman" pitchFamily="18" charset="0"/>
                        </a:rPr>
                        <a:t>1353285,8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latin typeface="+mj-lt"/>
                        <a:cs typeface="Times New Roman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auto"/>
                      <a:r>
                        <a:rPr lang="ru-RU" sz="1000" u="none" strike="noStrike" dirty="0" smtClean="0">
                          <a:latin typeface="+mj-lt"/>
                          <a:cs typeface="Times New Roman" pitchFamily="18" charset="0"/>
                        </a:rPr>
                        <a:t>1288502,2</a:t>
                      </a:r>
                      <a:endParaRPr lang="ru-RU" sz="1000" b="1" i="0" u="none" strike="noStrike" dirty="0" smtClean="0">
                        <a:solidFill>
                          <a:schemeClr val="tx1"/>
                        </a:solidFill>
                        <a:latin typeface="+mj-lt"/>
                        <a:cs typeface="Times New Roman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auto"/>
                      <a:r>
                        <a:rPr lang="ru-RU" sz="1000" u="none" strike="noStrike" dirty="0" smtClean="0">
                          <a:latin typeface="+mj-lt"/>
                          <a:cs typeface="Times New Roman" pitchFamily="18" charset="0"/>
                        </a:rPr>
                        <a:t>95,2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latin typeface="+mj-lt"/>
                        <a:cs typeface="Times New Roman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auto"/>
                      <a:r>
                        <a:rPr lang="ru-RU" sz="1000" u="none" strike="noStrike" dirty="0" smtClean="0">
                          <a:solidFill>
                            <a:schemeClr val="tx1"/>
                          </a:solidFill>
                          <a:latin typeface="+mj-lt"/>
                          <a:cs typeface="Times New Roman" pitchFamily="18" charset="0"/>
                        </a:rPr>
                        <a:t>1814422,2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latin typeface="+mj-lt"/>
                        <a:cs typeface="Times New Roman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auto"/>
                      <a:r>
                        <a:rPr lang="ru-RU" sz="1000" u="none" strike="noStrike" dirty="0" smtClean="0">
                          <a:solidFill>
                            <a:schemeClr val="tx1"/>
                          </a:solidFill>
                          <a:latin typeface="+mj-lt"/>
                          <a:cs typeface="Times New Roman" pitchFamily="18" charset="0"/>
                        </a:rPr>
                        <a:t>1747660,9</a:t>
                      </a:r>
                      <a:endParaRPr lang="ru-RU" sz="1000" b="1" i="0" u="none" strike="noStrike" dirty="0" smtClean="0">
                        <a:solidFill>
                          <a:schemeClr val="tx1"/>
                        </a:solidFill>
                        <a:latin typeface="+mj-lt"/>
                        <a:cs typeface="Times New Roman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auto"/>
                      <a:r>
                        <a:rPr lang="ru-RU" sz="1000" u="none" strike="noStrike" dirty="0" smtClean="0">
                          <a:solidFill>
                            <a:schemeClr val="tx1"/>
                          </a:solidFill>
                          <a:latin typeface="+mj-lt"/>
                          <a:cs typeface="Times New Roman" pitchFamily="18" charset="0"/>
                        </a:rPr>
                        <a:t>96,3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latin typeface="+mj-lt"/>
                        <a:cs typeface="Times New Roman" pitchFamily="18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10014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7572396" y="1357298"/>
            <a:ext cx="1144439" cy="30777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chemeClr val="tx1"/>
                </a:solidFill>
              </a:rPr>
              <a:t>тысяч </a:t>
            </a:r>
            <a:r>
              <a:rPr lang="ru-RU" sz="1200" dirty="0" smtClean="0">
                <a:solidFill>
                  <a:schemeClr val="tx1"/>
                </a:solidFill>
              </a:rPr>
              <a:t>рублей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5" name="Подзаголовок 2">
            <a:extLst>
              <a:ext uri="{FF2B5EF4-FFF2-40B4-BE49-F238E27FC236}">
                <a16:creationId xmlns:a16="http://schemas.microsoft.com/office/drawing/2014/main" xmlns="" id="{3AA9D025-3E1E-475A-A87F-3D532D8CF493}"/>
              </a:ext>
            </a:extLst>
          </p:cNvPr>
          <p:cNvSpPr txBox="1">
            <a:spLocks/>
          </p:cNvSpPr>
          <p:nvPr/>
        </p:nvSpPr>
        <p:spPr>
          <a:xfrm>
            <a:off x="357158" y="-214338"/>
            <a:ext cx="8572560" cy="91083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ru-RU" sz="1100" b="1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accent1">
                  <a:lumMod val="75000"/>
                </a:schemeClr>
              </a:solidFill>
              <a:effectLst>
                <a:reflection blurRad="12700" stA="28000" endPos="45000" dist="1000" dir="5400000" sy="-100000" algn="bl" rotWithShape="0"/>
              </a:effectLst>
              <a:latin typeface="Monotype Corsiva" pitchFamily="66" charset="0"/>
            </a:endParaRPr>
          </a:p>
          <a:p>
            <a:pPr lvl="0" algn="ctr">
              <a:defRPr/>
            </a:pPr>
            <a:r>
              <a:rPr lang="ru-RU" sz="32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Monotype Corsiva" pitchFamily="66" charset="0"/>
              </a:rPr>
              <a:t>Расходная часть бюджета  </a:t>
            </a:r>
          </a:p>
          <a:p>
            <a:pPr lvl="0" algn="ctr">
              <a:defRPr/>
            </a:pPr>
            <a:r>
              <a:rPr lang="ru-RU" sz="32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Monotype Corsiva" pitchFamily="66" charset="0"/>
              </a:rPr>
              <a:t>Тугулымского городского округа</a:t>
            </a:r>
          </a:p>
          <a:p>
            <a:pPr lvl="0" algn="ctr">
              <a:defRPr/>
            </a:pPr>
            <a:r>
              <a:rPr lang="ru-RU" sz="32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Monotype Corsiva" pitchFamily="66" charset="0"/>
              </a:rPr>
              <a:t>в сравнении с  предыдущим годом </a:t>
            </a:r>
          </a:p>
        </p:txBody>
      </p:sp>
      <p:sp>
        <p:nvSpPr>
          <p:cNvPr id="11" name="Фигура, имеющая форму буквы L 10"/>
          <p:cNvSpPr/>
          <p:nvPr/>
        </p:nvSpPr>
        <p:spPr>
          <a:xfrm rot="10800000">
            <a:off x="8286777" y="142853"/>
            <a:ext cx="714380" cy="785818"/>
          </a:xfrm>
          <a:prstGeom prst="corner">
            <a:avLst>
              <a:gd name="adj1" fmla="val 28442"/>
              <a:gd name="adj2" fmla="val 28442"/>
            </a:avLst>
          </a:prstGeom>
          <a:solidFill>
            <a:schemeClr val="accent1">
              <a:lumMod val="75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Фигура, имеющая форму буквы L 11"/>
          <p:cNvSpPr/>
          <p:nvPr/>
        </p:nvSpPr>
        <p:spPr>
          <a:xfrm rot="16200000">
            <a:off x="8251058" y="5915437"/>
            <a:ext cx="714380" cy="785819"/>
          </a:xfrm>
          <a:prstGeom prst="corner">
            <a:avLst>
              <a:gd name="adj1" fmla="val 28442"/>
              <a:gd name="adj2" fmla="val 28442"/>
            </a:avLst>
          </a:prstGeom>
          <a:solidFill>
            <a:schemeClr val="accent1">
              <a:lumMod val="75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Фигура, имеющая форму буквы L 12"/>
          <p:cNvSpPr/>
          <p:nvPr/>
        </p:nvSpPr>
        <p:spPr>
          <a:xfrm>
            <a:off x="142844" y="5915437"/>
            <a:ext cx="714380" cy="785818"/>
          </a:xfrm>
          <a:prstGeom prst="corner">
            <a:avLst>
              <a:gd name="adj1" fmla="val 28442"/>
              <a:gd name="adj2" fmla="val 28442"/>
            </a:avLst>
          </a:prstGeom>
          <a:solidFill>
            <a:schemeClr val="accent1">
              <a:lumMod val="75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" name="Фигура, имеющая форму буквы L 13"/>
          <p:cNvSpPr/>
          <p:nvPr/>
        </p:nvSpPr>
        <p:spPr>
          <a:xfrm rot="10800000" flipH="1">
            <a:off x="142845" y="142853"/>
            <a:ext cx="642943" cy="785818"/>
          </a:xfrm>
          <a:prstGeom prst="corner">
            <a:avLst>
              <a:gd name="adj1" fmla="val 28442"/>
              <a:gd name="adj2" fmla="val 28442"/>
            </a:avLst>
          </a:prstGeom>
          <a:solidFill>
            <a:schemeClr val="accent1">
              <a:lumMod val="75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32696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0745702"/>
              </p:ext>
            </p:extLst>
          </p:nvPr>
        </p:nvGraphicFramePr>
        <p:xfrm>
          <a:off x="428596" y="1635112"/>
          <a:ext cx="8358249" cy="4794285"/>
        </p:xfrm>
        <a:graphic>
          <a:graphicData uri="http://schemas.openxmlformats.org/drawingml/2006/table">
            <a:tbl>
              <a:tblPr bandRow="1">
                <a:tableStyleId>{69CF1AB2-1976-4502-BF36-3FF5EA218861}</a:tableStyleId>
              </a:tblPr>
              <a:tblGrid>
                <a:gridCol w="60724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25002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750492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750492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</a:tblGrid>
              <a:tr h="428628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50" u="none" strike="noStrike" dirty="0" smtClean="0"/>
                        <a:t>№</a:t>
                      </a:r>
                      <a:endParaRPr lang="ru-RU" sz="1050" b="0" i="0" u="none" strike="noStrike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316" marT="7315" marB="0" anchor="ctr"/>
                </a:tc>
                <a:tc>
                  <a:txBody>
                    <a:bodyPr/>
                    <a:lstStyle/>
                    <a:p>
                      <a:pPr algn="ctr" fontAlgn="t"/>
                      <a:endParaRPr lang="ru-RU" sz="1600" u="none" strike="noStrike" dirty="0" smtClean="0"/>
                    </a:p>
                    <a:p>
                      <a:pPr algn="ctr" fontAlgn="t"/>
                      <a:r>
                        <a:rPr lang="ru-RU" sz="1600" u="none" strike="noStrike" dirty="0" smtClean="0"/>
                        <a:t>Наименование раздела видов </a:t>
                      </a:r>
                      <a:r>
                        <a:rPr lang="ru-RU" sz="1600" u="none" strike="noStrike" dirty="0"/>
                        <a:t>расходов</a:t>
                      </a:r>
                      <a:endParaRPr lang="ru-RU" sz="1600" b="0" i="0" u="none" strike="noStrike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 smtClean="0"/>
                        <a:t>Исполнение</a:t>
                      </a:r>
                    </a:p>
                    <a:p>
                      <a:pPr algn="ctr" fontAlgn="b"/>
                      <a:r>
                        <a:rPr lang="ru-RU" sz="1600" u="none" strike="noStrike" dirty="0" smtClean="0"/>
                        <a:t>2023 год </a:t>
                      </a:r>
                      <a:endParaRPr lang="ru-RU" sz="1600" b="1" i="0" u="none" strike="noStrike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 smtClean="0"/>
                        <a:t>Исполнение</a:t>
                      </a:r>
                    </a:p>
                    <a:p>
                      <a:pPr algn="ctr" fontAlgn="b"/>
                      <a:r>
                        <a:rPr lang="ru-RU" sz="1600" u="none" strike="noStrike" dirty="0" smtClean="0"/>
                        <a:t>2024</a:t>
                      </a:r>
                      <a:r>
                        <a:rPr lang="ru-RU" sz="1600" u="none" strike="noStrike" baseline="0" dirty="0" smtClean="0"/>
                        <a:t> </a:t>
                      </a:r>
                      <a:r>
                        <a:rPr lang="ru-RU" sz="1600" u="none" strike="noStrike" dirty="0" smtClean="0"/>
                        <a:t>год </a:t>
                      </a:r>
                      <a:endParaRPr lang="ru-RU" sz="1600" b="1" i="0" u="none" strike="noStrike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620" marT="7620" marB="0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0151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/>
                        <a:t>1</a:t>
                      </a:r>
                      <a:endParaRPr lang="ru-RU" sz="1600" b="0" i="0" u="none" strike="noStrike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316" marT="731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 smtClean="0"/>
                        <a:t>2</a:t>
                      </a:r>
                      <a:endParaRPr lang="ru-RU" sz="1600" b="0" i="1" u="none" strike="noStrike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316" marT="731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 smtClean="0"/>
                        <a:t>3</a:t>
                      </a:r>
                      <a:endParaRPr lang="ru-RU" sz="1600" b="0" i="0" u="none" strike="noStrike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316" marT="731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  <a:endParaRPr lang="ru-RU" sz="1600" b="0" i="0" u="none" strike="noStrike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316" marT="7315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48308"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u="none" strike="noStrike" dirty="0" smtClean="0"/>
                        <a:t>1</a:t>
                      </a:r>
                      <a:endParaRPr lang="ru-RU" sz="1600" b="0" i="0" u="none" strike="noStrike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316" marT="7315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u="none" strike="noStrike" dirty="0" smtClean="0"/>
                        <a:t>Общегосударственные вопросы</a:t>
                      </a:r>
                      <a:endParaRPr lang="ru-RU" sz="1400" b="1" i="1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kern="1200" dirty="0" smtClean="0"/>
                        <a:t>6385,9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0160" marR="10160" marT="571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kern="1200" dirty="0" smtClean="0"/>
                        <a:t>7768,9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0160" marR="10160" marT="5715" marB="0" anchor="b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50150"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u="none" strike="noStrike" dirty="0" smtClean="0"/>
                        <a:t>2</a:t>
                      </a:r>
                      <a:endParaRPr lang="ru-RU" sz="1600" b="0" i="0" u="none" strike="noStrike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316" marT="7315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u="none" strike="noStrike" dirty="0" smtClean="0"/>
                        <a:t>Национальная оборона</a:t>
                      </a:r>
                      <a:endParaRPr lang="ru-RU" sz="1400" b="1" i="1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 smtClean="0"/>
                        <a:t>72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0160" marR="10160" marT="571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 smtClean="0"/>
                        <a:t>94,4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0160" marR="10160" marT="5715" marB="0" anchor="b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89713"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u="none" strike="noStrike" dirty="0" smtClean="0"/>
                        <a:t>3</a:t>
                      </a:r>
                      <a:endParaRPr lang="ru-RU" sz="1600" b="0" i="0" u="none" strike="noStrike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316" marT="7315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u="none" strike="noStrike" dirty="0"/>
                        <a:t>Национальная безопасность и правоохранительная деятельность</a:t>
                      </a:r>
                      <a:endParaRPr lang="ru-RU" sz="1400" b="1" i="1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 smtClean="0"/>
                        <a:t>597,9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0160" marR="10160" marT="571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1618,6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0160" marR="10160" marT="5715" marB="0" anchor="b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50150"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u="none" strike="noStrike" dirty="0" smtClean="0"/>
                        <a:t>4</a:t>
                      </a:r>
                      <a:endParaRPr lang="ru-RU" sz="1600" b="0" i="0" u="none" strike="noStrike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316" marT="7315" marB="0" anchor="ctr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ru-RU" sz="1400" u="none" strike="noStrike" dirty="0"/>
                        <a:t>Национальная экономика</a:t>
                      </a:r>
                      <a:endParaRPr lang="ru-RU" sz="1400" b="1" i="1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 fontAlgn="auto"/>
                      <a:r>
                        <a:rPr lang="ru-RU" sz="1400" u="none" strike="noStrike" dirty="0" smtClean="0"/>
                        <a:t>7072,5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auto"/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8793,1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92792"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u="none" strike="noStrike" dirty="0" smtClean="0"/>
                        <a:t>5</a:t>
                      </a:r>
                      <a:endParaRPr lang="ru-RU" sz="1600" b="0" i="0" u="none" strike="noStrike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316" marT="7315" marB="0" anchor="ctr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ru-RU" sz="1400" u="none" strike="noStrike" dirty="0"/>
                        <a:t>Жилищно-коммунальное хозяйство</a:t>
                      </a:r>
                      <a:endParaRPr lang="ru-RU" sz="1400" b="1" i="1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 fontAlgn="auto"/>
                      <a:r>
                        <a:rPr lang="ru-RU" sz="1400" u="none" strike="noStrike" dirty="0" smtClean="0"/>
                        <a:t>4135,1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auto"/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15775,9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209108"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u="none" strike="noStrike" dirty="0" smtClean="0"/>
                        <a:t>6</a:t>
                      </a:r>
                      <a:endParaRPr lang="ru-RU" sz="1600" b="0" i="0" u="none" strike="noStrike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316" marT="7315" marB="0" anchor="ctr"/>
                </a:tc>
                <a:tc>
                  <a:txBody>
                    <a:bodyPr/>
                    <a:lstStyle/>
                    <a:p>
                      <a:pPr algn="just" fontAlgn="auto"/>
                      <a:r>
                        <a:rPr lang="ru-RU" sz="1400" u="none" strike="noStrike" dirty="0"/>
                        <a:t>Охрана окружающей среды</a:t>
                      </a:r>
                      <a:endParaRPr lang="ru-RU" sz="1400" b="1" i="1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auto"/>
                      <a:r>
                        <a:rPr lang="ru-RU" sz="1400" u="none" strike="noStrike" dirty="0" smtClean="0"/>
                        <a:t>337,2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auto"/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1170,9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250150"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u="none" strike="noStrike" dirty="0" smtClean="0"/>
                        <a:t>7</a:t>
                      </a:r>
                      <a:endParaRPr lang="ru-RU" sz="1600" b="0" i="0" u="none" strike="noStrike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316" marT="7315" marB="0" anchor="ctr"/>
                </a:tc>
                <a:tc>
                  <a:txBody>
                    <a:bodyPr/>
                    <a:lstStyle/>
                    <a:p>
                      <a:pPr algn="just" fontAlgn="auto"/>
                      <a:r>
                        <a:rPr lang="ru-RU" sz="1400" u="none" strike="noStrike" dirty="0"/>
                        <a:t>Образование</a:t>
                      </a:r>
                      <a:endParaRPr lang="ru-RU" sz="1400" b="1" i="1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auto"/>
                      <a:r>
                        <a:rPr lang="ru-RU" sz="1400" u="none" strike="noStrike" dirty="0" smtClean="0"/>
                        <a:t>35324,9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auto"/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45604,8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201515"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u="none" strike="noStrike" dirty="0" smtClean="0"/>
                        <a:t>8</a:t>
                      </a:r>
                      <a:endParaRPr lang="ru-RU" sz="1600" b="0" i="0" u="none" strike="noStrike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316" marT="7315" marB="0" anchor="ctr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ru-RU" sz="1400" u="none" strike="noStrike" dirty="0"/>
                        <a:t>Культура, кинематография </a:t>
                      </a:r>
                      <a:endParaRPr lang="ru-RU" sz="1400" b="1" i="1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 smtClean="0"/>
                        <a:t>6754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0160" marR="10160" marT="571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9283,7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0160" marR="10160" marT="5715" marB="0" anchor="b"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201515"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u="none" strike="noStrike" dirty="0" smtClean="0"/>
                        <a:t>9</a:t>
                      </a:r>
                      <a:endParaRPr lang="ru-RU" sz="1600" b="0" i="0" u="none" strike="noStrike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316" marT="7315" marB="0" anchor="ctr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ru-RU" sz="1400" u="none" strike="noStrike" dirty="0"/>
                        <a:t>Социальная политика</a:t>
                      </a:r>
                      <a:endParaRPr lang="ru-RU" sz="1400" b="1" i="1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 fontAlgn="auto"/>
                      <a:r>
                        <a:rPr lang="ru-RU" sz="1400" u="none" strike="noStrike" dirty="0" smtClean="0"/>
                        <a:t>7624,2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auto"/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9524,5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201515"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u="none" strike="noStrike" dirty="0" smtClean="0"/>
                        <a:t>10</a:t>
                      </a:r>
                      <a:endParaRPr lang="ru-RU" sz="1600" b="0" i="0" u="none" strike="noStrike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316" marT="731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 dirty="0"/>
                        <a:t>Физическая культура и спорт</a:t>
                      </a:r>
                      <a:endParaRPr lang="ru-RU" sz="1400" b="1" i="1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 smtClean="0"/>
                        <a:t>559,8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0160" marR="10160" marT="571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2543,5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0160" marR="10160" marT="5715" marB="0" anchor="b"/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348308"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u="none" strike="noStrike" dirty="0" smtClean="0"/>
                        <a:t>11</a:t>
                      </a:r>
                      <a:endParaRPr lang="ru-RU" sz="1600" b="0" i="0" u="none" strike="noStrike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316" marT="731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 dirty="0"/>
                        <a:t>Средства массовой информации</a:t>
                      </a:r>
                      <a:endParaRPr lang="ru-RU" sz="1400" b="1" i="1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auto"/>
                      <a:r>
                        <a:rPr lang="ru-RU" sz="1400" u="none" strike="noStrike" dirty="0" smtClean="0"/>
                        <a:t>40,1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auto"/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53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522462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12</a:t>
                      </a:r>
                      <a:endParaRPr lang="ru-RU" sz="16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316" marT="731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 dirty="0"/>
                        <a:t>Обслуживание государственного и муниципального долга</a:t>
                      </a:r>
                      <a:endParaRPr lang="ru-RU" sz="1400" b="1" i="1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 smtClean="0"/>
                        <a:t>0,4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0160" marR="10160" marT="571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 smtClean="0"/>
                        <a:t>0,04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0160" marR="10160" marT="5715" marB="0" anchor="b"/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  <a:tr h="243216">
                <a:tc>
                  <a:txBody>
                    <a:bodyPr/>
                    <a:lstStyle/>
                    <a:p>
                      <a:endParaRPr lang="ru-RU" sz="16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316" marT="731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 dirty="0"/>
                        <a:t>ВСЕГО:</a:t>
                      </a:r>
                      <a:endParaRPr lang="ru-RU" sz="1600" b="1" i="0" u="none" strike="noStrike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auto"/>
                      <a:r>
                        <a:rPr lang="ru-RU" sz="1600" u="none" strike="noStrike" dirty="0" smtClean="0"/>
                        <a:t>68903,9</a:t>
                      </a:r>
                      <a:endParaRPr lang="ru-RU" sz="1600" b="1" i="0" u="none" strike="noStrike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auto"/>
                      <a:r>
                        <a:rPr lang="ru-RU" sz="1600" u="none" strike="noStrike" dirty="0" smtClean="0"/>
                        <a:t>102202,4</a:t>
                      </a:r>
                      <a:endParaRPr lang="ru-RU" sz="1600" b="1" i="0" u="none" strike="noStrike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10014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7500958" y="1285860"/>
            <a:ext cx="1144439" cy="30777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chemeClr val="tx1"/>
                </a:solidFill>
              </a:rPr>
              <a:t>тысяч </a:t>
            </a:r>
            <a:r>
              <a:rPr lang="ru-RU" sz="1200" dirty="0" smtClean="0">
                <a:solidFill>
                  <a:schemeClr val="tx1"/>
                </a:solidFill>
              </a:rPr>
              <a:t>рублей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5" name="Подзаголовок 2">
            <a:extLst>
              <a:ext uri="{FF2B5EF4-FFF2-40B4-BE49-F238E27FC236}">
                <a16:creationId xmlns:a16="http://schemas.microsoft.com/office/drawing/2014/main" xmlns="" id="{3AA9D025-3E1E-475A-A87F-3D532D8CF493}"/>
              </a:ext>
            </a:extLst>
          </p:cNvPr>
          <p:cNvSpPr txBox="1">
            <a:spLocks/>
          </p:cNvSpPr>
          <p:nvPr/>
        </p:nvSpPr>
        <p:spPr>
          <a:xfrm>
            <a:off x="357158" y="0"/>
            <a:ext cx="8572560" cy="91083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 algn="ctr">
              <a:defRPr/>
            </a:pPr>
            <a:r>
              <a:rPr lang="ru-RU" sz="3200" b="1" u="sng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Monotype Corsiva" pitchFamily="66" charset="0"/>
              </a:rPr>
              <a:t>Подушевые</a:t>
            </a:r>
            <a:r>
              <a:rPr lang="ru-RU" sz="3200" b="1" u="sng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Monotype Corsiva" pitchFamily="66" charset="0"/>
              </a:rPr>
              <a:t> показатели  расходов   </a:t>
            </a:r>
          </a:p>
          <a:p>
            <a:pPr lvl="0" algn="ctr">
              <a:defRPr/>
            </a:pPr>
            <a:r>
              <a:rPr lang="ru-RU" sz="32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Monotype Corsiva" pitchFamily="66" charset="0"/>
              </a:rPr>
              <a:t>Тугулымского городского округа</a:t>
            </a:r>
          </a:p>
          <a:p>
            <a:pPr lvl="0" algn="ctr">
              <a:defRPr/>
            </a:pPr>
            <a:r>
              <a:rPr lang="ru-RU" sz="32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Monotype Corsiva" pitchFamily="66" charset="0"/>
              </a:rPr>
              <a:t>в сравнении с  предыдущим годом ,</a:t>
            </a:r>
          </a:p>
        </p:txBody>
      </p:sp>
      <p:sp>
        <p:nvSpPr>
          <p:cNvPr id="11" name="Фигура, имеющая форму буквы L 10"/>
          <p:cNvSpPr/>
          <p:nvPr/>
        </p:nvSpPr>
        <p:spPr>
          <a:xfrm rot="10800000">
            <a:off x="8286777" y="142853"/>
            <a:ext cx="714380" cy="785818"/>
          </a:xfrm>
          <a:prstGeom prst="corner">
            <a:avLst>
              <a:gd name="adj1" fmla="val 28442"/>
              <a:gd name="adj2" fmla="val 28442"/>
            </a:avLst>
          </a:prstGeom>
          <a:solidFill>
            <a:schemeClr val="accent1">
              <a:lumMod val="75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Фигура, имеющая форму буквы L 11"/>
          <p:cNvSpPr/>
          <p:nvPr/>
        </p:nvSpPr>
        <p:spPr>
          <a:xfrm rot="16200000">
            <a:off x="8251058" y="5915437"/>
            <a:ext cx="714380" cy="785819"/>
          </a:xfrm>
          <a:prstGeom prst="corner">
            <a:avLst>
              <a:gd name="adj1" fmla="val 28442"/>
              <a:gd name="adj2" fmla="val 28442"/>
            </a:avLst>
          </a:prstGeom>
          <a:solidFill>
            <a:schemeClr val="accent1">
              <a:lumMod val="75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Фигура, имеющая форму буквы L 12"/>
          <p:cNvSpPr/>
          <p:nvPr/>
        </p:nvSpPr>
        <p:spPr>
          <a:xfrm>
            <a:off x="142844" y="5915437"/>
            <a:ext cx="714380" cy="785818"/>
          </a:xfrm>
          <a:prstGeom prst="corner">
            <a:avLst>
              <a:gd name="adj1" fmla="val 28442"/>
              <a:gd name="adj2" fmla="val 28442"/>
            </a:avLst>
          </a:prstGeom>
          <a:solidFill>
            <a:schemeClr val="accent1">
              <a:lumMod val="75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" name="Фигура, имеющая форму буквы L 13"/>
          <p:cNvSpPr/>
          <p:nvPr/>
        </p:nvSpPr>
        <p:spPr>
          <a:xfrm rot="10800000" flipH="1">
            <a:off x="142845" y="142853"/>
            <a:ext cx="642943" cy="785818"/>
          </a:xfrm>
          <a:prstGeom prst="corner">
            <a:avLst>
              <a:gd name="adj1" fmla="val 28442"/>
              <a:gd name="adj2" fmla="val 28442"/>
            </a:avLst>
          </a:prstGeom>
          <a:solidFill>
            <a:schemeClr val="accent1">
              <a:lumMod val="75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одзаголовок 2">
            <a:extLst>
              <a:ext uri="{FF2B5EF4-FFF2-40B4-BE49-F238E27FC236}">
                <a16:creationId xmlns:a16="http://schemas.microsoft.com/office/drawing/2014/main" xmlns="" id="{3AA9D025-3E1E-475A-A87F-3D532D8CF493}"/>
              </a:ext>
            </a:extLst>
          </p:cNvPr>
          <p:cNvSpPr txBox="1">
            <a:spLocks/>
          </p:cNvSpPr>
          <p:nvPr/>
        </p:nvSpPr>
        <p:spPr>
          <a:xfrm>
            <a:off x="179512" y="-118419"/>
            <a:ext cx="9073008" cy="65699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 algn="ctr">
              <a:defRPr/>
            </a:pPr>
            <a:r>
              <a:rPr lang="ru-RU" sz="32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Monotype Corsiva" pitchFamily="66" charset="0"/>
              </a:rPr>
              <a:t>Раздел</a:t>
            </a:r>
          </a:p>
          <a:p>
            <a:pPr lvl="0" algn="ctr">
              <a:defRPr/>
            </a:pPr>
            <a:r>
              <a:rPr lang="ru-RU" sz="32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Monotype Corsiva" pitchFamily="66" charset="0"/>
              </a:rPr>
              <a:t>«Общегосударственные вопросы»</a:t>
            </a:r>
          </a:p>
        </p:txBody>
      </p:sp>
      <p:graphicFrame>
        <p:nvGraphicFramePr>
          <p:cNvPr id="17" name="Group 61"/>
          <p:cNvGraphicFramePr>
            <a:graphicFrameLocks/>
          </p:cNvGraphicFramePr>
          <p:nvPr>
            <p:extLst/>
          </p:nvPr>
        </p:nvGraphicFramePr>
        <p:xfrm>
          <a:off x="439138" y="2780928"/>
          <a:ext cx="8331910" cy="3603413"/>
        </p:xfrm>
        <a:graphic>
          <a:graphicData uri="http://schemas.openxmlformats.org/drawingml/2006/table">
            <a:tbl>
              <a:tblPr bandRow="1">
                <a:tableStyleId>{69CF1AB2-1976-4502-BF36-3FF5EA218861}</a:tableStyleId>
              </a:tblPr>
              <a:tblGrid>
                <a:gridCol w="380058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02171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347014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162596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54130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100" u="none" strike="noStrike" cap="none" normalizeH="0" baseline="0" dirty="0" smtClean="0">
                        <a:ln>
                          <a:noFill/>
                        </a:ln>
                        <a:effectLst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Наименование подраздела</a:t>
                      </a: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32080" marR="132080" marT="34290" marB="34290" anchor="ctr" anchorCtr="1" horzOverflow="overflow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u="none" strike="noStrike" dirty="0" smtClean="0"/>
                        <a:t>Сумма</a:t>
                      </a:r>
                      <a:r>
                        <a:rPr lang="ru-RU" sz="1100" u="none" strike="noStrike" dirty="0"/>
                        <a:t>, </a:t>
                      </a:r>
                      <a:br>
                        <a:rPr lang="ru-RU" sz="1100" u="none" strike="noStrike" dirty="0"/>
                      </a:br>
                      <a:r>
                        <a:rPr lang="ru-RU" sz="1100" u="none" strike="noStrike" dirty="0"/>
                        <a:t>в тысячах </a:t>
                      </a:r>
                      <a:r>
                        <a:rPr lang="ru-RU" sz="1100" u="none" strike="noStrike" dirty="0" smtClean="0"/>
                        <a:t>рублей </a:t>
                      </a:r>
                    </a:p>
                    <a:p>
                      <a:pPr algn="ctr" fontAlgn="t"/>
                      <a:r>
                        <a:rPr lang="ru-RU" sz="1100" u="none" strike="noStrike" dirty="0" smtClean="0"/>
                        <a:t>на 01.01.2025 года</a:t>
                      </a:r>
                      <a:endParaRPr lang="ru-RU" sz="1100" b="1" i="1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11007" marT="571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 smtClean="0"/>
                        <a:t>Исполнение 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11007" marT="571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/>
                        <a:t>% </a:t>
                      </a:r>
                      <a:endParaRPr lang="ru-RU" sz="1100" u="none" strike="noStrike" dirty="0" smtClean="0"/>
                    </a:p>
                    <a:p>
                      <a:pPr algn="ctr" fontAlgn="b"/>
                      <a:r>
                        <a:rPr lang="ru-RU" sz="1100" u="none" strike="noStrike" dirty="0" err="1" smtClean="0"/>
                        <a:t>Исполн</a:t>
                      </a:r>
                      <a:r>
                        <a:rPr lang="ru-RU" sz="1100" u="none" strike="noStrike" dirty="0" smtClean="0"/>
                        <a:t>.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11007" marT="5715" marB="0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79886"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u="none" strike="noStrike" dirty="0"/>
                        <a:t>Функционирование высшего должностного лица субъекта Российской Федерации и муниципального образования</a:t>
                      </a:r>
                      <a:endParaRPr lang="ru-RU" sz="11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1007" marR="11007" marT="5715" marB="0"/>
                </a:tc>
                <a:tc>
                  <a:txBody>
                    <a:bodyPr/>
                    <a:lstStyle/>
                    <a:p>
                      <a:pPr algn="ctr" fontAlgn="auto"/>
                      <a:r>
                        <a:rPr lang="ru-RU" sz="1100" u="none" strike="noStrike" dirty="0" smtClean="0"/>
                        <a:t>2400,7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1007" marR="11007" marT="5715" marB="0" anchor="ctr"/>
                </a:tc>
                <a:tc>
                  <a:txBody>
                    <a:bodyPr/>
                    <a:lstStyle/>
                    <a:p>
                      <a:pPr algn="ctr" fontAlgn="auto"/>
                      <a:r>
                        <a:rPr lang="ru-RU" sz="1100" u="none" strike="noStrike" dirty="0" smtClean="0"/>
                        <a:t>2339,6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1007" marR="11007" marT="5715" marB="0" anchor="ctr"/>
                </a:tc>
                <a:tc>
                  <a:txBody>
                    <a:bodyPr/>
                    <a:lstStyle/>
                    <a:p>
                      <a:pPr algn="ctr" fontAlgn="auto"/>
                      <a:r>
                        <a:rPr lang="ru-RU" sz="1100" u="none" strike="noStrike" dirty="0" smtClean="0"/>
                        <a:t>97,5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1007" marR="11007" marT="5715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81677"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u="none" strike="noStrike" dirty="0"/>
                        <a:t>Функционирование законодательных (представительных) органов государственной власти и представительных органов муниципальных образований</a:t>
                      </a:r>
                      <a:endParaRPr lang="ru-RU" sz="11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1007" marR="11007" marT="5715" marB="0"/>
                </a:tc>
                <a:tc>
                  <a:txBody>
                    <a:bodyPr/>
                    <a:lstStyle/>
                    <a:p>
                      <a:pPr algn="ctr" fontAlgn="auto"/>
                      <a:r>
                        <a:rPr lang="ru-RU" sz="1100" u="none" strike="noStrike" dirty="0" smtClean="0"/>
                        <a:t>5423,5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1007" marR="11007" marT="5715" marB="0" anchor="ctr"/>
                </a:tc>
                <a:tc>
                  <a:txBody>
                    <a:bodyPr/>
                    <a:lstStyle/>
                    <a:p>
                      <a:pPr algn="ctr" fontAlgn="auto"/>
                      <a:r>
                        <a:rPr lang="ru-RU" sz="1100" u="none" strike="noStrike" dirty="0" smtClean="0"/>
                        <a:t>5401,6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1007" marR="11007" marT="5715" marB="0" anchor="ctr"/>
                </a:tc>
                <a:tc>
                  <a:txBody>
                    <a:bodyPr/>
                    <a:lstStyle/>
                    <a:p>
                      <a:pPr algn="ctr" fontAlgn="auto"/>
                      <a:r>
                        <a:rPr lang="ru-RU" sz="1100" u="none" strike="noStrike" dirty="0" smtClean="0"/>
                        <a:t>99,6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1007" marR="11007" marT="5715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654386"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u="none" strike="noStrike" dirty="0"/>
                        <a:t>Функционирование Правительства Российской Федерации, высших исполнительных органов государственной власти субъектов Российской Федерации, местных администраций</a:t>
                      </a:r>
                      <a:endParaRPr lang="ru-RU" sz="11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1007" marR="11007" marT="5715" marB="0"/>
                </a:tc>
                <a:tc>
                  <a:txBody>
                    <a:bodyPr/>
                    <a:lstStyle/>
                    <a:p>
                      <a:pPr algn="ctr" fontAlgn="auto"/>
                      <a:r>
                        <a:rPr lang="ru-RU" sz="1100" u="none" strike="noStrike" dirty="0" smtClean="0"/>
                        <a:t>55492,1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1007" marR="11007" marT="5715" marB="0" anchor="ctr"/>
                </a:tc>
                <a:tc>
                  <a:txBody>
                    <a:bodyPr/>
                    <a:lstStyle/>
                    <a:p>
                      <a:pPr algn="ctr" fontAlgn="auto"/>
                      <a:r>
                        <a:rPr lang="ru-RU" sz="1100" u="none" strike="noStrike" dirty="0" smtClean="0"/>
                        <a:t>54437,9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1007" marR="11007" marT="5715" marB="0" anchor="ctr"/>
                </a:tc>
                <a:tc>
                  <a:txBody>
                    <a:bodyPr/>
                    <a:lstStyle/>
                    <a:p>
                      <a:pPr algn="ctr" fontAlgn="auto"/>
                      <a:r>
                        <a:rPr lang="ru-RU" sz="1100" u="none" strike="noStrike" dirty="0" smtClean="0"/>
                        <a:t>98,1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1007" marR="11007" marT="5715" marB="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84489"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u="none" strike="noStrike" dirty="0"/>
                        <a:t>Судебная система</a:t>
                      </a:r>
                      <a:endParaRPr lang="ru-RU" sz="11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1007" marR="11007" marT="5715" marB="0"/>
                </a:tc>
                <a:tc>
                  <a:txBody>
                    <a:bodyPr/>
                    <a:lstStyle/>
                    <a:p>
                      <a:pPr algn="ctr" fontAlgn="auto"/>
                      <a:r>
                        <a:rPr lang="ru-RU" sz="1100" u="none" strike="noStrike" dirty="0" smtClean="0"/>
                        <a:t>0,6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1007" marR="11007" marT="5715" marB="0" anchor="ctr"/>
                </a:tc>
                <a:tc>
                  <a:txBody>
                    <a:bodyPr/>
                    <a:lstStyle/>
                    <a:p>
                      <a:pPr algn="ctr" fontAlgn="auto"/>
                      <a:r>
                        <a:rPr lang="ru-RU" sz="1100" u="none" strike="noStrike" dirty="0" smtClean="0"/>
                        <a:t>0,6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1007" marR="11007" marT="5715" marB="0" anchor="ctr"/>
                </a:tc>
                <a:tc>
                  <a:txBody>
                    <a:bodyPr/>
                    <a:lstStyle/>
                    <a:p>
                      <a:pPr algn="ctr" fontAlgn="auto"/>
                      <a:r>
                        <a:rPr lang="ru-RU" sz="1100" u="none" strike="noStrike" dirty="0" smtClean="0"/>
                        <a:t>100,0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1007" marR="11007" marT="5715" marB="0"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541303"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u="none" strike="noStrike" dirty="0"/>
                        <a:t>Обеспечение деятельности финансовых, налоговых и таможенных органов и органов финансового (финансово-бюджетного) надзора</a:t>
                      </a:r>
                      <a:endParaRPr lang="ru-RU" sz="11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1007" marR="11007" marT="5715" marB="0"/>
                </a:tc>
                <a:tc>
                  <a:txBody>
                    <a:bodyPr/>
                    <a:lstStyle/>
                    <a:p>
                      <a:pPr algn="ctr" fontAlgn="auto"/>
                      <a:r>
                        <a:rPr lang="ru-RU" sz="1100" u="none" strike="noStrike" dirty="0" smtClean="0"/>
                        <a:t>18442,6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1007" marR="11007" marT="5715" marB="0" anchor="ctr"/>
                </a:tc>
                <a:tc>
                  <a:txBody>
                    <a:bodyPr/>
                    <a:lstStyle/>
                    <a:p>
                      <a:pPr algn="ctr" fontAlgn="auto"/>
                      <a:r>
                        <a:rPr lang="ru-RU" sz="1100" u="none" strike="noStrike" dirty="0" smtClean="0"/>
                        <a:t>18430,4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1007" marR="11007" marT="5715" marB="0" anchor="ctr"/>
                </a:tc>
                <a:tc>
                  <a:txBody>
                    <a:bodyPr/>
                    <a:lstStyle/>
                    <a:p>
                      <a:pPr algn="ctr" fontAlgn="auto"/>
                      <a:r>
                        <a:rPr lang="ru-RU" sz="1100" u="none" strike="noStrike" dirty="0" smtClean="0"/>
                        <a:t>99,9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1007" marR="11007" marT="5715" marB="0" anchor="ctr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184489"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u="none" strike="noStrike" dirty="0" smtClean="0"/>
                        <a:t>Обеспечение проведения</a:t>
                      </a:r>
                      <a:r>
                        <a:rPr lang="ru-RU" sz="1100" u="none" strike="noStrike" baseline="0" dirty="0" smtClean="0"/>
                        <a:t> выборов и референдумов</a:t>
                      </a:r>
                      <a:endParaRPr lang="ru-RU" sz="11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1007" marR="11007" marT="5715" marB="0"/>
                </a:tc>
                <a:tc>
                  <a:txBody>
                    <a:bodyPr/>
                    <a:lstStyle/>
                    <a:p>
                      <a:pPr algn="ctr" fontAlgn="auto"/>
                      <a:r>
                        <a:rPr lang="ru-RU" sz="1100" u="none" strike="noStrike" dirty="0" smtClean="0"/>
                        <a:t>111,3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1007" marR="11007" marT="5715" marB="0" anchor="ctr"/>
                </a:tc>
                <a:tc>
                  <a:txBody>
                    <a:bodyPr/>
                    <a:lstStyle/>
                    <a:p>
                      <a:pPr algn="ctr" fontAlgn="auto"/>
                      <a:r>
                        <a:rPr lang="ru-RU" sz="1100" u="none" strike="noStrike" dirty="0" smtClean="0"/>
                        <a:t>111,3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1007" marR="11007" marT="5715" marB="0" anchor="ctr"/>
                </a:tc>
                <a:tc>
                  <a:txBody>
                    <a:bodyPr/>
                    <a:lstStyle/>
                    <a:p>
                      <a:pPr algn="ctr" fontAlgn="auto"/>
                      <a:r>
                        <a:rPr lang="ru-RU" sz="1100" u="none" strike="noStrike" dirty="0" smtClean="0"/>
                        <a:t>100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1007" marR="11007" marT="5715" marB="0" anchor="ctr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184489"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u="none" strike="noStrike" dirty="0"/>
                        <a:t>Другие общегосударственные вопросы</a:t>
                      </a:r>
                      <a:endParaRPr lang="ru-RU" sz="11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1007" marR="11007" marT="5715" marB="0"/>
                </a:tc>
                <a:tc>
                  <a:txBody>
                    <a:bodyPr/>
                    <a:lstStyle/>
                    <a:p>
                      <a:pPr algn="ctr" fontAlgn="auto"/>
                      <a:r>
                        <a:rPr lang="ru-RU" sz="1100" u="none" strike="noStrike" dirty="0" smtClean="0"/>
                        <a:t>52741,5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1007" marR="11007" marT="5715" marB="0" anchor="ctr"/>
                </a:tc>
                <a:tc>
                  <a:txBody>
                    <a:bodyPr/>
                    <a:lstStyle/>
                    <a:p>
                      <a:pPr algn="ctr" fontAlgn="auto"/>
                      <a:r>
                        <a:rPr lang="ru-RU" sz="1100" u="none" strike="noStrike" dirty="0" smtClean="0"/>
                        <a:t>51627,5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1007" marR="11007" marT="5715" marB="0" anchor="ctr"/>
                </a:tc>
                <a:tc>
                  <a:txBody>
                    <a:bodyPr/>
                    <a:lstStyle/>
                    <a:p>
                      <a:pPr algn="ctr" fontAlgn="auto"/>
                      <a:r>
                        <a:rPr lang="ru-RU" sz="1100" u="none" strike="noStrike" dirty="0" smtClean="0"/>
                        <a:t>97,9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1007" marR="11007" marT="5715" marB="0" anchor="ctr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251391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ИТОГО</a:t>
                      </a:r>
                      <a:endParaRPr kumimoji="0" lang="ru-RU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32080" marR="132080" marT="34290" marB="34290" anchor="ctr" horzOverflow="overflow"/>
                </a:tc>
                <a:tc>
                  <a:txBody>
                    <a:bodyPr/>
                    <a:lstStyle/>
                    <a:p>
                      <a:pPr algn="ctr" fontAlgn="auto"/>
                      <a:r>
                        <a:rPr lang="ru-RU" sz="1100" u="none" strike="noStrike" dirty="0" smtClean="0"/>
                        <a:t>134612,3</a:t>
                      </a:r>
                      <a:endParaRPr lang="ru-RU" sz="11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1007" marR="11007" marT="5715" marB="0" anchor="ctr"/>
                </a:tc>
                <a:tc>
                  <a:txBody>
                    <a:bodyPr/>
                    <a:lstStyle/>
                    <a:p>
                      <a:pPr algn="ctr" fontAlgn="auto"/>
                      <a:r>
                        <a:rPr lang="ru-RU" sz="1100" u="none" strike="noStrike" dirty="0" smtClean="0"/>
                        <a:t>132348,9</a:t>
                      </a:r>
                      <a:endParaRPr lang="ru-RU" sz="11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1007" marR="11007" marT="5715" marB="0" anchor="ctr"/>
                </a:tc>
                <a:tc>
                  <a:txBody>
                    <a:bodyPr/>
                    <a:lstStyle/>
                    <a:p>
                      <a:pPr algn="ctr" fontAlgn="auto"/>
                      <a:r>
                        <a:rPr lang="ru-RU" sz="1100" u="none" strike="noStrike" dirty="0" smtClean="0"/>
                        <a:t>98,3</a:t>
                      </a:r>
                      <a:endParaRPr lang="ru-RU" sz="11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1007" marR="11007" marT="5715" marB="0" anchor="ctr"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</a:tbl>
          </a:graphicData>
        </a:graphic>
      </p:graphicFrame>
      <p:sp>
        <p:nvSpPr>
          <p:cNvPr id="18" name="Фигура, имеющая форму буквы L 17"/>
          <p:cNvSpPr/>
          <p:nvPr/>
        </p:nvSpPr>
        <p:spPr>
          <a:xfrm rot="10800000">
            <a:off x="8286777" y="142853"/>
            <a:ext cx="714380" cy="785818"/>
          </a:xfrm>
          <a:prstGeom prst="corner">
            <a:avLst>
              <a:gd name="adj1" fmla="val 28442"/>
              <a:gd name="adj2" fmla="val 28442"/>
            </a:avLst>
          </a:prstGeom>
          <a:solidFill>
            <a:schemeClr val="accent1">
              <a:lumMod val="75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9" name="Фигура, имеющая форму буквы L 18"/>
          <p:cNvSpPr/>
          <p:nvPr/>
        </p:nvSpPr>
        <p:spPr>
          <a:xfrm rot="16200000">
            <a:off x="8303769" y="6075925"/>
            <a:ext cx="714380" cy="785819"/>
          </a:xfrm>
          <a:prstGeom prst="corner">
            <a:avLst>
              <a:gd name="adj1" fmla="val 28442"/>
              <a:gd name="adj2" fmla="val 28442"/>
            </a:avLst>
          </a:prstGeom>
          <a:solidFill>
            <a:schemeClr val="accent1">
              <a:lumMod val="75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0" name="Фигура, имеющая форму буквы L 19"/>
          <p:cNvSpPr/>
          <p:nvPr/>
        </p:nvSpPr>
        <p:spPr>
          <a:xfrm>
            <a:off x="144840" y="6021894"/>
            <a:ext cx="714380" cy="785818"/>
          </a:xfrm>
          <a:prstGeom prst="corner">
            <a:avLst>
              <a:gd name="adj1" fmla="val 28442"/>
              <a:gd name="adj2" fmla="val 28442"/>
            </a:avLst>
          </a:prstGeom>
          <a:solidFill>
            <a:schemeClr val="accent1">
              <a:lumMod val="75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1" name="Фигура, имеющая форму буквы L 20"/>
          <p:cNvSpPr/>
          <p:nvPr/>
        </p:nvSpPr>
        <p:spPr>
          <a:xfrm rot="10800000" flipH="1">
            <a:off x="142845" y="142853"/>
            <a:ext cx="642943" cy="785818"/>
          </a:xfrm>
          <a:prstGeom prst="corner">
            <a:avLst>
              <a:gd name="adj1" fmla="val 28442"/>
              <a:gd name="adj2" fmla="val 28442"/>
            </a:avLst>
          </a:prstGeom>
          <a:solidFill>
            <a:schemeClr val="accent1">
              <a:lumMod val="75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4098" name="Picture 2" descr="https://vki3.okcdn.ru/i?r=B1JAm_VFBkioSGBqh1K-5cBGozj9lPGdzYZ1ggM95mgs-JrUktci8pa0ASiEBkugpotEZRrfP1BqVGJBgWteJj6H9ZXRRavxWHgc1dKrrSX_PDQAAAAp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58"/>
          <a:stretch/>
        </p:blipFill>
        <p:spPr bwMode="auto">
          <a:xfrm>
            <a:off x="3203848" y="836712"/>
            <a:ext cx="3088992" cy="1908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6683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одзаголовок 2">
            <a:extLst>
              <a:ext uri="{FF2B5EF4-FFF2-40B4-BE49-F238E27FC236}">
                <a16:creationId xmlns:a16="http://schemas.microsoft.com/office/drawing/2014/main" xmlns="" id="{3AA9D025-3E1E-475A-A87F-3D532D8CF493}"/>
              </a:ext>
            </a:extLst>
          </p:cNvPr>
          <p:cNvSpPr txBox="1">
            <a:spLocks/>
          </p:cNvSpPr>
          <p:nvPr/>
        </p:nvSpPr>
        <p:spPr>
          <a:xfrm>
            <a:off x="0" y="107133"/>
            <a:ext cx="9144000" cy="91083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 algn="ctr">
              <a:spcBef>
                <a:spcPct val="20000"/>
              </a:spcBef>
              <a:defRPr/>
            </a:pPr>
            <a:r>
              <a:rPr lang="ru-RU" sz="24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Monotype Corsiva" pitchFamily="66" charset="0"/>
              </a:rPr>
              <a:t>Раздел</a:t>
            </a:r>
          </a:p>
          <a:p>
            <a:pPr lvl="0" algn="ctr">
              <a:spcBef>
                <a:spcPct val="20000"/>
              </a:spcBef>
              <a:defRPr/>
            </a:pPr>
            <a:r>
              <a:rPr lang="ru-RU" sz="32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Monotype Corsiva" pitchFamily="66" charset="0"/>
              </a:rPr>
              <a:t>«Национальная оборона»</a:t>
            </a:r>
          </a:p>
        </p:txBody>
      </p:sp>
      <p:graphicFrame>
        <p:nvGraphicFramePr>
          <p:cNvPr id="14" name="Group 3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98093022"/>
              </p:ext>
            </p:extLst>
          </p:nvPr>
        </p:nvGraphicFramePr>
        <p:xfrm>
          <a:off x="500035" y="1285860"/>
          <a:ext cx="7929619" cy="2796181"/>
        </p:xfrm>
        <a:graphic>
          <a:graphicData uri="http://schemas.openxmlformats.org/drawingml/2006/table">
            <a:tbl>
              <a:tblPr bandRow="1">
                <a:tableStyleId>{69CF1AB2-1976-4502-BF36-3FF5EA218861}</a:tableStyleId>
              </a:tblPr>
              <a:tblGrid>
                <a:gridCol w="54897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09423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321604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409711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365657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189439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11015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№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п.п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32080" marR="132080" marT="34290" marB="34290" anchor="ctr" anchorCtr="1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u="none" strike="noStrike" cap="none" normalizeH="0" baseline="0" dirty="0" smtClean="0">
                        <a:ln>
                          <a:noFill/>
                        </a:ln>
                        <a:effectLst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Наименование подраздела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32080" marR="132080" marT="34290" marB="34290" anchor="ctr" anchorCtr="1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Сумма, </a:t>
                      </a:r>
                      <a:b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</a:b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в тысячах рублей на 01.01.              2025 года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11007" marT="5715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Исполнение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11007" marT="5715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% 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исполнения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11007" marT="5715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%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в общей сумме расходов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11007" marT="5715" marB="0" anchor="ctr" horzOverflow="overflow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10402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u="none" strike="noStrike" cap="none" normalizeH="0" baseline="0" dirty="0" smtClean="0">
                        <a:ln>
                          <a:noFill/>
                        </a:ln>
                        <a:effectLst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32080" marR="132080" marT="34290" marB="34290" anchor="ctr" anchorCtr="1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u="none" strike="noStrike" cap="none" normalizeH="0" baseline="0" dirty="0" smtClean="0">
                        <a:ln>
                          <a:noFill/>
                        </a:ln>
                        <a:effectLst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Мобилизационная и вневойсковая подготовка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32080" marR="132080" marT="34290" marB="34290" anchor="ctr" anchorCtr="1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1614,3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1007" marR="11007" marT="5715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1614,3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1007" marR="11007" marT="5715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100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1007" marR="11007" marT="5715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</a:rPr>
                        <a:t>0,10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1007" marR="11007" marT="5715" marB="0" anchor="ctr" horzOverflow="overflow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9062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32080" marR="132080" marT="34290" marB="34290" anchor="ctr" anchorCtr="1"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                                                                ИТОГО              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32080" marR="132080" marT="34290" marB="34290" anchor="ctr" anchorCtr="1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1614,3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1007" marR="11007" marT="5715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1614,3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1007" marR="11007" marT="5715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100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1007" marR="11007" marT="5715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</a:rPr>
                        <a:t>0,10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1007" marR="11007" marT="5715" marB="0" anchor="ctr" horzOverflow="overflow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sp>
        <p:nvSpPr>
          <p:cNvPr id="15" name="Фигура, имеющая форму буквы L 14"/>
          <p:cNvSpPr/>
          <p:nvPr/>
        </p:nvSpPr>
        <p:spPr>
          <a:xfrm rot="10800000">
            <a:off x="8286777" y="142853"/>
            <a:ext cx="714380" cy="785818"/>
          </a:xfrm>
          <a:prstGeom prst="corner">
            <a:avLst>
              <a:gd name="adj1" fmla="val 28442"/>
              <a:gd name="adj2" fmla="val 28442"/>
            </a:avLst>
          </a:prstGeom>
          <a:solidFill>
            <a:schemeClr val="accent1">
              <a:lumMod val="75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6" name="Фигура, имеющая форму буквы L 15"/>
          <p:cNvSpPr/>
          <p:nvPr/>
        </p:nvSpPr>
        <p:spPr>
          <a:xfrm rot="16200000">
            <a:off x="8251058" y="5915437"/>
            <a:ext cx="714380" cy="785819"/>
          </a:xfrm>
          <a:prstGeom prst="corner">
            <a:avLst>
              <a:gd name="adj1" fmla="val 28442"/>
              <a:gd name="adj2" fmla="val 28442"/>
            </a:avLst>
          </a:prstGeom>
          <a:solidFill>
            <a:schemeClr val="accent1">
              <a:lumMod val="75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7" name="Фигура, имеющая форму буквы L 16"/>
          <p:cNvSpPr/>
          <p:nvPr/>
        </p:nvSpPr>
        <p:spPr>
          <a:xfrm>
            <a:off x="142844" y="5915437"/>
            <a:ext cx="714380" cy="785818"/>
          </a:xfrm>
          <a:prstGeom prst="corner">
            <a:avLst>
              <a:gd name="adj1" fmla="val 28442"/>
              <a:gd name="adj2" fmla="val 28442"/>
            </a:avLst>
          </a:prstGeom>
          <a:solidFill>
            <a:schemeClr val="accent1">
              <a:lumMod val="75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8" name="Фигура, имеющая форму буквы L 17"/>
          <p:cNvSpPr/>
          <p:nvPr/>
        </p:nvSpPr>
        <p:spPr>
          <a:xfrm rot="10800000" flipH="1">
            <a:off x="142845" y="142853"/>
            <a:ext cx="642943" cy="785818"/>
          </a:xfrm>
          <a:prstGeom prst="corner">
            <a:avLst>
              <a:gd name="adj1" fmla="val 28442"/>
              <a:gd name="adj2" fmla="val 28442"/>
            </a:avLst>
          </a:prstGeom>
          <a:solidFill>
            <a:schemeClr val="accent1">
              <a:lumMod val="75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514" y="4437112"/>
            <a:ext cx="3256905" cy="2110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1679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одзаголовок 2">
            <a:extLst>
              <a:ext uri="{FF2B5EF4-FFF2-40B4-BE49-F238E27FC236}">
                <a16:creationId xmlns:a16="http://schemas.microsoft.com/office/drawing/2014/main" xmlns="" id="{3AA9D025-3E1E-475A-A87F-3D532D8CF493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91083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 algn="ctr">
              <a:spcBef>
                <a:spcPct val="20000"/>
              </a:spcBef>
              <a:defRPr/>
            </a:pPr>
            <a:r>
              <a:rPr lang="ru-RU" sz="24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Monotype Corsiva" pitchFamily="66" charset="0"/>
              </a:rPr>
              <a:t>Раздел</a:t>
            </a:r>
          </a:p>
          <a:p>
            <a:pPr lvl="0" algn="ctr">
              <a:spcBef>
                <a:spcPct val="20000"/>
              </a:spcBef>
              <a:defRPr/>
            </a:pPr>
            <a:r>
              <a:rPr lang="ru-RU" sz="32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Monotype Corsiva" pitchFamily="66" charset="0"/>
              </a:rPr>
              <a:t>«</a:t>
            </a:r>
            <a:r>
              <a:rPr lang="ru-RU" sz="28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Monotype Corsiva" pitchFamily="66" charset="0"/>
              </a:rPr>
              <a:t>Национальная</a:t>
            </a:r>
            <a:r>
              <a:rPr lang="ru-RU" sz="32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Monotype Corsiva" pitchFamily="66" charset="0"/>
              </a:rPr>
              <a:t> безопасность и правоохранительная деятельность </a:t>
            </a:r>
          </a:p>
        </p:txBody>
      </p:sp>
      <p:graphicFrame>
        <p:nvGraphicFramePr>
          <p:cNvPr id="15" name="Group 81"/>
          <p:cNvGraphicFramePr>
            <a:graphicFrameLocks/>
          </p:cNvGraphicFramePr>
          <p:nvPr>
            <p:extLst/>
          </p:nvPr>
        </p:nvGraphicFramePr>
        <p:xfrm>
          <a:off x="395536" y="2872058"/>
          <a:ext cx="8352928" cy="4041473"/>
        </p:xfrm>
        <a:graphic>
          <a:graphicData uri="http://schemas.openxmlformats.org/drawingml/2006/table">
            <a:tbl>
              <a:tblPr bandRow="1">
                <a:tableStyleId>{69CF1AB2-1976-4502-BF36-3FF5EA218861}</a:tableStyleId>
              </a:tblPr>
              <a:tblGrid>
                <a:gridCol w="403244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22413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224136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805848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066360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81083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u="none" strike="noStrike" cap="none" normalizeH="0" baseline="0" dirty="0" smtClean="0">
                        <a:ln>
                          <a:noFill/>
                        </a:ln>
                        <a:effectLst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Наименование подраздела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95D63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32080" marR="132080" marT="34290" marB="34290" anchor="ctr" anchorCtr="1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Сумма, </a:t>
                      </a:r>
                      <a:b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</a:b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в тысячах рублей на 01.01.2025 года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D0D0D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11007" marT="5715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Исполнение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D0D0D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11007" marT="5715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% 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Исполн</a:t>
                      </a: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.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D0D0D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11007" marT="5715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%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в общей сумме расходов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D0D0D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11007" marT="5715" marB="0" anchor="ctr" horzOverflow="overflow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4205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Защита населения и территории от чрезвычайных ситуаций природного и техногенного характера, гражданская оборона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1007" marR="11007" marT="5715" marB="0" anchor="b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685,3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1007" marR="11007" marT="5715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685,3</a:t>
                      </a:r>
                    </a:p>
                  </a:txBody>
                  <a:tcPr marL="11007" marR="11007" marT="5715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100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1007" marR="11007" marT="5715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0,03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1007" marR="11007" marT="5715" marB="0" anchor="ctr" horzOverflow="overflow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1950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Обеспечение пожарной безопасности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1007" marR="11007" marT="5715" marB="0" anchor="b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16934,7</a:t>
                      </a:r>
                    </a:p>
                  </a:txBody>
                  <a:tcPr marL="11007" marR="11007" marT="5715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16798,3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1007" marR="11007" marT="5715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99,2</a:t>
                      </a:r>
                    </a:p>
                  </a:txBody>
                  <a:tcPr marL="11007" marR="11007" marT="5715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1,0</a:t>
                      </a:r>
                    </a:p>
                  </a:txBody>
                  <a:tcPr marL="11007" marR="11007" marT="5715" marB="0" anchor="ctr" horzOverflow="overflow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3453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Другие вопросы в области национальной безопасности и правоохранительной деятельности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1007" marR="11007" marT="5715" marB="0" anchor="b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604,0</a:t>
                      </a:r>
                    </a:p>
                  </a:txBody>
                  <a:tcPr marL="11007" marR="11007" marT="5715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562,6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1007" marR="11007" marT="5715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93,1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1007" marR="11007" marT="5715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0,03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1007" marR="11007" marT="5715" marB="0" anchor="ctr" horzOverflow="overflow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79058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Подпрограмма "Обеспечение деятельности муниципального казенного учреждения "Единая дежурно-диспетчерская служба администрации Тугулымского городского округа"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32080" marR="132080" marT="34290" marB="3429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9443,9</a:t>
                      </a:r>
                    </a:p>
                  </a:txBody>
                  <a:tcPr marL="11007" marR="11007" marT="5715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9357,2</a:t>
                      </a:r>
                    </a:p>
                  </a:txBody>
                  <a:tcPr marL="11007" marR="11007" marT="5715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99,1</a:t>
                      </a:r>
                    </a:p>
                  </a:txBody>
                  <a:tcPr marL="11007" marR="11007" marT="5715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0,5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1007" marR="11007" marT="5715" marB="0" anchor="ctr" horzOverflow="overflow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1881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itchFamily="34" charset="0"/>
                        </a:rPr>
                        <a:t>Обеспечение фондов оплаты труда работников органов местного самоуправления и работников муниципальных учреждений, за исключением работников, заработная плата которых определяется в соответствии с указами Президента Российской Федерации</a:t>
                      </a:r>
                    </a:p>
                  </a:txBody>
                  <a:tcPr marL="132080" marR="132080" marT="34290" marB="3429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274,5</a:t>
                      </a:r>
                    </a:p>
                  </a:txBody>
                  <a:tcPr marL="11007" marR="11007" marT="5715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274,5</a:t>
                      </a:r>
                    </a:p>
                  </a:txBody>
                  <a:tcPr marL="11007" marR="11007" marT="5715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100</a:t>
                      </a:r>
                    </a:p>
                  </a:txBody>
                  <a:tcPr marL="11007" marR="11007" marT="5715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0,01</a:t>
                      </a:r>
                    </a:p>
                  </a:txBody>
                  <a:tcPr marL="11007" marR="11007" marT="5715" marB="0" anchor="ctr" horzOverflow="overflow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188150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ИТОГО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32080" marR="132080" marT="34290" marB="3429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27942,4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1007" marR="11007" marT="5715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27677,9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1007" marR="11007" marT="5715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99,1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1007" marR="11007" marT="5715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1,6</a:t>
                      </a:r>
                    </a:p>
                  </a:txBody>
                  <a:tcPr marL="11007" marR="11007" marT="5715" marB="0" anchor="ctr" horzOverflow="overflow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pic>
        <p:nvPicPr>
          <p:cNvPr id="52226" name="Picture 2" descr="https://sun9-79.userapi.com/sun9-18/impf/c858220/v858220203/ecc93/xm22gZ_1lYI.jpg?size=1200x1046&amp;quality=96&amp;sign=9d4bebf72994e1ecae69adb6c97d7237&amp;type=album"/>
          <p:cNvPicPr>
            <a:picLocks noChangeAspect="1" noChangeArrowheads="1"/>
          </p:cNvPicPr>
          <p:nvPr/>
        </p:nvPicPr>
        <p:blipFill>
          <a:blip r:embed="rId2" cstate="print"/>
          <a:srcRect l="17143" t="16389" r="17143" b="18055"/>
          <a:stretch>
            <a:fillRect/>
          </a:stretch>
        </p:blipFill>
        <p:spPr bwMode="auto">
          <a:xfrm>
            <a:off x="464316" y="1015334"/>
            <a:ext cx="2520280" cy="18114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Фигура, имеющая форму буквы L 13"/>
          <p:cNvSpPr/>
          <p:nvPr/>
        </p:nvSpPr>
        <p:spPr>
          <a:xfrm rot="10800000">
            <a:off x="8286777" y="142853"/>
            <a:ext cx="714380" cy="785818"/>
          </a:xfrm>
          <a:prstGeom prst="corner">
            <a:avLst>
              <a:gd name="adj1" fmla="val 28442"/>
              <a:gd name="adj2" fmla="val 28442"/>
            </a:avLst>
          </a:prstGeom>
          <a:solidFill>
            <a:schemeClr val="accent1">
              <a:lumMod val="75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6" name="Фигура, имеющая форму буквы L 15"/>
          <p:cNvSpPr/>
          <p:nvPr/>
        </p:nvSpPr>
        <p:spPr>
          <a:xfrm rot="16200000">
            <a:off x="8251058" y="5915437"/>
            <a:ext cx="714380" cy="785819"/>
          </a:xfrm>
          <a:prstGeom prst="corner">
            <a:avLst>
              <a:gd name="adj1" fmla="val 28442"/>
              <a:gd name="adj2" fmla="val 28442"/>
            </a:avLst>
          </a:prstGeom>
          <a:solidFill>
            <a:schemeClr val="accent1">
              <a:lumMod val="75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9" name="Фигура, имеющая форму буквы L 18"/>
          <p:cNvSpPr/>
          <p:nvPr/>
        </p:nvSpPr>
        <p:spPr>
          <a:xfrm>
            <a:off x="142844" y="5915437"/>
            <a:ext cx="714380" cy="785818"/>
          </a:xfrm>
          <a:prstGeom prst="corner">
            <a:avLst>
              <a:gd name="adj1" fmla="val 28442"/>
              <a:gd name="adj2" fmla="val 28442"/>
            </a:avLst>
          </a:prstGeom>
          <a:solidFill>
            <a:schemeClr val="accent1">
              <a:lumMod val="75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0" name="Фигура, имеющая форму буквы L 19"/>
          <p:cNvSpPr/>
          <p:nvPr/>
        </p:nvSpPr>
        <p:spPr>
          <a:xfrm rot="10800000" flipH="1">
            <a:off x="142845" y="142853"/>
            <a:ext cx="642943" cy="785818"/>
          </a:xfrm>
          <a:prstGeom prst="corner">
            <a:avLst>
              <a:gd name="adj1" fmla="val 28442"/>
              <a:gd name="adj2" fmla="val 28442"/>
            </a:avLst>
          </a:prstGeom>
          <a:solidFill>
            <a:schemeClr val="accent1">
              <a:lumMod val="75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119973" y="982610"/>
            <a:ext cx="2523994" cy="1892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3039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одзаголовок 2">
            <a:extLst>
              <a:ext uri="{FF2B5EF4-FFF2-40B4-BE49-F238E27FC236}">
                <a16:creationId xmlns:a16="http://schemas.microsoft.com/office/drawing/2014/main" xmlns="" id="{3AA9D025-3E1E-475A-A87F-3D532D8CF493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91083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 algn="ctr">
              <a:spcBef>
                <a:spcPct val="20000"/>
              </a:spcBef>
              <a:defRPr/>
            </a:pPr>
            <a:r>
              <a:rPr lang="ru-RU" sz="24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Monotype Corsiva" pitchFamily="66" charset="0"/>
              </a:rPr>
              <a:t>Раздел</a:t>
            </a:r>
          </a:p>
          <a:p>
            <a:pPr lvl="0" algn="ctr">
              <a:spcBef>
                <a:spcPct val="20000"/>
              </a:spcBef>
              <a:defRPr/>
            </a:pPr>
            <a:r>
              <a:rPr lang="ru-RU" sz="32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Monotype Corsiva" pitchFamily="66" charset="0"/>
              </a:rPr>
              <a:t>«Национальная экономика» </a:t>
            </a:r>
          </a:p>
        </p:txBody>
      </p:sp>
      <p:graphicFrame>
        <p:nvGraphicFramePr>
          <p:cNvPr id="8" name="Group 51"/>
          <p:cNvGraphicFramePr>
            <a:graphicFrameLocks/>
          </p:cNvGraphicFramePr>
          <p:nvPr>
            <p:extLst/>
          </p:nvPr>
        </p:nvGraphicFramePr>
        <p:xfrm>
          <a:off x="1259632" y="3341618"/>
          <a:ext cx="6858047" cy="3323919"/>
        </p:xfrm>
        <a:graphic>
          <a:graphicData uri="http://schemas.openxmlformats.org/drawingml/2006/table">
            <a:tbl>
              <a:tblPr bandRow="1">
                <a:tableStyleId>{69CF1AB2-1976-4502-BF36-3FF5EA218861}</a:tableStyleId>
              </a:tblPr>
              <a:tblGrid>
                <a:gridCol w="187338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498707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273901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974159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237898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71437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u="none" strike="noStrike" cap="none" normalizeH="0" baseline="0" dirty="0" smtClean="0">
                        <a:ln>
                          <a:noFill/>
                        </a:ln>
                        <a:effectLst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Наименование подраздела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32080" marR="132080" marT="34290" marB="34290" anchor="ctr" anchorCtr="1" horzOverflow="overflow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 smtClean="0"/>
                        <a:t>Сумма</a:t>
                      </a:r>
                      <a:r>
                        <a:rPr lang="ru-RU" sz="1200" u="none" strike="noStrike" dirty="0"/>
                        <a:t>, </a:t>
                      </a:r>
                      <a:br>
                        <a:rPr lang="ru-RU" sz="1200" u="none" strike="noStrike" dirty="0"/>
                      </a:br>
                      <a:r>
                        <a:rPr lang="ru-RU" sz="1200" u="none" strike="noStrike" dirty="0"/>
                        <a:t>в тысячах рублей               </a:t>
                      </a:r>
                      <a:r>
                        <a:rPr lang="ru-RU" sz="1200" u="none" strike="noStrike" dirty="0" smtClean="0"/>
                        <a:t>на</a:t>
                      </a:r>
                      <a:r>
                        <a:rPr lang="ru-RU" sz="1200" u="none" strike="noStrike" baseline="0" dirty="0" smtClean="0"/>
                        <a:t> 01.01.2025</a:t>
                      </a:r>
                      <a:endParaRPr lang="ru-RU" sz="1200" b="1" i="0" u="none" strike="noStrike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11007" marT="571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/>
                        <a:t>Исполнение</a:t>
                      </a:r>
                      <a:endParaRPr lang="ru-RU" sz="1200" b="0" i="0" u="none" strike="noStrike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11007" marT="571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/>
                        <a:t>% </a:t>
                      </a:r>
                      <a:endParaRPr lang="ru-RU" sz="1200" u="none" strike="noStrike" dirty="0" smtClean="0"/>
                    </a:p>
                    <a:p>
                      <a:pPr algn="ctr" fontAlgn="b"/>
                      <a:r>
                        <a:rPr lang="ru-RU" sz="1200" u="none" strike="noStrike" dirty="0" smtClean="0"/>
                        <a:t>исполнения</a:t>
                      </a:r>
                      <a:endParaRPr lang="ru-RU" sz="1200" b="0" i="0" u="none" strike="noStrike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11007" marT="571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 smtClean="0"/>
                        <a:t>%</a:t>
                      </a:r>
                    </a:p>
                    <a:p>
                      <a:pPr algn="ctr" fontAlgn="b"/>
                      <a:r>
                        <a:rPr lang="ru-RU" sz="1200" u="none" strike="noStrike" dirty="0" smtClean="0"/>
                        <a:t> в общей сумме</a:t>
                      </a:r>
                      <a:r>
                        <a:rPr lang="ru-RU" sz="1200" u="none" strike="noStrike" baseline="0" dirty="0" smtClean="0"/>
                        <a:t> расходов</a:t>
                      </a:r>
                      <a:endParaRPr lang="ru-RU" sz="1200" b="0" i="0" u="none" strike="noStrike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11007" marT="5715" marB="0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45470"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/>
                        <a:t>Сельское хозяйство и рыболовство</a:t>
                      </a:r>
                      <a:endParaRPr lang="ru-RU" sz="1200" b="1" i="0" u="none" strike="noStrike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1007" marR="11007" marT="571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auto" latinLnBrk="0" hangingPunct="1"/>
                      <a:r>
                        <a:rPr lang="ru-RU" sz="1200" u="none" strike="noStrike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1273,0</a:t>
                      </a:r>
                      <a:endParaRPr lang="ru-RU" sz="1200" u="none" strike="noStrike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1007" marR="11007" marT="571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auto" latinLnBrk="0" hangingPunct="1"/>
                      <a:r>
                        <a:rPr lang="ru-RU" sz="1200" u="none" strike="noStrike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1154,2</a:t>
                      </a:r>
                      <a:endParaRPr lang="ru-RU" sz="1200" u="none" strike="noStrike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1007" marR="11007" marT="5715" marB="0" anchor="ctr"/>
                </a:tc>
                <a:tc>
                  <a:txBody>
                    <a:bodyPr/>
                    <a:lstStyle/>
                    <a:p>
                      <a:pPr algn="ctr" fontAlgn="auto"/>
                      <a:r>
                        <a:rPr lang="ru-RU" sz="1200" u="none" strike="noStrike" dirty="0" smtClean="0"/>
                        <a:t>90,7</a:t>
                      </a:r>
                      <a:endParaRPr lang="ru-RU" sz="1200" b="0" i="0" u="none" strike="noStrike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1007" marR="11007" marT="5715" marB="0" anchor="ctr"/>
                </a:tc>
                <a:tc>
                  <a:txBody>
                    <a:bodyPr/>
                    <a:lstStyle/>
                    <a:p>
                      <a:pPr algn="ctr" fontAlgn="auto"/>
                      <a:r>
                        <a:rPr lang="ru-RU" sz="1200" u="none" strike="noStrike" dirty="0" smtClean="0">
                          <a:solidFill>
                            <a:srgbClr val="FF0000"/>
                          </a:solidFill>
                        </a:rPr>
                        <a:t>0,04</a:t>
                      </a:r>
                      <a:endParaRPr lang="ru-RU" sz="1200" b="0" i="0" u="none" strike="noStrike" dirty="0">
                        <a:solidFill>
                          <a:srgbClr val="FF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1007" marR="11007" marT="5715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69822">
                <a:tc>
                  <a:txBody>
                    <a:bodyPr/>
                    <a:lstStyle/>
                    <a:p>
                      <a:pPr algn="ctr" fontAlgn="auto"/>
                      <a:r>
                        <a:rPr lang="ru-RU" sz="1200" u="none" strike="noStrike" dirty="0"/>
                        <a:t>Водное хозяйство</a:t>
                      </a:r>
                      <a:endParaRPr lang="ru-RU" sz="1200" b="1" i="0" u="none" strike="noStrike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1007" marR="11007" marT="5715" marB="0" anchor="ctr"/>
                </a:tc>
                <a:tc>
                  <a:txBody>
                    <a:bodyPr/>
                    <a:lstStyle/>
                    <a:p>
                      <a:pPr algn="ctr" fontAlgn="auto"/>
                      <a:r>
                        <a:rPr lang="ru-RU" sz="1200" u="none" strike="noStrike" dirty="0" smtClean="0"/>
                        <a:t>1695,7</a:t>
                      </a:r>
                      <a:endParaRPr lang="ru-RU" sz="1200" b="0" i="0" u="none" strike="noStrike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1007" marR="11007" marT="5715" marB="0" anchor="ctr"/>
                </a:tc>
                <a:tc>
                  <a:txBody>
                    <a:bodyPr/>
                    <a:lstStyle/>
                    <a:p>
                      <a:pPr algn="ctr" fontAlgn="auto"/>
                      <a:r>
                        <a:rPr lang="ru-RU" sz="1200" u="none" strike="noStrike" dirty="0" smtClean="0"/>
                        <a:t>337,1</a:t>
                      </a:r>
                      <a:endParaRPr lang="ru-RU" sz="1200" b="0" i="0" u="none" strike="noStrike" dirty="0" smtClean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1007" marR="11007" marT="5715" marB="0" anchor="ctr"/>
                </a:tc>
                <a:tc>
                  <a:txBody>
                    <a:bodyPr/>
                    <a:lstStyle/>
                    <a:p>
                      <a:pPr algn="ctr" fontAlgn="auto"/>
                      <a:r>
                        <a:rPr lang="ru-RU" sz="1200" u="none" strike="noStrike" dirty="0" smtClean="0"/>
                        <a:t>19,9</a:t>
                      </a:r>
                      <a:endParaRPr lang="ru-RU" sz="1200" b="0" i="0" u="none" strike="noStrike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1007" marR="11007" marT="5715" marB="0" anchor="ctr"/>
                </a:tc>
                <a:tc>
                  <a:txBody>
                    <a:bodyPr/>
                    <a:lstStyle/>
                    <a:p>
                      <a:pPr algn="ctr" fontAlgn="auto"/>
                      <a:r>
                        <a:rPr lang="ru-RU" sz="1200" u="none" strike="noStrike" dirty="0" smtClean="0">
                          <a:solidFill>
                            <a:srgbClr val="FF0000"/>
                          </a:solidFill>
                        </a:rPr>
                        <a:t>0,03</a:t>
                      </a:r>
                      <a:endParaRPr lang="ru-RU" sz="1200" b="0" i="0" u="none" strike="noStrike" dirty="0">
                        <a:solidFill>
                          <a:srgbClr val="FF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1007" marR="11007" marT="5715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69822"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/>
                        <a:t>Лесное хозяйство</a:t>
                      </a:r>
                      <a:endParaRPr lang="ru-RU" sz="1200" b="1" i="0" u="none" strike="noStrike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1007" marR="11007" marT="5715" marB="0" anchor="ctr"/>
                </a:tc>
                <a:tc>
                  <a:txBody>
                    <a:bodyPr/>
                    <a:lstStyle/>
                    <a:p>
                      <a:pPr algn="ctr" fontAlgn="auto"/>
                      <a:r>
                        <a:rPr lang="ru-RU" sz="1200" u="none" strike="noStrike" dirty="0" smtClean="0"/>
                        <a:t>327,0</a:t>
                      </a:r>
                      <a:endParaRPr lang="ru-RU" sz="1200" b="0" i="0" u="none" strike="noStrike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1007" marR="11007" marT="5715" marB="0" anchor="ctr"/>
                </a:tc>
                <a:tc>
                  <a:txBody>
                    <a:bodyPr/>
                    <a:lstStyle/>
                    <a:p>
                      <a:pPr algn="ctr" fontAlgn="auto"/>
                      <a:r>
                        <a:rPr lang="ru-RU" sz="1200" u="none" strike="noStrike" dirty="0" smtClean="0"/>
                        <a:t>327,0</a:t>
                      </a:r>
                      <a:endParaRPr lang="ru-RU" sz="1200" b="0" i="0" u="none" strike="noStrike" dirty="0" smtClean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1007" marR="11007" marT="5715" marB="0" anchor="ctr"/>
                </a:tc>
                <a:tc>
                  <a:txBody>
                    <a:bodyPr/>
                    <a:lstStyle/>
                    <a:p>
                      <a:pPr algn="ctr" fontAlgn="auto"/>
                      <a:r>
                        <a:rPr lang="ru-RU" sz="1200" u="none" strike="noStrike" dirty="0" smtClean="0"/>
                        <a:t>100,0</a:t>
                      </a:r>
                      <a:endParaRPr lang="ru-RU" sz="1200" b="0" i="0" u="none" strike="noStrike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1007" marR="11007" marT="5715" marB="0" anchor="ctr"/>
                </a:tc>
                <a:tc>
                  <a:txBody>
                    <a:bodyPr/>
                    <a:lstStyle/>
                    <a:p>
                      <a:pPr algn="ctr" fontAlgn="auto"/>
                      <a:r>
                        <a:rPr lang="ru-RU" sz="1200" u="none" strike="noStrike" dirty="0" smtClean="0">
                          <a:solidFill>
                            <a:srgbClr val="FF0000"/>
                          </a:solidFill>
                        </a:rPr>
                        <a:t>0,01</a:t>
                      </a:r>
                      <a:endParaRPr lang="ru-RU" sz="1200" b="0" i="0" u="none" strike="noStrike" dirty="0">
                        <a:solidFill>
                          <a:srgbClr val="FF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1007" marR="11007" marT="5715" marB="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56399">
                <a:tc>
                  <a:txBody>
                    <a:bodyPr/>
                    <a:lstStyle/>
                    <a:p>
                      <a:pPr algn="ctr" fontAlgn="auto"/>
                      <a:r>
                        <a:rPr lang="ru-RU" sz="1200" u="none" strike="noStrike" dirty="0"/>
                        <a:t>Транспорт</a:t>
                      </a:r>
                      <a:endParaRPr lang="ru-RU" sz="1200" b="1" i="0" u="none" strike="noStrike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1007" marR="11007" marT="5715" marB="0" anchor="ctr"/>
                </a:tc>
                <a:tc>
                  <a:txBody>
                    <a:bodyPr/>
                    <a:lstStyle/>
                    <a:p>
                      <a:pPr algn="ctr" fontAlgn="auto"/>
                      <a:r>
                        <a:rPr lang="ru-RU" sz="1200" u="none" strike="noStrike" dirty="0" smtClean="0"/>
                        <a:t>11971,2</a:t>
                      </a:r>
                      <a:endParaRPr lang="ru-RU" sz="1200" b="0" i="0" u="none" strike="noStrike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1007" marR="11007" marT="5715" marB="0" anchor="ctr"/>
                </a:tc>
                <a:tc>
                  <a:txBody>
                    <a:bodyPr/>
                    <a:lstStyle/>
                    <a:p>
                      <a:pPr algn="ctr" fontAlgn="auto"/>
                      <a:r>
                        <a:rPr lang="ru-RU" sz="1200" u="none" strike="noStrike" dirty="0" smtClean="0"/>
                        <a:t>11971,2</a:t>
                      </a:r>
                      <a:endParaRPr lang="ru-RU" sz="1200" b="0" i="0" u="none" strike="noStrike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1007" marR="11007" marT="5715" marB="0" anchor="ctr"/>
                </a:tc>
                <a:tc>
                  <a:txBody>
                    <a:bodyPr/>
                    <a:lstStyle/>
                    <a:p>
                      <a:pPr algn="ctr" fontAlgn="auto"/>
                      <a:r>
                        <a:rPr lang="ru-RU" sz="1200" u="none" strike="noStrike" dirty="0" smtClean="0"/>
                        <a:t>100</a:t>
                      </a:r>
                      <a:endParaRPr lang="ru-RU" sz="1200" b="0" i="0" u="none" strike="noStrike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1007" marR="11007" marT="5715" marB="0" anchor="ctr"/>
                </a:tc>
                <a:tc>
                  <a:txBody>
                    <a:bodyPr/>
                    <a:lstStyle/>
                    <a:p>
                      <a:pPr algn="ctr" fontAlgn="auto"/>
                      <a:r>
                        <a:rPr lang="ru-RU" sz="1200" u="none" strike="noStrike" dirty="0" smtClean="0">
                          <a:solidFill>
                            <a:srgbClr val="FF0000"/>
                          </a:solidFill>
                        </a:rPr>
                        <a:t>0,8</a:t>
                      </a:r>
                      <a:endParaRPr lang="ru-RU" sz="1200" b="0" i="0" u="none" strike="noStrike" dirty="0">
                        <a:solidFill>
                          <a:srgbClr val="FF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1007" marR="11007" marT="5715" marB="0"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413072">
                <a:tc>
                  <a:txBody>
                    <a:bodyPr/>
                    <a:lstStyle/>
                    <a:p>
                      <a:pPr algn="ctr" fontAlgn="auto"/>
                      <a:r>
                        <a:rPr lang="ru-RU" sz="1200" u="none" strike="noStrike" dirty="0"/>
                        <a:t>Дорожное хозяйство </a:t>
                      </a:r>
                      <a:endParaRPr lang="ru-RU" sz="1200" u="none" strike="noStrike" dirty="0" smtClean="0"/>
                    </a:p>
                    <a:p>
                      <a:pPr algn="ctr" fontAlgn="auto"/>
                      <a:r>
                        <a:rPr lang="ru-RU" sz="1200" u="none" strike="noStrike" dirty="0" smtClean="0"/>
                        <a:t>(</a:t>
                      </a:r>
                      <a:r>
                        <a:rPr lang="ru-RU" sz="1200" u="none" strike="noStrike" dirty="0"/>
                        <a:t>дорожные фонды)</a:t>
                      </a:r>
                      <a:endParaRPr lang="ru-RU" sz="1200" b="1" i="0" u="none" strike="noStrike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1007" marR="11007" marT="5715" marB="0" anchor="ctr"/>
                </a:tc>
                <a:tc>
                  <a:txBody>
                    <a:bodyPr/>
                    <a:lstStyle/>
                    <a:p>
                      <a:pPr algn="ctr" fontAlgn="auto"/>
                      <a:r>
                        <a:rPr lang="en-US" sz="1200" u="none" strike="noStrike" dirty="0" smtClean="0"/>
                        <a:t>140302</a:t>
                      </a:r>
                      <a:r>
                        <a:rPr lang="ru-RU" sz="1200" u="none" strike="noStrike" dirty="0" smtClean="0"/>
                        <a:t>,</a:t>
                      </a:r>
                      <a:r>
                        <a:rPr lang="en-US" sz="1200" u="none" strike="noStrike" dirty="0" smtClean="0"/>
                        <a:t>8</a:t>
                      </a:r>
                      <a:endParaRPr lang="ru-RU" sz="1200" b="0" i="0" u="none" strike="noStrike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1007" marR="11007" marT="5715" marB="0" anchor="ctr"/>
                </a:tc>
                <a:tc>
                  <a:txBody>
                    <a:bodyPr/>
                    <a:lstStyle/>
                    <a:p>
                      <a:pPr algn="ctr" fontAlgn="auto"/>
                      <a:r>
                        <a:rPr lang="en-US" sz="1200" u="none" strike="noStrike" dirty="0" smtClean="0"/>
                        <a:t>120771</a:t>
                      </a:r>
                      <a:r>
                        <a:rPr lang="ru-RU" sz="1200" u="none" strike="noStrike" dirty="0" smtClean="0"/>
                        <a:t>,</a:t>
                      </a:r>
                      <a:r>
                        <a:rPr lang="en-US" sz="1200" u="none" strike="noStrike" dirty="0" smtClean="0"/>
                        <a:t>1</a:t>
                      </a:r>
                      <a:endParaRPr lang="ru-RU" sz="1200" b="0" i="0" u="none" strike="noStrike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1007" marR="11007" marT="5715" marB="0" anchor="ctr"/>
                </a:tc>
                <a:tc>
                  <a:txBody>
                    <a:bodyPr/>
                    <a:lstStyle/>
                    <a:p>
                      <a:pPr algn="ctr" fontAlgn="auto"/>
                      <a:r>
                        <a:rPr lang="ru-RU" sz="1200" u="none" strike="noStrike" dirty="0" smtClean="0"/>
                        <a:t>86,1</a:t>
                      </a:r>
                      <a:endParaRPr lang="ru-RU" sz="1200" b="0" i="0" u="none" strike="noStrike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1007" marR="11007" marT="5715" marB="0" anchor="ctr"/>
                </a:tc>
                <a:tc>
                  <a:txBody>
                    <a:bodyPr/>
                    <a:lstStyle/>
                    <a:p>
                      <a:pPr algn="ctr" fontAlgn="auto"/>
                      <a:r>
                        <a:rPr lang="ru-RU" sz="1200" u="none" strike="noStrike" dirty="0" smtClean="0">
                          <a:solidFill>
                            <a:srgbClr val="FF0000"/>
                          </a:solidFill>
                        </a:rPr>
                        <a:t>8,4</a:t>
                      </a:r>
                      <a:endParaRPr lang="ru-RU" sz="1200" b="0" i="0" u="none" strike="noStrike" dirty="0" smtClean="0">
                        <a:solidFill>
                          <a:srgbClr val="FF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1007" marR="11007" marT="5715" marB="0" anchor="ctr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81825">
                <a:tc>
                  <a:txBody>
                    <a:bodyPr/>
                    <a:lstStyle/>
                    <a:p>
                      <a:pPr algn="ctr" fontAlgn="auto"/>
                      <a:r>
                        <a:rPr lang="ru-RU" sz="1200" u="none" strike="noStrike" dirty="0"/>
                        <a:t>Другие вопросы в области национальной экономики</a:t>
                      </a:r>
                      <a:endParaRPr lang="ru-RU" sz="1200" b="1" i="0" u="none" strike="noStrike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1007" marR="11007" marT="5715" marB="0" anchor="ctr"/>
                </a:tc>
                <a:tc>
                  <a:txBody>
                    <a:bodyPr/>
                    <a:lstStyle/>
                    <a:p>
                      <a:pPr algn="ctr" fontAlgn="auto"/>
                      <a:r>
                        <a:rPr lang="ru-RU" sz="1200" u="none" strike="noStrike" dirty="0" smtClean="0"/>
                        <a:t>16723,6</a:t>
                      </a:r>
                      <a:endParaRPr lang="ru-RU" sz="1200" b="0" i="0" u="none" strike="noStrike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1007" marR="11007" marT="5715" marB="0" anchor="ctr"/>
                </a:tc>
                <a:tc>
                  <a:txBody>
                    <a:bodyPr/>
                    <a:lstStyle/>
                    <a:p>
                      <a:pPr algn="ctr" fontAlgn="auto"/>
                      <a:r>
                        <a:rPr lang="ru-RU" sz="1200" u="none" strike="noStrike" dirty="0" smtClean="0"/>
                        <a:t>15802,2</a:t>
                      </a:r>
                      <a:endParaRPr lang="ru-RU" sz="1200" b="0" i="0" u="none" strike="noStrike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1007" marR="11007" marT="5715" marB="0" anchor="ctr"/>
                </a:tc>
                <a:tc>
                  <a:txBody>
                    <a:bodyPr/>
                    <a:lstStyle/>
                    <a:p>
                      <a:pPr algn="ctr" fontAlgn="auto"/>
                      <a:r>
                        <a:rPr lang="ru-RU" sz="1200" u="none" strike="noStrike" dirty="0" smtClean="0"/>
                        <a:t>94,5</a:t>
                      </a:r>
                      <a:endParaRPr lang="ru-RU" sz="1200" b="0" i="0" u="none" strike="noStrike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1007" marR="11007" marT="5715" marB="0" anchor="ctr"/>
                </a:tc>
                <a:tc>
                  <a:txBody>
                    <a:bodyPr/>
                    <a:lstStyle/>
                    <a:p>
                      <a:pPr algn="ctr" fontAlgn="auto"/>
                      <a:r>
                        <a:rPr lang="ru-RU" sz="1200" u="none" strike="noStrike" dirty="0" smtClean="0">
                          <a:solidFill>
                            <a:srgbClr val="FF0000"/>
                          </a:solidFill>
                        </a:rPr>
                        <a:t>1,0</a:t>
                      </a:r>
                      <a:endParaRPr lang="ru-RU" sz="1200" b="0" i="0" u="none" strike="noStrike" dirty="0">
                        <a:solidFill>
                          <a:srgbClr val="FF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1007" marR="11007" marT="5715" marB="0" anchor="ctr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573130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ИТОГО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32080" marR="132080" marT="34290" marB="34290" anchor="ctr" horzOverflow="overflow"/>
                </a:tc>
                <a:tc>
                  <a:txBody>
                    <a:bodyPr/>
                    <a:lstStyle/>
                    <a:p>
                      <a:pPr algn="ctr" fontAlgn="auto"/>
                      <a:r>
                        <a:rPr lang="ru-RU" sz="1200" u="none" strike="noStrike" dirty="0" smtClean="0"/>
                        <a:t>172293,3</a:t>
                      </a:r>
                      <a:endParaRPr lang="ru-RU" sz="1200" b="1" i="0" u="none" strike="noStrike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1007" marR="11007" marT="5715" marB="0" anchor="ctr"/>
                </a:tc>
                <a:tc>
                  <a:txBody>
                    <a:bodyPr/>
                    <a:lstStyle/>
                    <a:p>
                      <a:pPr algn="ctr" fontAlgn="auto"/>
                      <a:r>
                        <a:rPr lang="ru-RU" sz="1200" u="none" strike="noStrike" dirty="0" smtClean="0"/>
                        <a:t>150362,8</a:t>
                      </a:r>
                      <a:endParaRPr lang="ru-RU" sz="1200" b="1" i="0" u="none" strike="noStrike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1007" marR="11007" marT="5715" marB="0" anchor="ctr"/>
                </a:tc>
                <a:tc>
                  <a:txBody>
                    <a:bodyPr/>
                    <a:lstStyle/>
                    <a:p>
                      <a:pPr algn="ctr" fontAlgn="auto"/>
                      <a:r>
                        <a:rPr lang="ru-RU" sz="1200" u="none" strike="noStrike" dirty="0" smtClean="0"/>
                        <a:t>87,3</a:t>
                      </a:r>
                      <a:endParaRPr lang="ru-RU" sz="1200" b="1" i="0" u="none" strike="noStrike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1007" marR="11007" marT="5715" marB="0" anchor="ctr"/>
                </a:tc>
                <a:tc>
                  <a:txBody>
                    <a:bodyPr/>
                    <a:lstStyle/>
                    <a:p>
                      <a:pPr algn="ctr" fontAlgn="auto"/>
                      <a:r>
                        <a:rPr lang="ru-RU" sz="1200" u="none" strike="noStrike" dirty="0" smtClean="0">
                          <a:solidFill>
                            <a:srgbClr val="FF0000"/>
                          </a:solidFill>
                        </a:rPr>
                        <a:t>10,3</a:t>
                      </a:r>
                      <a:endParaRPr lang="ru-RU" sz="1200" b="1" i="0" u="none" strike="noStrike" dirty="0">
                        <a:solidFill>
                          <a:srgbClr val="FF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1007" marR="11007" marT="5715" marB="0" anchor="ctr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</a:tbl>
          </a:graphicData>
        </a:graphic>
      </p:graphicFrame>
      <p:sp>
        <p:nvSpPr>
          <p:cNvPr id="15" name="Фигура, имеющая форму буквы L 14"/>
          <p:cNvSpPr/>
          <p:nvPr/>
        </p:nvSpPr>
        <p:spPr>
          <a:xfrm rot="10800000">
            <a:off x="8286777" y="142853"/>
            <a:ext cx="714380" cy="785818"/>
          </a:xfrm>
          <a:prstGeom prst="corner">
            <a:avLst>
              <a:gd name="adj1" fmla="val 28442"/>
              <a:gd name="adj2" fmla="val 28442"/>
            </a:avLst>
          </a:prstGeom>
          <a:solidFill>
            <a:schemeClr val="accent1">
              <a:lumMod val="75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6" name="Фигура, имеющая форму буквы L 15"/>
          <p:cNvSpPr/>
          <p:nvPr/>
        </p:nvSpPr>
        <p:spPr>
          <a:xfrm rot="16200000">
            <a:off x="8251058" y="5915437"/>
            <a:ext cx="714380" cy="785819"/>
          </a:xfrm>
          <a:prstGeom prst="corner">
            <a:avLst>
              <a:gd name="adj1" fmla="val 28442"/>
              <a:gd name="adj2" fmla="val 28442"/>
            </a:avLst>
          </a:prstGeom>
          <a:solidFill>
            <a:schemeClr val="accent1">
              <a:lumMod val="75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7" name="Фигура, имеющая форму буквы L 16"/>
          <p:cNvSpPr/>
          <p:nvPr/>
        </p:nvSpPr>
        <p:spPr>
          <a:xfrm>
            <a:off x="142844" y="5915437"/>
            <a:ext cx="714380" cy="785818"/>
          </a:xfrm>
          <a:prstGeom prst="corner">
            <a:avLst>
              <a:gd name="adj1" fmla="val 28442"/>
              <a:gd name="adj2" fmla="val 28442"/>
            </a:avLst>
          </a:prstGeom>
          <a:solidFill>
            <a:schemeClr val="accent1">
              <a:lumMod val="75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8" name="Фигура, имеющая форму буквы L 17"/>
          <p:cNvSpPr/>
          <p:nvPr/>
        </p:nvSpPr>
        <p:spPr>
          <a:xfrm rot="10800000" flipH="1">
            <a:off x="142845" y="142853"/>
            <a:ext cx="642943" cy="785818"/>
          </a:xfrm>
          <a:prstGeom prst="corner">
            <a:avLst>
              <a:gd name="adj1" fmla="val 28442"/>
              <a:gd name="adj2" fmla="val 28442"/>
            </a:avLst>
          </a:prstGeom>
          <a:solidFill>
            <a:schemeClr val="accent1">
              <a:lumMod val="75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6146" name="Picture 2" descr="https://vki3.okcdn.ru/i?r=B1JAm_VFBkioSGBqh1KmtlQTv6N4Ibwt2yzBDW54OhdJM3sFLYqDZTtFq6IR5DeTGsQbCIC9Zn_a0xeChUnOr0r_dZ0N1r4HJHm8sdKZK3QJQZEAAAA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0602" y="928672"/>
            <a:ext cx="3108214" cy="2331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2962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одзаголовок 2">
            <a:extLst>
              <a:ext uri="{FF2B5EF4-FFF2-40B4-BE49-F238E27FC236}">
                <a16:creationId xmlns:a16="http://schemas.microsoft.com/office/drawing/2014/main" xmlns="" id="{3AA9D025-3E1E-475A-A87F-3D532D8CF493}"/>
              </a:ext>
            </a:extLst>
          </p:cNvPr>
          <p:cNvSpPr txBox="1">
            <a:spLocks/>
          </p:cNvSpPr>
          <p:nvPr/>
        </p:nvSpPr>
        <p:spPr>
          <a:xfrm>
            <a:off x="600" y="0"/>
            <a:ext cx="9144000" cy="91083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 algn="ctr">
              <a:defRPr/>
            </a:pPr>
            <a:r>
              <a:rPr lang="ru-RU" sz="24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Monotype Corsiva" pitchFamily="66" charset="0"/>
              </a:rPr>
              <a:t>Исполнение по разделу </a:t>
            </a:r>
          </a:p>
          <a:p>
            <a:pPr lvl="0" algn="ctr">
              <a:defRPr/>
            </a:pPr>
            <a:r>
              <a:rPr lang="ru-RU" sz="32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Monotype Corsiva" pitchFamily="66" charset="0"/>
              </a:rPr>
              <a:t>«Национальная экономика» </a:t>
            </a:r>
            <a:endParaRPr lang="ru-RU" sz="2000" b="1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accent1">
                  <a:lumMod val="75000"/>
                </a:schemeClr>
              </a:solidFill>
              <a:effectLst>
                <a:reflection blurRad="12700" stA="28000" endPos="45000" dist="1000" dir="5400000" sy="-100000" algn="bl" rotWithShape="0"/>
              </a:effectLst>
              <a:latin typeface="Monotype Corsiva" pitchFamily="66" charset="0"/>
            </a:endParaRPr>
          </a:p>
          <a:p>
            <a:pPr lvl="0" algn="ctr">
              <a:defRPr/>
            </a:pPr>
            <a:r>
              <a:rPr lang="ru-RU" sz="24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Monotype Corsiva" pitchFamily="66" charset="0"/>
              </a:rPr>
              <a:t>за  2024 год</a:t>
            </a:r>
            <a:r>
              <a:rPr lang="ru-RU" sz="32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Monotype Corsiva" pitchFamily="66" charset="0"/>
              </a:rPr>
              <a:t> , </a:t>
            </a:r>
            <a:r>
              <a:rPr lang="ru-RU" sz="20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Monotype Corsiva" pitchFamily="66" charset="0"/>
              </a:rPr>
              <a:t>в тыс.руб.</a:t>
            </a:r>
            <a:endParaRPr lang="ru-RU" sz="3200" b="1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accent1">
                  <a:lumMod val="75000"/>
                </a:schemeClr>
              </a:solidFill>
              <a:effectLst>
                <a:reflection blurRad="12700" stA="28000" endPos="45000" dist="1000" dir="5400000" sy="-100000" algn="bl" rotWithShape="0"/>
              </a:effectLst>
              <a:latin typeface="Monotype Corsiva" pitchFamily="66" charset="0"/>
            </a:endParaRPr>
          </a:p>
          <a:p>
            <a:pPr lvl="0" algn="ctr">
              <a:spcBef>
                <a:spcPct val="20000"/>
              </a:spcBef>
              <a:defRPr/>
            </a:pPr>
            <a:endParaRPr lang="ru-RU" sz="3200" b="1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accent1">
                  <a:lumMod val="75000"/>
                </a:schemeClr>
              </a:solidFill>
              <a:effectLst>
                <a:reflection blurRad="12700" stA="28000" endPos="45000" dist="1000" dir="5400000" sy="-100000" algn="bl" rotWithShape="0"/>
              </a:effectLst>
              <a:latin typeface="Monotype Corsiva" pitchFamily="66" charset="0"/>
            </a:endParaRPr>
          </a:p>
        </p:txBody>
      </p:sp>
      <p:sp>
        <p:nvSpPr>
          <p:cNvPr id="8" name="Фигура, имеющая форму буквы L 7"/>
          <p:cNvSpPr/>
          <p:nvPr/>
        </p:nvSpPr>
        <p:spPr>
          <a:xfrm rot="10800000">
            <a:off x="8286777" y="142853"/>
            <a:ext cx="714380" cy="785818"/>
          </a:xfrm>
          <a:prstGeom prst="corner">
            <a:avLst>
              <a:gd name="adj1" fmla="val 28442"/>
              <a:gd name="adj2" fmla="val 28442"/>
            </a:avLst>
          </a:prstGeom>
          <a:solidFill>
            <a:schemeClr val="accent1">
              <a:lumMod val="75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5" name="Фигура, имеющая форму буквы L 14"/>
          <p:cNvSpPr/>
          <p:nvPr/>
        </p:nvSpPr>
        <p:spPr>
          <a:xfrm rot="16200000">
            <a:off x="8251058" y="5915437"/>
            <a:ext cx="714380" cy="785819"/>
          </a:xfrm>
          <a:prstGeom prst="corner">
            <a:avLst>
              <a:gd name="adj1" fmla="val 28442"/>
              <a:gd name="adj2" fmla="val 28442"/>
            </a:avLst>
          </a:prstGeom>
          <a:solidFill>
            <a:schemeClr val="accent1">
              <a:lumMod val="75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6" name="Фигура, имеющая форму буквы L 15"/>
          <p:cNvSpPr/>
          <p:nvPr/>
        </p:nvSpPr>
        <p:spPr>
          <a:xfrm>
            <a:off x="142844" y="5915437"/>
            <a:ext cx="714380" cy="785818"/>
          </a:xfrm>
          <a:prstGeom prst="corner">
            <a:avLst>
              <a:gd name="adj1" fmla="val 28442"/>
              <a:gd name="adj2" fmla="val 28442"/>
            </a:avLst>
          </a:prstGeom>
          <a:solidFill>
            <a:schemeClr val="accent1">
              <a:lumMod val="75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7" name="Фигура, имеющая форму буквы L 16"/>
          <p:cNvSpPr/>
          <p:nvPr/>
        </p:nvSpPr>
        <p:spPr>
          <a:xfrm rot="10800000" flipH="1">
            <a:off x="142845" y="142853"/>
            <a:ext cx="642943" cy="785818"/>
          </a:xfrm>
          <a:prstGeom prst="corner">
            <a:avLst>
              <a:gd name="adj1" fmla="val 28442"/>
              <a:gd name="adj2" fmla="val 28442"/>
            </a:avLst>
          </a:prstGeom>
          <a:solidFill>
            <a:schemeClr val="accent1">
              <a:lumMod val="75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aphicFrame>
        <p:nvGraphicFramePr>
          <p:cNvPr id="14" name="Диаграмма 13"/>
          <p:cNvGraphicFramePr/>
          <p:nvPr>
            <p:extLst/>
          </p:nvPr>
        </p:nvGraphicFramePr>
        <p:xfrm>
          <a:off x="539552" y="1556792"/>
          <a:ext cx="8104414" cy="48965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719944758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4" grpId="0">
        <p:bldAsOne/>
      </p:bldGraphic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одзаголовок 2">
            <a:extLst>
              <a:ext uri="{FF2B5EF4-FFF2-40B4-BE49-F238E27FC236}">
                <a16:creationId xmlns:a16="http://schemas.microsoft.com/office/drawing/2014/main" xmlns="" id="{3AA9D025-3E1E-475A-A87F-3D532D8CF493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91083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 algn="ctr">
              <a:spcBef>
                <a:spcPct val="20000"/>
              </a:spcBef>
              <a:defRPr/>
            </a:pPr>
            <a:r>
              <a:rPr lang="ru-RU" sz="24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Monotype Corsiva" pitchFamily="66" charset="0"/>
              </a:rPr>
              <a:t>Раздел</a:t>
            </a:r>
          </a:p>
          <a:p>
            <a:pPr lvl="0" algn="ctr">
              <a:spcBef>
                <a:spcPct val="20000"/>
              </a:spcBef>
              <a:defRPr/>
            </a:pPr>
            <a:r>
              <a:rPr lang="ru-RU" sz="32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Monotype Corsiva" pitchFamily="66" charset="0"/>
              </a:rPr>
              <a:t>«Национальная экономика» 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0" y="1000108"/>
            <a:ext cx="9144000" cy="769441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600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Подраздел 0405 «Сельское хозяйство и рыболовство</a:t>
            </a:r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» </a:t>
            </a:r>
          </a:p>
          <a:p>
            <a:pPr algn="ctr"/>
            <a:r>
              <a:rPr lang="ru-RU" sz="140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план  на 2024 год  - </a:t>
            </a:r>
            <a:r>
              <a:rPr lang="ru-RU" sz="14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1273 </a:t>
            </a:r>
            <a:r>
              <a:rPr lang="ru-RU" sz="140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тыс.руб.,</a:t>
            </a:r>
          </a:p>
          <a:p>
            <a:pPr algn="ctr"/>
            <a:r>
              <a:rPr lang="ru-RU" sz="140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фактическое исполнение  на 01.01.2025 года составляет </a:t>
            </a:r>
            <a:r>
              <a:rPr lang="ru-RU" sz="14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1154,2</a:t>
            </a:r>
            <a:r>
              <a:rPr lang="ru-RU" sz="140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тыс.руб., или </a:t>
            </a:r>
            <a:r>
              <a:rPr lang="ru-RU" sz="14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90,7 %</a:t>
            </a:r>
            <a:r>
              <a:rPr lang="ru-RU" sz="140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.</a:t>
            </a:r>
            <a:endParaRPr lang="ru-RU" sz="1400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9937" name="Rectangle 1"/>
          <p:cNvSpPr>
            <a:spLocks noChangeArrowheads="1"/>
          </p:cNvSpPr>
          <p:nvPr/>
        </p:nvSpPr>
        <p:spPr bwMode="auto">
          <a:xfrm>
            <a:off x="0" y="1785927"/>
            <a:ext cx="6072198" cy="5072074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1200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2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В рамках данного подраздела  в 2024 году были  профинансированы:</a:t>
            </a:r>
          </a:p>
          <a:p>
            <a:pPr algn="just"/>
            <a:r>
              <a:rPr lang="ru-RU" sz="1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1.  Муниципальная программа Тугулымского городского округа «Содействие развитию малого и среднего предпринимательства в Тугулымском городском округе до 2027 года». Предусмотрено в бюджете 70,0 тыс. руб.  исполнено – 70,0 тыс. руб. на  реализацию мероприятий по стимулированию  развития малых форм хозяйствования АПК. В рамках данного  мероприятия  подведены итоги районного  трудового соревнования «Лучшее сельскохозяйственное предприятие» – 20,0 тыс. руб., проведен конкурс «Лучший по профессии» - 42,0 тыс. руб., проведен конкурс «Новые имена агропромышленного комплекса </a:t>
            </a:r>
            <a:r>
              <a:rPr lang="ru-RU" sz="12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Тугулымского</a:t>
            </a:r>
            <a:r>
              <a:rPr lang="ru-RU" sz="1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городского округа» – 8,0 тыс. руб.</a:t>
            </a:r>
          </a:p>
          <a:p>
            <a:pPr algn="just"/>
            <a:r>
              <a:rPr lang="ru-RU" sz="1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2.  Осуществление государственного полномочия Свердловской области в сфере организации мероприятий при осуществлении деятельности по обращению с животными  без владельцев. Предусмотрено за счет средств областного бюджета 485,8 тыс. руб. исполнено 478,0 тыс. руб. </a:t>
            </a:r>
          </a:p>
          <a:p>
            <a:pPr algn="just"/>
            <a:r>
              <a:rPr lang="ru-RU" sz="1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3.  Осуществление государственных полномочий Свердловской области по организации проведения на территории Свердловской области мероприятий по предупреждению и ликвидации болезней животных. Предусмотрено за счет средств областного бюджета 94,2 тыс.руб. исполнено 0 тыс. руб.</a:t>
            </a:r>
          </a:p>
          <a:p>
            <a:pPr algn="just">
              <a:buAutoNum type="arabicPeriod" startAt="4"/>
            </a:pPr>
            <a:r>
              <a:rPr lang="ru-RU" sz="1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Муниципальная программа Тугулымского городского округа «Обеспечение эпизоотического и ветеринарно-санитарного благополучия Тугулымского городского округа» на 2021-2027 годы. Предусмотрено в бюджете ТГО – 110,0 тыс. руб.  исполнено 102,2 тыс. руб. </a:t>
            </a:r>
          </a:p>
          <a:p>
            <a:pPr algn="just">
              <a:buAutoNum type="arabicPeriod" startAt="4"/>
            </a:pPr>
            <a:r>
              <a:rPr lang="ru-RU" sz="1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Государственная программа Свердловской области "Реализация основных направлений государственной политики в сферах агропромышленного комплекса и потребительского рынка Свердловской области». Предусмотрено в бюджете 513,0 тыс. руб., исполнено 510,0.</a:t>
            </a:r>
          </a:p>
          <a:p>
            <a:pPr lvl="0" indent="457200" algn="just" fontAlgn="base">
              <a:spcBef>
                <a:spcPct val="0"/>
              </a:spcBef>
              <a:spcAft>
                <a:spcPct val="0"/>
              </a:spcAft>
            </a:pPr>
            <a:endParaRPr lang="ru-RU" sz="1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07A8D276-7185-4D1B-9D72-7AAD47CBCC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72264" y="6375819"/>
            <a:ext cx="2133600" cy="365125"/>
          </a:xfrm>
        </p:spPr>
        <p:txBody>
          <a:bodyPr/>
          <a:lstStyle/>
          <a:p>
            <a:fld id="{B311FDFD-B394-4B36-85F8-A937FF2893FE}" type="slidenum">
              <a:rPr lang="ru-RU" smtClean="0"/>
              <a:pPr/>
              <a:t>37</a:t>
            </a:fld>
            <a:endParaRPr lang="ru-RU" dirty="0"/>
          </a:p>
        </p:txBody>
      </p:sp>
      <p:sp>
        <p:nvSpPr>
          <p:cNvPr id="14" name="Фигура, имеющая форму буквы L 13"/>
          <p:cNvSpPr/>
          <p:nvPr/>
        </p:nvSpPr>
        <p:spPr>
          <a:xfrm rot="10800000">
            <a:off x="8286777" y="142853"/>
            <a:ext cx="714380" cy="785818"/>
          </a:xfrm>
          <a:prstGeom prst="corner">
            <a:avLst>
              <a:gd name="adj1" fmla="val 28442"/>
              <a:gd name="adj2" fmla="val 28442"/>
            </a:avLst>
          </a:prstGeom>
          <a:solidFill>
            <a:schemeClr val="accent1">
              <a:lumMod val="75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8" name="Фигура, имеющая форму буквы L 17"/>
          <p:cNvSpPr/>
          <p:nvPr/>
        </p:nvSpPr>
        <p:spPr>
          <a:xfrm rot="16200000">
            <a:off x="8251058" y="5915437"/>
            <a:ext cx="714380" cy="785819"/>
          </a:xfrm>
          <a:prstGeom prst="corner">
            <a:avLst>
              <a:gd name="adj1" fmla="val 28442"/>
              <a:gd name="adj2" fmla="val 28442"/>
            </a:avLst>
          </a:prstGeom>
          <a:solidFill>
            <a:schemeClr val="accent1">
              <a:lumMod val="75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9" name="Фигура, имеющая форму буквы L 18"/>
          <p:cNvSpPr/>
          <p:nvPr/>
        </p:nvSpPr>
        <p:spPr>
          <a:xfrm>
            <a:off x="142844" y="5915437"/>
            <a:ext cx="714380" cy="785818"/>
          </a:xfrm>
          <a:prstGeom prst="corner">
            <a:avLst>
              <a:gd name="adj1" fmla="val 28442"/>
              <a:gd name="adj2" fmla="val 28442"/>
            </a:avLst>
          </a:prstGeom>
          <a:solidFill>
            <a:schemeClr val="accent1">
              <a:lumMod val="75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0" name="Фигура, имеющая форму буквы L 19"/>
          <p:cNvSpPr/>
          <p:nvPr/>
        </p:nvSpPr>
        <p:spPr>
          <a:xfrm rot="10800000" flipH="1">
            <a:off x="142845" y="142853"/>
            <a:ext cx="642943" cy="785818"/>
          </a:xfrm>
          <a:prstGeom prst="corner">
            <a:avLst>
              <a:gd name="adj1" fmla="val 28442"/>
              <a:gd name="adj2" fmla="val 28442"/>
            </a:avLst>
          </a:prstGeom>
          <a:solidFill>
            <a:schemeClr val="accent1">
              <a:lumMod val="75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72705" name="Picture 1" descr="C:\Users\FU\Desktop\Картинки для Бюдета для граждан\ярмарка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72198" y="1928802"/>
            <a:ext cx="2897426" cy="2040225"/>
          </a:xfrm>
          <a:prstGeom prst="rect">
            <a:avLst/>
          </a:prstGeom>
          <a:noFill/>
        </p:spPr>
      </p:pic>
      <p:pic>
        <p:nvPicPr>
          <p:cNvPr id="72706" name="Picture 2" descr="C:\Users\FU\Desktop\Картинки для Бюдета для граждан\2xvBlO087B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72198" y="4214818"/>
            <a:ext cx="2928958" cy="207717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122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одзаголовок 2">
            <a:extLst>
              <a:ext uri="{FF2B5EF4-FFF2-40B4-BE49-F238E27FC236}">
                <a16:creationId xmlns:a16="http://schemas.microsoft.com/office/drawing/2014/main" xmlns="" id="{3AA9D025-3E1E-475A-A87F-3D532D8CF493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91083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 algn="ctr">
              <a:spcBef>
                <a:spcPct val="20000"/>
              </a:spcBef>
              <a:defRPr/>
            </a:pPr>
            <a:r>
              <a:rPr lang="ru-RU" sz="24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Monotype Corsiva" pitchFamily="66" charset="0"/>
              </a:rPr>
              <a:t>Раздел</a:t>
            </a:r>
          </a:p>
          <a:p>
            <a:pPr lvl="0" algn="ctr">
              <a:spcBef>
                <a:spcPct val="20000"/>
              </a:spcBef>
              <a:defRPr/>
            </a:pPr>
            <a:r>
              <a:rPr lang="ru-RU" sz="32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Monotype Corsiva" pitchFamily="66" charset="0"/>
              </a:rPr>
              <a:t>«Национальная экономика» 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0" y="1071547"/>
            <a:ext cx="9144000" cy="1015663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Подраздел 0406 «Водное хозяйство</a:t>
            </a:r>
            <a:r>
              <a:rPr lang="ru-RU" sz="1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»</a:t>
            </a:r>
          </a:p>
          <a:p>
            <a:pPr algn="ctr"/>
            <a:r>
              <a:rPr lang="ru-RU" sz="1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План на 2024 год – </a:t>
            </a:r>
            <a:r>
              <a:rPr lang="ru-RU" sz="1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1695,7 </a:t>
            </a:r>
            <a:r>
              <a:rPr lang="ru-RU" sz="1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тыс.руб.</a:t>
            </a:r>
          </a:p>
          <a:p>
            <a:pPr algn="ctr"/>
            <a:r>
              <a:rPr lang="ru-RU" sz="1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исполнено на 01.01.2025 года – </a:t>
            </a:r>
            <a:r>
              <a:rPr lang="ru-RU" sz="1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337,1 </a:t>
            </a:r>
            <a:r>
              <a:rPr lang="ru-RU" sz="1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тыс. руб., или 19,9 %.</a:t>
            </a:r>
          </a:p>
          <a:p>
            <a:pPr algn="ctr"/>
            <a:endParaRPr lang="ru-RU" sz="14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0961" name="Rectangle 1"/>
          <p:cNvSpPr>
            <a:spLocks noChangeArrowheads="1"/>
          </p:cNvSpPr>
          <p:nvPr/>
        </p:nvSpPr>
        <p:spPr bwMode="auto">
          <a:xfrm>
            <a:off x="714348" y="2143117"/>
            <a:ext cx="7905773" cy="2246769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indent="45720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В </a:t>
            </a:r>
            <a:r>
              <a:rPr lang="ru-RU" sz="14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рамках  данного  подраздела были профинансированы мероприятия м</a:t>
            </a:r>
            <a:r>
              <a:rPr lang="ru-RU" sz="1400" b="1" dirty="0">
                <a:latin typeface="Arial" pitchFamily="34" charset="0"/>
                <a:cs typeface="Arial" pitchFamily="34" charset="0"/>
              </a:rPr>
              <a:t>униципальной программы Тугулымского городского округа «Обеспечение рационального и безопасного природопользования на территории Тугулымского городского округа» на </a:t>
            </a:r>
            <a:r>
              <a:rPr lang="ru-RU" sz="1400" b="1" dirty="0" smtClean="0">
                <a:latin typeface="Arial" pitchFamily="34" charset="0"/>
                <a:cs typeface="Arial" pitchFamily="34" charset="0"/>
              </a:rPr>
              <a:t>2021- 2027 годы:</a:t>
            </a:r>
            <a:endParaRPr lang="ru-RU" sz="1400" b="1" dirty="0"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ru-RU" sz="1400" dirty="0" smtClean="0">
                <a:latin typeface="Arial" pitchFamily="34" charset="0"/>
                <a:cs typeface="Arial" pitchFamily="34" charset="0"/>
              </a:rPr>
              <a:t>- «Страхование гражданской ответственности» предусмотрено в бюджете 287,1 тыс. руб., исполнено 100%  -  страхование ГТС;</a:t>
            </a:r>
          </a:p>
          <a:p>
            <a:pPr algn="just">
              <a:buFontTx/>
              <a:buChar char="-"/>
            </a:pPr>
            <a:r>
              <a:rPr lang="ru-RU" sz="1400" dirty="0" smtClean="0">
                <a:latin typeface="Arial" pitchFamily="34" charset="0"/>
                <a:cs typeface="Arial" pitchFamily="34" charset="0"/>
              </a:rPr>
              <a:t>«Предпаводковые и послепаводковые мероприятия» предусмотрено в бюджете 50,0 тыс. руб., исполнено 50,0 тыс. руб., проведены на территории </a:t>
            </a:r>
            <a:r>
              <a:rPr lang="ru-RU" sz="14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Заводоуспенской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 территориальных управ.</a:t>
            </a:r>
          </a:p>
          <a:p>
            <a:pPr indent="457200" algn="ctr" fontAlgn="base">
              <a:spcBef>
                <a:spcPct val="0"/>
              </a:spcBef>
              <a:spcAft>
                <a:spcPct val="0"/>
              </a:spcAft>
            </a:pPr>
            <a:endParaRPr kumimoji="0" lang="ru-RU" sz="14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92535FAF-DE50-4C43-85EC-637B233E33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11FDFD-B394-4B36-85F8-A937FF2893FE}" type="slidenum">
              <a:rPr lang="ru-RU" smtClean="0"/>
              <a:pPr/>
              <a:t>38</a:t>
            </a:fld>
            <a:endParaRPr lang="ru-RU" dirty="0"/>
          </a:p>
        </p:txBody>
      </p:sp>
      <p:sp>
        <p:nvSpPr>
          <p:cNvPr id="14" name="Фигура, имеющая форму буквы L 13"/>
          <p:cNvSpPr/>
          <p:nvPr/>
        </p:nvSpPr>
        <p:spPr>
          <a:xfrm rot="10800000">
            <a:off x="8286777" y="142853"/>
            <a:ext cx="714380" cy="785818"/>
          </a:xfrm>
          <a:prstGeom prst="corner">
            <a:avLst>
              <a:gd name="adj1" fmla="val 28442"/>
              <a:gd name="adj2" fmla="val 28442"/>
            </a:avLst>
          </a:prstGeom>
          <a:solidFill>
            <a:schemeClr val="accent1">
              <a:lumMod val="75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5" name="Фигура, имеющая форму буквы L 14"/>
          <p:cNvSpPr/>
          <p:nvPr/>
        </p:nvSpPr>
        <p:spPr>
          <a:xfrm rot="16200000">
            <a:off x="8251058" y="5915437"/>
            <a:ext cx="714380" cy="785819"/>
          </a:xfrm>
          <a:prstGeom prst="corner">
            <a:avLst>
              <a:gd name="adj1" fmla="val 28442"/>
              <a:gd name="adj2" fmla="val 28442"/>
            </a:avLst>
          </a:prstGeom>
          <a:solidFill>
            <a:schemeClr val="accent1">
              <a:lumMod val="75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7" name="Фигура, имеющая форму буквы L 16"/>
          <p:cNvSpPr/>
          <p:nvPr/>
        </p:nvSpPr>
        <p:spPr>
          <a:xfrm>
            <a:off x="142844" y="5915437"/>
            <a:ext cx="714380" cy="785818"/>
          </a:xfrm>
          <a:prstGeom prst="corner">
            <a:avLst>
              <a:gd name="adj1" fmla="val 28442"/>
              <a:gd name="adj2" fmla="val 28442"/>
            </a:avLst>
          </a:prstGeom>
          <a:solidFill>
            <a:schemeClr val="accent1">
              <a:lumMod val="75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8" name="Фигура, имеющая форму буквы L 17"/>
          <p:cNvSpPr/>
          <p:nvPr/>
        </p:nvSpPr>
        <p:spPr>
          <a:xfrm rot="10800000" flipH="1">
            <a:off x="142845" y="142853"/>
            <a:ext cx="642943" cy="785818"/>
          </a:xfrm>
          <a:prstGeom prst="corner">
            <a:avLst>
              <a:gd name="adj1" fmla="val 28442"/>
              <a:gd name="adj2" fmla="val 28442"/>
            </a:avLst>
          </a:prstGeom>
          <a:solidFill>
            <a:schemeClr val="accent1">
              <a:lumMod val="75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4419046"/>
            <a:ext cx="3131840" cy="234888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4389886"/>
            <a:ext cx="1851670" cy="2468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167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vki3.okcdn.ru/i?r=CFtAm_VFBkioSGBqh1K8NvPn9NYRW5BUy8e5-dxaLfL1pwCB_RdzsXX6f4h0AyVluKXhLjP_G8U0aQAZ_wjXXH7EhNF4cUV82KVON-omi0Y44QAtpSwINd_lFz0AAAA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3762" y="4062535"/>
            <a:ext cx="2095507" cy="2795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одзаголовок 2">
            <a:extLst>
              <a:ext uri="{FF2B5EF4-FFF2-40B4-BE49-F238E27FC236}">
                <a16:creationId xmlns:a16="http://schemas.microsoft.com/office/drawing/2014/main" xmlns="" id="{3AA9D025-3E1E-475A-A87F-3D532D8CF493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91083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 algn="ctr">
              <a:spcBef>
                <a:spcPct val="20000"/>
              </a:spcBef>
              <a:defRPr/>
            </a:pPr>
            <a:r>
              <a:rPr lang="ru-RU" sz="32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Monotype Corsiva" pitchFamily="66" charset="0"/>
              </a:rPr>
              <a:t>    </a:t>
            </a:r>
            <a:r>
              <a:rPr lang="ru-RU" sz="28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Monotype Corsiva" pitchFamily="66" charset="0"/>
              </a:rPr>
              <a:t>Раздел</a:t>
            </a:r>
          </a:p>
          <a:p>
            <a:pPr lvl="0" algn="ctr">
              <a:spcBef>
                <a:spcPct val="20000"/>
              </a:spcBef>
              <a:defRPr/>
            </a:pPr>
            <a:r>
              <a:rPr lang="ru-RU" sz="32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Monotype Corsiva" pitchFamily="66" charset="0"/>
              </a:rPr>
              <a:t>«Национальная экономика» 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0" y="1124744"/>
            <a:ext cx="9144000" cy="646331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Подраздел  </a:t>
            </a:r>
            <a:r>
              <a:rPr lang="ru-RU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0407 «Лесное хозяйство»</a:t>
            </a:r>
          </a:p>
          <a:p>
            <a:pPr algn="ctr"/>
            <a:r>
              <a:rPr lang="ru-RU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План на 2024 год </a:t>
            </a:r>
            <a:r>
              <a:rPr lang="ru-RU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327,0 </a:t>
            </a:r>
            <a:r>
              <a:rPr lang="ru-RU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тыс. руб., исполнение  100 %</a:t>
            </a:r>
            <a:r>
              <a:rPr lang="ru-RU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  </a:t>
            </a:r>
            <a:endParaRPr lang="ru-RU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0961" name="Rectangle 1"/>
          <p:cNvSpPr>
            <a:spLocks noChangeArrowheads="1"/>
          </p:cNvSpPr>
          <p:nvPr/>
        </p:nvSpPr>
        <p:spPr bwMode="auto">
          <a:xfrm>
            <a:off x="1835696" y="1794275"/>
            <a:ext cx="5786478" cy="2492990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latin typeface="Arial" pitchFamily="34" charset="0"/>
                <a:cs typeface="Arial" pitchFamily="34" charset="0"/>
              </a:rPr>
              <a:t>Муниципальная программа Тугулымского городского округа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latin typeface="Arial" pitchFamily="34" charset="0"/>
                <a:cs typeface="Arial" pitchFamily="34" charset="0"/>
              </a:rPr>
              <a:t>«Управление муниципальной собственностью Тугулымского городского округа  на период  с 2020 до 2026 года».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sz="1400" dirty="0" smtClean="0"/>
          </a:p>
          <a:p>
            <a:pPr marL="85725" lvl="1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1400" dirty="0" smtClean="0">
                <a:latin typeface="Arial" pitchFamily="34" charset="0"/>
                <a:cs typeface="Arial" pitchFamily="34" charset="0"/>
              </a:rPr>
              <a:t>	В 2024 году была произведена оплата муниципального  контракта по разработке плана противопожарного обустройства лесов на территории </a:t>
            </a:r>
            <a:r>
              <a:rPr lang="ru-RU" sz="1400" dirty="0" err="1" smtClean="0">
                <a:latin typeface="Arial" pitchFamily="34" charset="0"/>
                <a:cs typeface="Arial" pitchFamily="34" charset="0"/>
              </a:rPr>
              <a:t>Тугулымского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 городского лесничества и обследованию аварийных деревьев, расположенных в границах </a:t>
            </a:r>
            <a:r>
              <a:rPr lang="ru-RU" sz="1400" dirty="0" err="1" smtClean="0">
                <a:latin typeface="Arial" pitchFamily="34" charset="0"/>
                <a:cs typeface="Arial" pitchFamily="34" charset="0"/>
              </a:rPr>
              <a:t>Тугулымского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 ГО.</a:t>
            </a:r>
            <a:endParaRPr lang="ru-RU" sz="1400" b="1" dirty="0" smtClean="0">
              <a:latin typeface="Arial" pitchFamily="34" charset="0"/>
              <a:cs typeface="Arial" pitchFamily="34" charset="0"/>
            </a:endParaRPr>
          </a:p>
          <a:p>
            <a:pPr indent="457200" algn="ctr" fontAlgn="base">
              <a:spcBef>
                <a:spcPct val="0"/>
              </a:spcBef>
              <a:spcAft>
                <a:spcPct val="0"/>
              </a:spcAft>
            </a:pPr>
            <a:endParaRPr lang="ru-RU" sz="1400" dirty="0" smtClean="0">
              <a:latin typeface="Arial" pitchFamily="34" charset="0"/>
              <a:cs typeface="Arial" pitchFamily="34" charset="0"/>
            </a:endParaRPr>
          </a:p>
          <a:p>
            <a:pPr indent="457200" algn="just" fontAlgn="base">
              <a:spcBef>
                <a:spcPct val="0"/>
              </a:spcBef>
              <a:spcAft>
                <a:spcPct val="0"/>
              </a:spcAft>
            </a:pPr>
            <a:endParaRPr kumimoji="0" lang="ru-RU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FFF94754-5A9D-4BCB-804A-C7E506E6B4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11FDFD-B394-4B36-85F8-A937FF2893FE}" type="slidenum">
              <a:rPr lang="ru-RU" smtClean="0"/>
              <a:pPr/>
              <a:t>39</a:t>
            </a:fld>
            <a:endParaRPr lang="ru-RU" dirty="0"/>
          </a:p>
        </p:txBody>
      </p:sp>
      <p:sp>
        <p:nvSpPr>
          <p:cNvPr id="14" name="Фигура, имеющая форму буквы L 13"/>
          <p:cNvSpPr/>
          <p:nvPr/>
        </p:nvSpPr>
        <p:spPr>
          <a:xfrm rot="10800000">
            <a:off x="8286777" y="142853"/>
            <a:ext cx="714380" cy="785818"/>
          </a:xfrm>
          <a:prstGeom prst="corner">
            <a:avLst>
              <a:gd name="adj1" fmla="val 28442"/>
              <a:gd name="adj2" fmla="val 28442"/>
            </a:avLst>
          </a:prstGeom>
          <a:solidFill>
            <a:schemeClr val="accent1">
              <a:lumMod val="75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5" name="Фигура, имеющая форму буквы L 14"/>
          <p:cNvSpPr/>
          <p:nvPr/>
        </p:nvSpPr>
        <p:spPr>
          <a:xfrm rot="16200000">
            <a:off x="8251058" y="5915437"/>
            <a:ext cx="714380" cy="785819"/>
          </a:xfrm>
          <a:prstGeom prst="corner">
            <a:avLst>
              <a:gd name="adj1" fmla="val 28442"/>
              <a:gd name="adj2" fmla="val 28442"/>
            </a:avLst>
          </a:prstGeom>
          <a:solidFill>
            <a:schemeClr val="accent1">
              <a:lumMod val="75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7" name="Фигура, имеющая форму буквы L 16"/>
          <p:cNvSpPr/>
          <p:nvPr/>
        </p:nvSpPr>
        <p:spPr>
          <a:xfrm>
            <a:off x="142844" y="5915437"/>
            <a:ext cx="714380" cy="785818"/>
          </a:xfrm>
          <a:prstGeom prst="corner">
            <a:avLst>
              <a:gd name="adj1" fmla="val 28442"/>
              <a:gd name="adj2" fmla="val 28442"/>
            </a:avLst>
          </a:prstGeom>
          <a:solidFill>
            <a:schemeClr val="accent1">
              <a:lumMod val="75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8" name="Фигура, имеющая форму буквы L 17"/>
          <p:cNvSpPr/>
          <p:nvPr/>
        </p:nvSpPr>
        <p:spPr>
          <a:xfrm rot="10800000" flipH="1">
            <a:off x="142845" y="142853"/>
            <a:ext cx="642943" cy="785818"/>
          </a:xfrm>
          <a:prstGeom prst="corner">
            <a:avLst>
              <a:gd name="adj1" fmla="val 28442"/>
              <a:gd name="adj2" fmla="val 28442"/>
            </a:avLst>
          </a:prstGeom>
          <a:solidFill>
            <a:schemeClr val="accent1">
              <a:lumMod val="75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70758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/>
          <p:nvPr/>
        </p:nvPicPr>
        <p:blipFill rotWithShape="1">
          <a:blip r:embed="rId2" cstate="print"/>
          <a:srcRect t="21368" r="-1875" b="17723"/>
          <a:stretch/>
        </p:blipFill>
        <p:spPr bwMode="auto">
          <a:xfrm>
            <a:off x="395536" y="836712"/>
            <a:ext cx="3600400" cy="219826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Рисунок 9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8064" y="817909"/>
            <a:ext cx="3611617" cy="22170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одзаголовок 2"/>
          <p:cNvSpPr txBox="1">
            <a:spLocks/>
          </p:cNvSpPr>
          <p:nvPr/>
        </p:nvSpPr>
        <p:spPr>
          <a:xfrm>
            <a:off x="761973" y="321447"/>
            <a:ext cx="7810523" cy="8036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Monotype Corsiva" pitchFamily="66" charset="0"/>
              </a:rPr>
              <a:t> </a:t>
            </a:r>
            <a:r>
              <a:rPr lang="ru-RU" sz="32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Monotype Corsiva" pitchFamily="66" charset="0"/>
              </a:rPr>
              <a:t>Тугулымский </a:t>
            </a:r>
            <a:r>
              <a:rPr lang="ru-RU" sz="3200" b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Monotype Corsiva" pitchFamily="66" charset="0"/>
              </a:rPr>
              <a:t>городской </a:t>
            </a:r>
            <a:r>
              <a:rPr lang="ru-RU" sz="3200" b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Monotype Corsiva" pitchFamily="66" charset="0"/>
              </a:rPr>
              <a:t>округ  </a:t>
            </a:r>
            <a:endParaRPr kumimoji="0" lang="ru-RU" sz="3200" b="1" i="0" strike="noStrike" kern="1200" cap="none" spc="0" normalizeH="0" baseline="0" noProof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accent1">
                  <a:lumMod val="75000"/>
                </a:schemeClr>
              </a:solidFill>
              <a:effectLst>
                <a:reflection blurRad="12700" stA="28000" endPos="45000" dist="1000" dir="5400000" sy="-100000" algn="bl" rotWithShape="0"/>
              </a:effectLst>
              <a:uLnTx/>
              <a:uFillTx/>
              <a:latin typeface="Monotype Corsiva" pitchFamily="66" charset="0"/>
            </a:endParaRPr>
          </a:p>
        </p:txBody>
      </p:sp>
      <p:sp>
        <p:nvSpPr>
          <p:cNvPr id="1033" name="Rectangle 9"/>
          <p:cNvSpPr>
            <a:spLocks noChangeArrowheads="1"/>
          </p:cNvSpPr>
          <p:nvPr/>
        </p:nvSpPr>
        <p:spPr bwMode="auto">
          <a:xfrm>
            <a:off x="948928" y="4877011"/>
            <a:ext cx="7266410" cy="1515308"/>
          </a:xfrm>
          <a:prstGeom prst="flowChartAlternateProcess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200" b="1" dirty="0">
                <a:solidFill>
                  <a:schemeClr val="tx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Тугулымский городской  округ </a:t>
            </a:r>
            <a:r>
              <a:rPr kumimoji="0" lang="ru-RU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расположен на юго-востоке Свердловской области. На востоке граничит с Тюменской областью, на юге – с Курганской областью.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2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Среднее протяжение района с запада на восток 110 км, с севера на юг – 50 км, в центральной части района с запада на восток проходит Свердловская железная дорога.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2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Площадь района – 333251 кв. км.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2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Административным центром  является  поселок городского типа Тугулым.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100" b="1" i="0" u="none" strike="noStrike" cap="none" normalizeH="0" baseline="0" dirty="0">
              <a:ln>
                <a:noFill/>
              </a:ln>
              <a:solidFill>
                <a:schemeClr val="accent3">
                  <a:lumMod val="50000"/>
                </a:schemeClr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15E450AD-284A-47CF-9395-CAC621B956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11FDFD-B394-4B36-85F8-A937FF2893FE}" type="slidenum">
              <a:rPr lang="ru-RU" smtClean="0"/>
              <a:pPr/>
              <a:t>4</a:t>
            </a:fld>
            <a:endParaRPr lang="ru-RU" dirty="0"/>
          </a:p>
        </p:txBody>
      </p:sp>
      <p:sp>
        <p:nvSpPr>
          <p:cNvPr id="15" name="Фигура, имеющая форму буквы L 14"/>
          <p:cNvSpPr/>
          <p:nvPr/>
        </p:nvSpPr>
        <p:spPr>
          <a:xfrm rot="10800000">
            <a:off x="8286777" y="142853"/>
            <a:ext cx="714380" cy="785818"/>
          </a:xfrm>
          <a:prstGeom prst="corner">
            <a:avLst>
              <a:gd name="adj1" fmla="val 28442"/>
              <a:gd name="adj2" fmla="val 28442"/>
            </a:avLst>
          </a:prstGeom>
          <a:solidFill>
            <a:schemeClr val="accent1">
              <a:lumMod val="75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6" name="Фигура, имеющая форму буквы L 15"/>
          <p:cNvSpPr/>
          <p:nvPr/>
        </p:nvSpPr>
        <p:spPr>
          <a:xfrm rot="16200000">
            <a:off x="8251058" y="5915437"/>
            <a:ext cx="714380" cy="785819"/>
          </a:xfrm>
          <a:prstGeom prst="corner">
            <a:avLst>
              <a:gd name="adj1" fmla="val 28442"/>
              <a:gd name="adj2" fmla="val 28442"/>
            </a:avLst>
          </a:prstGeom>
          <a:solidFill>
            <a:schemeClr val="accent1">
              <a:lumMod val="75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7" name="Фигура, имеющая форму буквы L 16"/>
          <p:cNvSpPr/>
          <p:nvPr/>
        </p:nvSpPr>
        <p:spPr>
          <a:xfrm>
            <a:off x="142844" y="5915437"/>
            <a:ext cx="714380" cy="785818"/>
          </a:xfrm>
          <a:prstGeom prst="corner">
            <a:avLst>
              <a:gd name="adj1" fmla="val 28442"/>
              <a:gd name="adj2" fmla="val 28442"/>
            </a:avLst>
          </a:prstGeom>
          <a:solidFill>
            <a:schemeClr val="accent1">
              <a:lumMod val="75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9" name="Фигура, имеющая форму буквы L 18"/>
          <p:cNvSpPr/>
          <p:nvPr/>
        </p:nvSpPr>
        <p:spPr>
          <a:xfrm rot="10800000" flipH="1">
            <a:off x="142845" y="142853"/>
            <a:ext cx="642943" cy="785818"/>
          </a:xfrm>
          <a:prstGeom prst="corner">
            <a:avLst>
              <a:gd name="adj1" fmla="val 28442"/>
              <a:gd name="adj2" fmla="val 28442"/>
            </a:avLst>
          </a:prstGeom>
          <a:solidFill>
            <a:schemeClr val="accent1">
              <a:lumMod val="75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28" t="1" r="12164" b="9748"/>
          <a:stretch/>
        </p:blipFill>
        <p:spPr>
          <a:xfrm>
            <a:off x="2590181" y="2322387"/>
            <a:ext cx="3565995" cy="243169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одзаголовок 2">
            <a:extLst>
              <a:ext uri="{FF2B5EF4-FFF2-40B4-BE49-F238E27FC236}">
                <a16:creationId xmlns:a16="http://schemas.microsoft.com/office/drawing/2014/main" xmlns="" id="{3AA9D025-3E1E-475A-A87F-3D532D8CF493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91083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 algn="ctr">
              <a:spcBef>
                <a:spcPct val="20000"/>
              </a:spcBef>
              <a:defRPr/>
            </a:pPr>
            <a:r>
              <a:rPr lang="ru-RU" sz="28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Monotype Corsiva" pitchFamily="66" charset="0"/>
              </a:rPr>
              <a:t>    Раздел</a:t>
            </a:r>
          </a:p>
          <a:p>
            <a:pPr lvl="0" algn="ctr">
              <a:spcBef>
                <a:spcPct val="20000"/>
              </a:spcBef>
              <a:defRPr/>
            </a:pPr>
            <a:r>
              <a:rPr lang="ru-RU" sz="32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Monotype Corsiva" pitchFamily="66" charset="0"/>
              </a:rPr>
              <a:t>«Национальная экономика» 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392876" y="1071525"/>
            <a:ext cx="8358247" cy="400110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 </a:t>
            </a:r>
            <a:r>
              <a:rPr lang="ru-RU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Подраздел </a:t>
            </a:r>
            <a:r>
              <a:rPr lang="ru-RU" sz="2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0408 «Транспорт» </a:t>
            </a:r>
            <a:endParaRPr lang="ru-RU" sz="2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Rectangle 1"/>
          <p:cNvSpPr>
            <a:spLocks noChangeArrowheads="1"/>
          </p:cNvSpPr>
          <p:nvPr/>
        </p:nvSpPr>
        <p:spPr bwMode="auto">
          <a:xfrm>
            <a:off x="714348" y="4071942"/>
            <a:ext cx="4143404" cy="2462213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indent="45720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i="1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Проведены  следующие мероприятия: 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indent="457200" algn="just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предоставлена субсидия на возмещение недополученных  доходов  и фактически понесенных затрат в объеме 11971,2 тыс. руб. (МУП «УЖКХ И АТ ТГО» 2449,5 тыс. руб., МУП «Автоперевозки» – 5850,1 тыс. руб., ООО «Автоперевозки» – 3671,6 тыс. руб.) в связи с осуществлением пассажирских перевозок по муниципальным  маршрутам регулярных перевозок по регулируемым тарифам в границах Тугулымского городского округа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9" name="Диаграмма 18"/>
          <p:cNvGraphicFramePr/>
          <p:nvPr>
            <p:extLst/>
          </p:nvPr>
        </p:nvGraphicFramePr>
        <p:xfrm>
          <a:off x="5000628" y="1928803"/>
          <a:ext cx="3643339" cy="43577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6" name="Фигура, имеющая форму буквы L 15"/>
          <p:cNvSpPr/>
          <p:nvPr/>
        </p:nvSpPr>
        <p:spPr>
          <a:xfrm rot="10800000">
            <a:off x="8286777" y="142853"/>
            <a:ext cx="714380" cy="785818"/>
          </a:xfrm>
          <a:prstGeom prst="corner">
            <a:avLst>
              <a:gd name="adj1" fmla="val 28442"/>
              <a:gd name="adj2" fmla="val 28442"/>
            </a:avLst>
          </a:prstGeom>
          <a:solidFill>
            <a:schemeClr val="accent1">
              <a:lumMod val="75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7" name="Фигура, имеющая форму буквы L 16"/>
          <p:cNvSpPr/>
          <p:nvPr/>
        </p:nvSpPr>
        <p:spPr>
          <a:xfrm rot="16200000">
            <a:off x="8251058" y="5915437"/>
            <a:ext cx="714380" cy="785819"/>
          </a:xfrm>
          <a:prstGeom prst="corner">
            <a:avLst>
              <a:gd name="adj1" fmla="val 28442"/>
              <a:gd name="adj2" fmla="val 28442"/>
            </a:avLst>
          </a:prstGeom>
          <a:solidFill>
            <a:schemeClr val="accent1">
              <a:lumMod val="75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8" name="Фигура, имеющая форму буквы L 17"/>
          <p:cNvSpPr/>
          <p:nvPr/>
        </p:nvSpPr>
        <p:spPr>
          <a:xfrm>
            <a:off x="142844" y="5915437"/>
            <a:ext cx="714380" cy="785818"/>
          </a:xfrm>
          <a:prstGeom prst="corner">
            <a:avLst>
              <a:gd name="adj1" fmla="val 28442"/>
              <a:gd name="adj2" fmla="val 28442"/>
            </a:avLst>
          </a:prstGeom>
          <a:solidFill>
            <a:schemeClr val="accent1">
              <a:lumMod val="75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1" name="Фигура, имеющая форму буквы L 20"/>
          <p:cNvSpPr/>
          <p:nvPr/>
        </p:nvSpPr>
        <p:spPr>
          <a:xfrm rot="10800000" flipH="1">
            <a:off x="142845" y="142853"/>
            <a:ext cx="642943" cy="785818"/>
          </a:xfrm>
          <a:prstGeom prst="corner">
            <a:avLst>
              <a:gd name="adj1" fmla="val 28442"/>
              <a:gd name="adj2" fmla="val 28442"/>
            </a:avLst>
          </a:prstGeom>
          <a:solidFill>
            <a:schemeClr val="accent1">
              <a:lumMod val="75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52598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одзаголовок 2">
            <a:extLst>
              <a:ext uri="{FF2B5EF4-FFF2-40B4-BE49-F238E27FC236}">
                <a16:creationId xmlns:a16="http://schemas.microsoft.com/office/drawing/2014/main" xmlns="" id="{3AA9D025-3E1E-475A-A87F-3D532D8CF493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91083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 algn="ctr">
              <a:spcBef>
                <a:spcPct val="20000"/>
              </a:spcBef>
              <a:defRPr/>
            </a:pPr>
            <a:r>
              <a:rPr lang="ru-RU" sz="28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Monotype Corsiva" pitchFamily="66" charset="0"/>
              </a:rPr>
              <a:t>Раздел</a:t>
            </a:r>
          </a:p>
          <a:p>
            <a:pPr lvl="0" algn="ctr">
              <a:spcBef>
                <a:spcPct val="20000"/>
              </a:spcBef>
              <a:defRPr/>
            </a:pPr>
            <a:r>
              <a:rPr lang="ru-RU" sz="32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Monotype Corsiva" pitchFamily="66" charset="0"/>
              </a:rPr>
              <a:t>«Национальная экономика»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380925" y="1071525"/>
            <a:ext cx="8429684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 </a:t>
            </a:r>
            <a:r>
              <a:rPr lang="ru-RU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Подраздел  </a:t>
            </a:r>
            <a:r>
              <a:rPr lang="ru-RU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0409 «Дорожное хозяйство</a:t>
            </a:r>
            <a:r>
              <a:rPr lang="en-US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(дорожные фонды)» </a:t>
            </a:r>
            <a:endParaRPr lang="ru-RU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4" name="Диаграмма 13"/>
          <p:cNvGraphicFramePr/>
          <p:nvPr>
            <p:extLst/>
          </p:nvPr>
        </p:nvGraphicFramePr>
        <p:xfrm>
          <a:off x="357158" y="1643050"/>
          <a:ext cx="5453102" cy="29289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5" name="Прямоугольник 14"/>
          <p:cNvSpPr/>
          <p:nvPr/>
        </p:nvSpPr>
        <p:spPr>
          <a:xfrm>
            <a:off x="714348" y="4857760"/>
            <a:ext cx="435771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i="1" dirty="0" smtClean="0">
                <a:latin typeface="Arial" pitchFamily="34" charset="0"/>
                <a:cs typeface="Arial" pitchFamily="34" charset="0"/>
              </a:rPr>
              <a:t>План  на 2024 год  - 140302,8 тыс. руб., </a:t>
            </a:r>
          </a:p>
          <a:p>
            <a:pPr algn="ctr"/>
            <a:r>
              <a:rPr lang="ru-RU" sz="1400" b="1" i="1" dirty="0" smtClean="0">
                <a:latin typeface="Arial" pitchFamily="34" charset="0"/>
                <a:cs typeface="Arial" pitchFamily="34" charset="0"/>
              </a:rPr>
              <a:t> Фактическое исполнение  на 01.01.2025 года  составляет -  120771,1 тыс. </a:t>
            </a:r>
            <a:r>
              <a:rPr lang="ru-RU" sz="1200" b="1" i="1" dirty="0" smtClean="0">
                <a:latin typeface="Arial" pitchFamily="34" charset="0"/>
                <a:cs typeface="Arial" pitchFamily="34" charset="0"/>
              </a:rPr>
              <a:t>руб</a:t>
            </a:r>
            <a:r>
              <a:rPr lang="ru-RU" sz="1400" b="1" i="1" dirty="0" smtClean="0">
                <a:latin typeface="Arial" pitchFamily="34" charset="0"/>
                <a:cs typeface="Arial" pitchFamily="34" charset="0"/>
              </a:rPr>
              <a:t>. или 86,1%.</a:t>
            </a:r>
            <a:endParaRPr lang="ru-RU" sz="1400" b="1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Фигура, имеющая форму буквы L 15"/>
          <p:cNvSpPr/>
          <p:nvPr/>
        </p:nvSpPr>
        <p:spPr>
          <a:xfrm rot="10800000">
            <a:off x="8286777" y="142853"/>
            <a:ext cx="714380" cy="785818"/>
          </a:xfrm>
          <a:prstGeom prst="corner">
            <a:avLst>
              <a:gd name="adj1" fmla="val 28442"/>
              <a:gd name="adj2" fmla="val 28442"/>
            </a:avLst>
          </a:prstGeom>
          <a:solidFill>
            <a:schemeClr val="accent1">
              <a:lumMod val="75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7" name="Фигура, имеющая форму буквы L 16"/>
          <p:cNvSpPr/>
          <p:nvPr/>
        </p:nvSpPr>
        <p:spPr>
          <a:xfrm rot="16200000">
            <a:off x="8251058" y="5915437"/>
            <a:ext cx="714380" cy="785819"/>
          </a:xfrm>
          <a:prstGeom prst="corner">
            <a:avLst>
              <a:gd name="adj1" fmla="val 28442"/>
              <a:gd name="adj2" fmla="val 28442"/>
            </a:avLst>
          </a:prstGeom>
          <a:solidFill>
            <a:schemeClr val="accent1">
              <a:lumMod val="75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8" name="Фигура, имеющая форму буквы L 17"/>
          <p:cNvSpPr/>
          <p:nvPr/>
        </p:nvSpPr>
        <p:spPr>
          <a:xfrm>
            <a:off x="142844" y="5915437"/>
            <a:ext cx="714380" cy="785818"/>
          </a:xfrm>
          <a:prstGeom prst="corner">
            <a:avLst>
              <a:gd name="adj1" fmla="val 28442"/>
              <a:gd name="adj2" fmla="val 28442"/>
            </a:avLst>
          </a:prstGeom>
          <a:solidFill>
            <a:schemeClr val="accent1">
              <a:lumMod val="75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9" name="Фигура, имеющая форму буквы L 18"/>
          <p:cNvSpPr/>
          <p:nvPr/>
        </p:nvSpPr>
        <p:spPr>
          <a:xfrm rot="10800000" flipH="1">
            <a:off x="142845" y="142853"/>
            <a:ext cx="642943" cy="785818"/>
          </a:xfrm>
          <a:prstGeom prst="corner">
            <a:avLst>
              <a:gd name="adj1" fmla="val 28442"/>
              <a:gd name="adj2" fmla="val 28442"/>
            </a:avLst>
          </a:prstGeom>
          <a:solidFill>
            <a:schemeClr val="accent1">
              <a:lumMod val="75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26153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Фигура, имеющая форму буквы L 9"/>
          <p:cNvSpPr/>
          <p:nvPr/>
        </p:nvSpPr>
        <p:spPr>
          <a:xfrm rot="16200000">
            <a:off x="8131995" y="5911471"/>
            <a:ext cx="714380" cy="785819"/>
          </a:xfrm>
          <a:prstGeom prst="corner">
            <a:avLst>
              <a:gd name="adj1" fmla="val 28442"/>
              <a:gd name="adj2" fmla="val 28442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Фигура, имеющая форму буквы L 10"/>
          <p:cNvSpPr/>
          <p:nvPr/>
        </p:nvSpPr>
        <p:spPr>
          <a:xfrm>
            <a:off x="285722" y="5840034"/>
            <a:ext cx="714380" cy="785818"/>
          </a:xfrm>
          <a:prstGeom prst="corner">
            <a:avLst>
              <a:gd name="adj1" fmla="val 28442"/>
              <a:gd name="adj2" fmla="val 28442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одзаголовок 2">
            <a:extLst>
              <a:ext uri="{FF2B5EF4-FFF2-40B4-BE49-F238E27FC236}">
                <a16:creationId xmlns:a16="http://schemas.microsoft.com/office/drawing/2014/main" xmlns="" id="{3AA9D025-3E1E-475A-A87F-3D532D8CF493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9144000" cy="7143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 algn="ctr">
              <a:spcBef>
                <a:spcPct val="20000"/>
              </a:spcBef>
              <a:defRPr/>
            </a:pPr>
            <a:r>
              <a:rPr lang="ru-RU" sz="28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Monotype Corsiva" pitchFamily="66" charset="0"/>
              </a:rPr>
              <a:t>Раздел</a:t>
            </a:r>
          </a:p>
          <a:p>
            <a:pPr lvl="0" algn="ctr">
              <a:spcBef>
                <a:spcPct val="20000"/>
              </a:spcBef>
              <a:defRPr/>
            </a:pPr>
            <a:r>
              <a:rPr lang="ru-RU" sz="32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Monotype Corsiva" pitchFamily="66" charset="0"/>
              </a:rPr>
              <a:t>«Национальная экономика»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0" y="1017968"/>
            <a:ext cx="9144000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По подразделу </a:t>
            </a:r>
            <a:r>
              <a:rPr lang="ru-RU" b="1" dirty="0" smtClean="0">
                <a:solidFill>
                  <a:schemeClr val="tx1"/>
                </a:solidFill>
              </a:rPr>
              <a:t>0409 «Дорожное хозяйство (дорожные фонды)» 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142844" y="1428736"/>
            <a:ext cx="8858312" cy="203132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u-RU" sz="1400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	Муниципальная программа ТГО «Повышение безопасности дорожного движения на территории ТГО» на 2021-2027 годы запланировано  9295,1 тыс. руб.  по состоянию на 01.01.2025 года исполнено 3911,0 тыс. руб., или 42,1 %. </a:t>
            </a:r>
            <a:endParaRPr lang="ru-RU" sz="1400" dirty="0" smtClean="0"/>
          </a:p>
          <a:p>
            <a:pPr algn="just"/>
            <a:r>
              <a:rPr lang="ru-RU" sz="1400" dirty="0" smtClean="0"/>
              <a:t>Денежные средства направлены на: проектные работы, транспортные услуги (подвоз школьников), приобретение игровых комплексов для изучения правил дорожного движения, приобретение светоотражающих приспособлений (</a:t>
            </a:r>
            <a:r>
              <a:rPr lang="ru-RU" sz="1400" dirty="0" err="1" smtClean="0"/>
              <a:t>фликеры</a:t>
            </a:r>
            <a:r>
              <a:rPr lang="ru-RU" sz="1400" dirty="0" smtClean="0"/>
              <a:t>), приобретение наградной атрибутики, нанесение горизонтальной дорожной разметки, разработку и составление паспорта обеспечения транспортной безопасности для объектов транспортной, разработку «Программы комплексного развития транспортной инфраструктуры </a:t>
            </a:r>
            <a:r>
              <a:rPr lang="ru-RU" sz="1400" dirty="0" err="1" smtClean="0"/>
              <a:t>Тугулымского</a:t>
            </a:r>
            <a:r>
              <a:rPr lang="ru-RU" sz="1400" dirty="0" smtClean="0"/>
              <a:t> ГО», установление дорожных знаков, устройство пешеходных ограждений, обустройство автобусных остановок.</a:t>
            </a:r>
            <a:endParaRPr lang="ru-RU" sz="1400" i="1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285688" y="5688449"/>
            <a:ext cx="8715468" cy="116955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ru-RU" sz="1400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	Муниципальная программа ТГО «Комплексное благоустройство дворовых территорий и населенных пунктов в ТГО» на 2021-2027 годы план – 3334,0 тыс. руб. исполнено – 3182,6 тыс. руб. Денежные средства направлены на: работы по монтажу уличного освещения в населенных пунктах ТГО, удаление (спиливание перестойных деревьев на территории ТГО.</a:t>
            </a:r>
          </a:p>
          <a:p>
            <a:pPr algn="just"/>
            <a:endParaRPr lang="ru-RU" sz="1400" i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Фигура, имеющая форму буквы L 19"/>
          <p:cNvSpPr/>
          <p:nvPr/>
        </p:nvSpPr>
        <p:spPr>
          <a:xfrm rot="10800000">
            <a:off x="8286777" y="142853"/>
            <a:ext cx="714380" cy="785818"/>
          </a:xfrm>
          <a:prstGeom prst="corner">
            <a:avLst>
              <a:gd name="adj1" fmla="val 28442"/>
              <a:gd name="adj2" fmla="val 28442"/>
            </a:avLst>
          </a:prstGeom>
          <a:solidFill>
            <a:schemeClr val="accent1">
              <a:lumMod val="75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3" name="Фигура, имеющая форму буквы L 22"/>
          <p:cNvSpPr/>
          <p:nvPr/>
        </p:nvSpPr>
        <p:spPr>
          <a:xfrm rot="10800000" flipH="1">
            <a:off x="142845" y="142853"/>
            <a:ext cx="642943" cy="785818"/>
          </a:xfrm>
          <a:prstGeom prst="corner">
            <a:avLst>
              <a:gd name="adj1" fmla="val 28442"/>
              <a:gd name="adj2" fmla="val 28442"/>
            </a:avLst>
          </a:prstGeom>
          <a:solidFill>
            <a:schemeClr val="accent1">
              <a:lumMod val="75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67585" name="Picture 1" descr="C:\Users\FU\Desktop\Картинки для Бюдета для граждан\ремонт дорог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71736" y="3500438"/>
            <a:ext cx="3000396" cy="221457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00179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одзаголовок 2">
            <a:extLst>
              <a:ext uri="{FF2B5EF4-FFF2-40B4-BE49-F238E27FC236}">
                <a16:creationId xmlns:a16="http://schemas.microsoft.com/office/drawing/2014/main" xmlns="" id="{3AA9D025-3E1E-475A-A87F-3D532D8CF493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91083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 algn="ctr">
              <a:spcBef>
                <a:spcPct val="20000"/>
              </a:spcBef>
              <a:defRPr/>
            </a:pPr>
            <a:r>
              <a:rPr lang="ru-RU" sz="28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Monotype Corsiva" pitchFamily="66" charset="0"/>
              </a:rPr>
              <a:t>Раздел</a:t>
            </a:r>
          </a:p>
          <a:p>
            <a:pPr lvl="0" algn="ctr">
              <a:spcBef>
                <a:spcPct val="20000"/>
              </a:spcBef>
              <a:defRPr/>
            </a:pPr>
            <a:r>
              <a:rPr lang="ru-RU" sz="32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Monotype Corsiva" pitchFamily="66" charset="0"/>
              </a:rPr>
              <a:t>«Национальная экономика»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0" y="1098636"/>
            <a:ext cx="9144000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По подразделу </a:t>
            </a:r>
            <a:r>
              <a:rPr lang="ru-RU" b="1" dirty="0" smtClean="0">
                <a:solidFill>
                  <a:schemeClr val="tx1"/>
                </a:solidFill>
              </a:rPr>
              <a:t>0409 «Дорожное хозяйство (дорожные фонды)» 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142844" y="1571612"/>
            <a:ext cx="8786874" cy="203132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lvl="1" indent="896938" algn="just">
              <a:tabLst>
                <a:tab pos="0" algn="l"/>
              </a:tabLst>
            </a:pPr>
            <a:r>
              <a:rPr lang="ru-RU" sz="1400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	Муниципальная программа ТГО «Развитие дорожной сети ТГО» на 2021-2027 годы план 127673,7 тыс. руб. исполнено 113677,5 тыс. руб. или 89 %. Денежные средства направлены на: разработка проектов строительства, реконструкцию и ремонт муниципальных дорог и мостов – 2935 тыс.руб., разработку локально-сметных расчетов – 527,9 тыс. руб., строительство, реконструкцию и ремонт муниципальных дорог и мостов – 62118,9 тыс. руб., экспертизу проектов и смет – 1991,6 тыс. руб., содержание дорог по территориальным управам – 25996,4 тыс. руб., содержание и ремонт линий электроосвещения дорог местного значения по управам – 8189,9 тыс. руб., плату за электроэнергию на электроосвещение дорог местного значения по управам – 11917,9 тыс. руб.</a:t>
            </a:r>
            <a:endParaRPr lang="ru-RU" sz="1400" i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Фигура, имеющая форму буквы L 13"/>
          <p:cNvSpPr/>
          <p:nvPr/>
        </p:nvSpPr>
        <p:spPr>
          <a:xfrm rot="10800000">
            <a:off x="8286777" y="142853"/>
            <a:ext cx="714380" cy="785818"/>
          </a:xfrm>
          <a:prstGeom prst="corner">
            <a:avLst>
              <a:gd name="adj1" fmla="val 28442"/>
              <a:gd name="adj2" fmla="val 28442"/>
            </a:avLst>
          </a:prstGeom>
          <a:solidFill>
            <a:schemeClr val="accent1">
              <a:lumMod val="75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5" name="Фигура, имеющая форму буквы L 14"/>
          <p:cNvSpPr/>
          <p:nvPr/>
        </p:nvSpPr>
        <p:spPr>
          <a:xfrm rot="16200000">
            <a:off x="8251058" y="5915437"/>
            <a:ext cx="714380" cy="785819"/>
          </a:xfrm>
          <a:prstGeom prst="corner">
            <a:avLst>
              <a:gd name="adj1" fmla="val 28442"/>
              <a:gd name="adj2" fmla="val 28442"/>
            </a:avLst>
          </a:prstGeom>
          <a:solidFill>
            <a:schemeClr val="accent1">
              <a:lumMod val="75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6" name="Фигура, имеющая форму буквы L 15"/>
          <p:cNvSpPr/>
          <p:nvPr/>
        </p:nvSpPr>
        <p:spPr>
          <a:xfrm>
            <a:off x="142844" y="5915437"/>
            <a:ext cx="714380" cy="785818"/>
          </a:xfrm>
          <a:prstGeom prst="corner">
            <a:avLst>
              <a:gd name="adj1" fmla="val 28442"/>
              <a:gd name="adj2" fmla="val 28442"/>
            </a:avLst>
          </a:prstGeom>
          <a:solidFill>
            <a:schemeClr val="accent1">
              <a:lumMod val="75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8" name="Фигура, имеющая форму буквы L 17"/>
          <p:cNvSpPr/>
          <p:nvPr/>
        </p:nvSpPr>
        <p:spPr>
          <a:xfrm rot="10800000" flipH="1">
            <a:off x="142845" y="142853"/>
            <a:ext cx="642943" cy="785818"/>
          </a:xfrm>
          <a:prstGeom prst="corner">
            <a:avLst>
              <a:gd name="adj1" fmla="val 28442"/>
              <a:gd name="adj2" fmla="val 28442"/>
            </a:avLst>
          </a:prstGeom>
          <a:solidFill>
            <a:schemeClr val="accent1">
              <a:lumMod val="75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57" t="3767"/>
          <a:stretch/>
        </p:blipFill>
        <p:spPr>
          <a:xfrm>
            <a:off x="-5326044" y="2256773"/>
            <a:ext cx="387479" cy="597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0322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одзаголовок 2">
            <a:extLst>
              <a:ext uri="{FF2B5EF4-FFF2-40B4-BE49-F238E27FC236}">
                <a16:creationId xmlns:a16="http://schemas.microsoft.com/office/drawing/2014/main" xmlns="" id="{3AA9D025-3E1E-475A-A87F-3D532D8CF493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91083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 algn="ctr">
              <a:spcBef>
                <a:spcPct val="20000"/>
              </a:spcBef>
              <a:defRPr/>
            </a:pPr>
            <a:r>
              <a:rPr lang="ru-RU" sz="28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Monotype Corsiva" pitchFamily="66" charset="0"/>
              </a:rPr>
              <a:t>Раздел</a:t>
            </a:r>
          </a:p>
          <a:p>
            <a:pPr lvl="0" algn="ctr">
              <a:spcBef>
                <a:spcPct val="20000"/>
              </a:spcBef>
              <a:defRPr/>
            </a:pPr>
            <a:r>
              <a:rPr lang="ru-RU" sz="32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Monotype Corsiva" pitchFamily="66" charset="0"/>
              </a:rPr>
              <a:t>«Национальная экономика» 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0" y="1017968"/>
            <a:ext cx="9144000" cy="369332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По подразделу </a:t>
            </a:r>
            <a:r>
              <a:rPr lang="ru-RU" b="1" dirty="0" smtClean="0">
                <a:solidFill>
                  <a:schemeClr val="tx1"/>
                </a:solidFill>
              </a:rPr>
              <a:t>0409 «Дорожное хозяйство (дорожные фонды)» 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4" name="Фигура, имеющая форму буквы L 13"/>
          <p:cNvSpPr/>
          <p:nvPr/>
        </p:nvSpPr>
        <p:spPr>
          <a:xfrm rot="10800000">
            <a:off x="8286777" y="142853"/>
            <a:ext cx="714380" cy="785818"/>
          </a:xfrm>
          <a:prstGeom prst="corner">
            <a:avLst>
              <a:gd name="adj1" fmla="val 28442"/>
              <a:gd name="adj2" fmla="val 28442"/>
            </a:avLst>
          </a:prstGeom>
          <a:solidFill>
            <a:schemeClr val="accent1">
              <a:lumMod val="75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5" name="Фигура, имеющая форму буквы L 14"/>
          <p:cNvSpPr/>
          <p:nvPr/>
        </p:nvSpPr>
        <p:spPr>
          <a:xfrm rot="16200000">
            <a:off x="8251058" y="5915437"/>
            <a:ext cx="714380" cy="785819"/>
          </a:xfrm>
          <a:prstGeom prst="corner">
            <a:avLst>
              <a:gd name="adj1" fmla="val 28442"/>
              <a:gd name="adj2" fmla="val 28442"/>
            </a:avLst>
          </a:prstGeom>
          <a:solidFill>
            <a:schemeClr val="accent1">
              <a:lumMod val="75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7" name="Фигура, имеющая форму буквы L 16"/>
          <p:cNvSpPr/>
          <p:nvPr/>
        </p:nvSpPr>
        <p:spPr>
          <a:xfrm>
            <a:off x="142844" y="5915437"/>
            <a:ext cx="714380" cy="785818"/>
          </a:xfrm>
          <a:prstGeom prst="corner">
            <a:avLst>
              <a:gd name="adj1" fmla="val 28442"/>
              <a:gd name="adj2" fmla="val 28442"/>
            </a:avLst>
          </a:prstGeom>
          <a:solidFill>
            <a:schemeClr val="accent1">
              <a:lumMod val="75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8" name="Фигура, имеющая форму буквы L 17"/>
          <p:cNvSpPr/>
          <p:nvPr/>
        </p:nvSpPr>
        <p:spPr>
          <a:xfrm rot="10800000" flipH="1">
            <a:off x="142845" y="142853"/>
            <a:ext cx="642943" cy="785818"/>
          </a:xfrm>
          <a:prstGeom prst="corner">
            <a:avLst>
              <a:gd name="adj1" fmla="val 28442"/>
              <a:gd name="adj2" fmla="val 28442"/>
            </a:avLst>
          </a:prstGeom>
          <a:solidFill>
            <a:schemeClr val="accent1">
              <a:lumMod val="75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/>
        </p:nvGraphicFramePr>
        <p:xfrm>
          <a:off x="142843" y="1500176"/>
          <a:ext cx="8858313" cy="4000532"/>
        </p:xfrm>
        <a:graphic>
          <a:graphicData uri="http://schemas.openxmlformats.org/drawingml/2006/table">
            <a:tbl>
              <a:tblPr/>
              <a:tblGrid>
                <a:gridCol w="149336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9578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599698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564425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533067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646736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658495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634977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  <a:gridCol w="552663">
                  <a:extLst>
                    <a:ext uri="{9D8B030D-6E8A-4147-A177-3AD203B41FA5}">
                      <a16:colId xmlns:a16="http://schemas.microsoft.com/office/drawing/2014/main" xmlns="" val="20008"/>
                    </a:ext>
                  </a:extLst>
                </a:gridCol>
                <a:gridCol w="611460">
                  <a:extLst>
                    <a:ext uri="{9D8B030D-6E8A-4147-A177-3AD203B41FA5}">
                      <a16:colId xmlns:a16="http://schemas.microsoft.com/office/drawing/2014/main" xmlns="" val="20009"/>
                    </a:ext>
                  </a:extLst>
                </a:gridCol>
                <a:gridCol w="623218">
                  <a:extLst>
                    <a:ext uri="{9D8B030D-6E8A-4147-A177-3AD203B41FA5}">
                      <a16:colId xmlns:a16="http://schemas.microsoft.com/office/drawing/2014/main" xmlns="" val="20010"/>
                    </a:ext>
                  </a:extLst>
                </a:gridCol>
                <a:gridCol w="674172">
                  <a:extLst>
                    <a:ext uri="{9D8B030D-6E8A-4147-A177-3AD203B41FA5}">
                      <a16:colId xmlns:a16="http://schemas.microsoft.com/office/drawing/2014/main" xmlns="" val="20011"/>
                    </a:ext>
                  </a:extLst>
                </a:gridCol>
                <a:gridCol w="670254">
                  <a:extLst>
                    <a:ext uri="{9D8B030D-6E8A-4147-A177-3AD203B41FA5}">
                      <a16:colId xmlns:a16="http://schemas.microsoft.com/office/drawing/2014/main" xmlns="" val="20012"/>
                    </a:ext>
                  </a:extLst>
                </a:gridCol>
              </a:tblGrid>
              <a:tr h="676291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>
                          <a:latin typeface="Arial Cyr"/>
                        </a:rPr>
                        <a:t>Территориальная управа</a:t>
                      </a:r>
                    </a:p>
                  </a:txBody>
                  <a:tcPr marL="8121" marR="8121" marT="8121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>
                          <a:latin typeface="Arial Cyr"/>
                        </a:rPr>
                        <a:t>Содержание дорог по территориальным управам 901 0409 3100524040</a:t>
                      </a:r>
                    </a:p>
                  </a:txBody>
                  <a:tcPr marL="8121" marR="8121" marT="812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>
                          <a:latin typeface="Arial Cyr"/>
                        </a:rPr>
                        <a:t>Содержание и ремонт линий электроосвещения дорог местного значения 901 0409 3100624050</a:t>
                      </a:r>
                    </a:p>
                  </a:txBody>
                  <a:tcPr marL="8121" marR="8121" marT="812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>
                          <a:latin typeface="Arial Cyr"/>
                        </a:rPr>
                        <a:t>Плата за электроэнергию на электроосвещение дорог местного значения 901 0409 3100724060</a:t>
                      </a:r>
                    </a:p>
                  </a:txBody>
                  <a:tcPr marL="8121" marR="8121" marT="812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71022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>
                          <a:latin typeface="Arial Cyr"/>
                        </a:rPr>
                        <a:t>план</a:t>
                      </a:r>
                    </a:p>
                  </a:txBody>
                  <a:tcPr marL="8121" marR="8121" marT="812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>
                          <a:latin typeface="Arial Cyr"/>
                        </a:rPr>
                        <a:t>факт</a:t>
                      </a:r>
                    </a:p>
                  </a:txBody>
                  <a:tcPr marL="8121" marR="8121" marT="81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>
                          <a:latin typeface="Arial Cyr"/>
                        </a:rPr>
                        <a:t>откл</a:t>
                      </a:r>
                    </a:p>
                  </a:txBody>
                  <a:tcPr marL="8121" marR="8121" marT="81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>
                          <a:latin typeface="Arial Cyr"/>
                        </a:rPr>
                        <a:t>%   </a:t>
                      </a:r>
                      <a:r>
                        <a:rPr lang="ru-RU" sz="900" b="1" i="0" u="none" strike="noStrike" dirty="0" err="1">
                          <a:latin typeface="Arial Cyr"/>
                        </a:rPr>
                        <a:t>исп</a:t>
                      </a:r>
                      <a:endParaRPr lang="ru-RU" sz="900" b="1" i="0" u="none" strike="noStrike" dirty="0">
                        <a:latin typeface="Arial Cyr"/>
                      </a:endParaRPr>
                    </a:p>
                  </a:txBody>
                  <a:tcPr marL="8121" marR="8121" marT="81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>
                          <a:latin typeface="Arial Cyr"/>
                        </a:rPr>
                        <a:t>план</a:t>
                      </a:r>
                    </a:p>
                  </a:txBody>
                  <a:tcPr marL="8121" marR="8121" marT="812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>
                          <a:latin typeface="Arial Cyr"/>
                        </a:rPr>
                        <a:t>факт</a:t>
                      </a:r>
                    </a:p>
                  </a:txBody>
                  <a:tcPr marL="8121" marR="8121" marT="81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>
                          <a:latin typeface="Arial Cyr"/>
                        </a:rPr>
                        <a:t>откл</a:t>
                      </a:r>
                    </a:p>
                  </a:txBody>
                  <a:tcPr marL="8121" marR="8121" marT="81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>
                          <a:latin typeface="Arial Cyr"/>
                        </a:rPr>
                        <a:t>%         исп</a:t>
                      </a:r>
                    </a:p>
                  </a:txBody>
                  <a:tcPr marL="8121" marR="8121" marT="81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>
                          <a:latin typeface="Arial Cyr"/>
                        </a:rPr>
                        <a:t>план</a:t>
                      </a:r>
                    </a:p>
                  </a:txBody>
                  <a:tcPr marL="8121" marR="8121" marT="812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>
                          <a:latin typeface="Arial Cyr"/>
                        </a:rPr>
                        <a:t>факт</a:t>
                      </a:r>
                    </a:p>
                  </a:txBody>
                  <a:tcPr marL="8121" marR="8121" marT="81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>
                          <a:latin typeface="Arial Cyr"/>
                        </a:rPr>
                        <a:t>откл</a:t>
                      </a:r>
                    </a:p>
                  </a:txBody>
                  <a:tcPr marL="8121" marR="8121" marT="81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>
                          <a:latin typeface="Arial Cyr"/>
                        </a:rPr>
                        <a:t>%        исп</a:t>
                      </a:r>
                    </a:p>
                  </a:txBody>
                  <a:tcPr marL="8121" marR="8121" marT="81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77556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i="0" u="none" strike="noStrike">
                          <a:latin typeface="Arial Cyr"/>
                        </a:rPr>
                        <a:t>Тугулымская</a:t>
                      </a:r>
                    </a:p>
                  </a:txBody>
                  <a:tcPr marL="8121" marR="8121" marT="812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latin typeface="Times New Roman"/>
                        </a:rPr>
                        <a:t>10973,7</a:t>
                      </a:r>
                    </a:p>
                  </a:txBody>
                  <a:tcPr marL="8121" marR="8121" marT="812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latin typeface="Times New Roman"/>
                        </a:rPr>
                        <a:t>10881,9</a:t>
                      </a:r>
                    </a:p>
                  </a:txBody>
                  <a:tcPr marL="8121" marR="8121" marT="81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latin typeface="Times New Roman"/>
                        </a:rPr>
                        <a:t>91,8</a:t>
                      </a:r>
                    </a:p>
                  </a:txBody>
                  <a:tcPr marL="8121" marR="8121" marT="81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latin typeface="Times New Roman"/>
                        </a:rPr>
                        <a:t>99</a:t>
                      </a:r>
                    </a:p>
                  </a:txBody>
                  <a:tcPr marL="8121" marR="8121" marT="81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latin typeface="Times New Roman"/>
                        </a:rPr>
                        <a:t>920,0</a:t>
                      </a:r>
                    </a:p>
                  </a:txBody>
                  <a:tcPr marL="8121" marR="8121" marT="812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latin typeface="Times New Roman"/>
                        </a:rPr>
                        <a:t>901,3</a:t>
                      </a:r>
                    </a:p>
                  </a:txBody>
                  <a:tcPr marL="8121" marR="8121" marT="81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latin typeface="Times New Roman"/>
                        </a:rPr>
                        <a:t>18,7</a:t>
                      </a:r>
                    </a:p>
                  </a:txBody>
                  <a:tcPr marL="8121" marR="8121" marT="81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latin typeface="Times New Roman"/>
                        </a:rPr>
                        <a:t>98</a:t>
                      </a:r>
                    </a:p>
                  </a:txBody>
                  <a:tcPr marL="8121" marR="8121" marT="81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latin typeface="Times New Roman"/>
                        </a:rPr>
                        <a:t>3800,0</a:t>
                      </a:r>
                    </a:p>
                  </a:txBody>
                  <a:tcPr marL="8121" marR="8121" marT="812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latin typeface="Times New Roman"/>
                        </a:rPr>
                        <a:t>3179,7</a:t>
                      </a:r>
                    </a:p>
                  </a:txBody>
                  <a:tcPr marL="8121" marR="8121" marT="81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latin typeface="Times New Roman"/>
                        </a:rPr>
                        <a:t>620,3</a:t>
                      </a:r>
                    </a:p>
                  </a:txBody>
                  <a:tcPr marL="8121" marR="8121" marT="81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latin typeface="Times New Roman"/>
                        </a:rPr>
                        <a:t>84</a:t>
                      </a:r>
                    </a:p>
                  </a:txBody>
                  <a:tcPr marL="8121" marR="8121" marT="81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77556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i="0" u="none" strike="noStrike" dirty="0" err="1">
                          <a:latin typeface="Arial Cyr"/>
                        </a:rPr>
                        <a:t>Верховинская</a:t>
                      </a:r>
                      <a:r>
                        <a:rPr lang="ru-RU" sz="900" b="1" i="0" u="none" strike="noStrike" dirty="0">
                          <a:latin typeface="Arial Cyr"/>
                        </a:rPr>
                        <a:t> </a:t>
                      </a:r>
                    </a:p>
                  </a:txBody>
                  <a:tcPr marL="8121" marR="8121" marT="812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latin typeface="Times New Roman"/>
                        </a:rPr>
                        <a:t>755,0</a:t>
                      </a:r>
                    </a:p>
                  </a:txBody>
                  <a:tcPr marL="8121" marR="8121" marT="812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latin typeface="Times New Roman"/>
                        </a:rPr>
                        <a:t>754,5</a:t>
                      </a:r>
                    </a:p>
                  </a:txBody>
                  <a:tcPr marL="8121" marR="8121" marT="81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latin typeface="Times New Roman"/>
                        </a:rPr>
                        <a:t>0,5</a:t>
                      </a:r>
                    </a:p>
                  </a:txBody>
                  <a:tcPr marL="8121" marR="8121" marT="81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latin typeface="Times New Roman"/>
                        </a:rPr>
                        <a:t>100</a:t>
                      </a:r>
                    </a:p>
                  </a:txBody>
                  <a:tcPr marL="8121" marR="8121" marT="81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latin typeface="Times New Roman"/>
                        </a:rPr>
                        <a:t>604,2</a:t>
                      </a:r>
                    </a:p>
                  </a:txBody>
                  <a:tcPr marL="8121" marR="8121" marT="812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latin typeface="Times New Roman"/>
                        </a:rPr>
                        <a:t>601,5</a:t>
                      </a:r>
                    </a:p>
                  </a:txBody>
                  <a:tcPr marL="8121" marR="8121" marT="81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latin typeface="Times New Roman"/>
                        </a:rPr>
                        <a:t>2,7</a:t>
                      </a:r>
                    </a:p>
                  </a:txBody>
                  <a:tcPr marL="8121" marR="8121" marT="81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latin typeface="Times New Roman"/>
                        </a:rPr>
                        <a:t>100</a:t>
                      </a:r>
                    </a:p>
                  </a:txBody>
                  <a:tcPr marL="8121" marR="8121" marT="81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latin typeface="Times New Roman"/>
                        </a:rPr>
                        <a:t>1048,3</a:t>
                      </a:r>
                    </a:p>
                  </a:txBody>
                  <a:tcPr marL="8121" marR="8121" marT="812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latin typeface="Times New Roman"/>
                        </a:rPr>
                        <a:t>713,9</a:t>
                      </a:r>
                    </a:p>
                  </a:txBody>
                  <a:tcPr marL="8121" marR="8121" marT="81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latin typeface="Times New Roman"/>
                        </a:rPr>
                        <a:t>334,4</a:t>
                      </a:r>
                    </a:p>
                  </a:txBody>
                  <a:tcPr marL="8121" marR="8121" marT="81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latin typeface="Times New Roman"/>
                        </a:rPr>
                        <a:t>68</a:t>
                      </a:r>
                    </a:p>
                  </a:txBody>
                  <a:tcPr marL="8121" marR="8121" marT="81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77556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i="0" u="none" strike="noStrike">
                          <a:latin typeface="Arial Cyr"/>
                        </a:rPr>
                        <a:t>Двинская</a:t>
                      </a:r>
                    </a:p>
                  </a:txBody>
                  <a:tcPr marL="8121" marR="8121" marT="812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latin typeface="Times New Roman"/>
                        </a:rPr>
                        <a:t>1289,9</a:t>
                      </a:r>
                    </a:p>
                  </a:txBody>
                  <a:tcPr marL="8121" marR="8121" marT="812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latin typeface="Times New Roman"/>
                        </a:rPr>
                        <a:t>1236,4</a:t>
                      </a:r>
                    </a:p>
                  </a:txBody>
                  <a:tcPr marL="8121" marR="8121" marT="81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latin typeface="Times New Roman"/>
                        </a:rPr>
                        <a:t>53,5</a:t>
                      </a:r>
                    </a:p>
                  </a:txBody>
                  <a:tcPr marL="8121" marR="8121" marT="81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latin typeface="Times New Roman"/>
                        </a:rPr>
                        <a:t>96</a:t>
                      </a:r>
                    </a:p>
                  </a:txBody>
                  <a:tcPr marL="8121" marR="8121" marT="81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latin typeface="Times New Roman"/>
                        </a:rPr>
                        <a:t>1146,0</a:t>
                      </a:r>
                    </a:p>
                  </a:txBody>
                  <a:tcPr marL="8121" marR="8121" marT="812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latin typeface="Times New Roman"/>
                        </a:rPr>
                        <a:t>1134,4</a:t>
                      </a:r>
                    </a:p>
                  </a:txBody>
                  <a:tcPr marL="8121" marR="8121" marT="81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latin typeface="Times New Roman"/>
                        </a:rPr>
                        <a:t>11,6</a:t>
                      </a:r>
                    </a:p>
                  </a:txBody>
                  <a:tcPr marL="8121" marR="8121" marT="81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latin typeface="Times New Roman"/>
                        </a:rPr>
                        <a:t>99</a:t>
                      </a:r>
                    </a:p>
                  </a:txBody>
                  <a:tcPr marL="8121" marR="8121" marT="81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latin typeface="Times New Roman"/>
                        </a:rPr>
                        <a:t>477,9</a:t>
                      </a:r>
                    </a:p>
                  </a:txBody>
                  <a:tcPr marL="8121" marR="8121" marT="812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latin typeface="Times New Roman"/>
                        </a:rPr>
                        <a:t>376,7</a:t>
                      </a:r>
                    </a:p>
                  </a:txBody>
                  <a:tcPr marL="8121" marR="8121" marT="81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latin typeface="Times New Roman"/>
                        </a:rPr>
                        <a:t>101,2</a:t>
                      </a:r>
                    </a:p>
                  </a:txBody>
                  <a:tcPr marL="8121" marR="8121" marT="81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latin typeface="Times New Roman"/>
                        </a:rPr>
                        <a:t>79</a:t>
                      </a:r>
                    </a:p>
                  </a:txBody>
                  <a:tcPr marL="8121" marR="8121" marT="81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177556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i="0" u="none" strike="noStrike">
                          <a:latin typeface="Arial Cyr"/>
                        </a:rPr>
                        <a:t>З/Успенская</a:t>
                      </a:r>
                    </a:p>
                  </a:txBody>
                  <a:tcPr marL="8121" marR="8121" marT="812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latin typeface="Times New Roman"/>
                        </a:rPr>
                        <a:t>1041,9</a:t>
                      </a:r>
                    </a:p>
                  </a:txBody>
                  <a:tcPr marL="8121" marR="8121" marT="812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latin typeface="Times New Roman"/>
                        </a:rPr>
                        <a:t>1041,8</a:t>
                      </a:r>
                    </a:p>
                  </a:txBody>
                  <a:tcPr marL="8121" marR="8121" marT="81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latin typeface="Times New Roman"/>
                        </a:rPr>
                        <a:t>0,1</a:t>
                      </a:r>
                    </a:p>
                  </a:txBody>
                  <a:tcPr marL="8121" marR="8121" marT="81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latin typeface="Times New Roman"/>
                        </a:rPr>
                        <a:t>100</a:t>
                      </a:r>
                    </a:p>
                  </a:txBody>
                  <a:tcPr marL="8121" marR="8121" marT="81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latin typeface="Times New Roman"/>
                        </a:rPr>
                        <a:t>317,2</a:t>
                      </a:r>
                    </a:p>
                  </a:txBody>
                  <a:tcPr marL="8121" marR="8121" marT="812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latin typeface="Times New Roman"/>
                        </a:rPr>
                        <a:t>317,2</a:t>
                      </a:r>
                    </a:p>
                  </a:txBody>
                  <a:tcPr marL="8121" marR="8121" marT="81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latin typeface="Times New Roman"/>
                        </a:rPr>
                        <a:t>0,0</a:t>
                      </a:r>
                    </a:p>
                  </a:txBody>
                  <a:tcPr marL="8121" marR="8121" marT="81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latin typeface="Times New Roman"/>
                        </a:rPr>
                        <a:t>100</a:t>
                      </a:r>
                    </a:p>
                  </a:txBody>
                  <a:tcPr marL="8121" marR="8121" marT="81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latin typeface="Times New Roman"/>
                        </a:rPr>
                        <a:t>643,6</a:t>
                      </a:r>
                    </a:p>
                  </a:txBody>
                  <a:tcPr marL="8121" marR="8121" marT="812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latin typeface="Times New Roman"/>
                        </a:rPr>
                        <a:t>613,2</a:t>
                      </a:r>
                    </a:p>
                  </a:txBody>
                  <a:tcPr marL="8121" marR="8121" marT="81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latin typeface="Times New Roman"/>
                        </a:rPr>
                        <a:t>30,4</a:t>
                      </a:r>
                    </a:p>
                  </a:txBody>
                  <a:tcPr marL="8121" marR="8121" marT="81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latin typeface="Times New Roman"/>
                        </a:rPr>
                        <a:t>95</a:t>
                      </a:r>
                    </a:p>
                  </a:txBody>
                  <a:tcPr marL="8121" marR="8121" marT="81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177556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i="0" u="none" strike="noStrike">
                          <a:latin typeface="Arial Cyr"/>
                        </a:rPr>
                        <a:t>Зубковская</a:t>
                      </a:r>
                    </a:p>
                  </a:txBody>
                  <a:tcPr marL="8121" marR="8121" marT="812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latin typeface="Times New Roman"/>
                        </a:rPr>
                        <a:t>926,7</a:t>
                      </a:r>
                    </a:p>
                  </a:txBody>
                  <a:tcPr marL="8121" marR="8121" marT="812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latin typeface="Times New Roman"/>
                        </a:rPr>
                        <a:t>891,4</a:t>
                      </a:r>
                    </a:p>
                  </a:txBody>
                  <a:tcPr marL="8121" marR="8121" marT="81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latin typeface="Times New Roman"/>
                        </a:rPr>
                        <a:t>35,3</a:t>
                      </a:r>
                    </a:p>
                  </a:txBody>
                  <a:tcPr marL="8121" marR="8121" marT="81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latin typeface="Times New Roman"/>
                        </a:rPr>
                        <a:t>96</a:t>
                      </a:r>
                    </a:p>
                  </a:txBody>
                  <a:tcPr marL="8121" marR="8121" marT="81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latin typeface="Times New Roman"/>
                        </a:rPr>
                        <a:t>487,7</a:t>
                      </a:r>
                    </a:p>
                  </a:txBody>
                  <a:tcPr marL="8121" marR="8121" marT="812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latin typeface="Times New Roman"/>
                        </a:rPr>
                        <a:t>487,7</a:t>
                      </a:r>
                    </a:p>
                  </a:txBody>
                  <a:tcPr marL="8121" marR="8121" marT="81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latin typeface="Times New Roman"/>
                        </a:rPr>
                        <a:t>0,0</a:t>
                      </a:r>
                    </a:p>
                  </a:txBody>
                  <a:tcPr marL="8121" marR="8121" marT="81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latin typeface="Times New Roman"/>
                        </a:rPr>
                        <a:t>100</a:t>
                      </a:r>
                    </a:p>
                  </a:txBody>
                  <a:tcPr marL="8121" marR="8121" marT="81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latin typeface="Times New Roman"/>
                        </a:rPr>
                        <a:t>400,0</a:t>
                      </a:r>
                    </a:p>
                  </a:txBody>
                  <a:tcPr marL="8121" marR="8121" marT="812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latin typeface="Times New Roman"/>
                        </a:rPr>
                        <a:t>323,4</a:t>
                      </a:r>
                    </a:p>
                  </a:txBody>
                  <a:tcPr marL="8121" marR="8121" marT="81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latin typeface="Times New Roman"/>
                        </a:rPr>
                        <a:t>76,6</a:t>
                      </a:r>
                    </a:p>
                  </a:txBody>
                  <a:tcPr marL="8121" marR="8121" marT="81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latin typeface="Times New Roman"/>
                        </a:rPr>
                        <a:t>81</a:t>
                      </a:r>
                    </a:p>
                  </a:txBody>
                  <a:tcPr marL="8121" marR="8121" marT="81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177556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i="0" u="none" strike="noStrike">
                          <a:latin typeface="Arial Cyr"/>
                        </a:rPr>
                        <a:t>Луговская</a:t>
                      </a:r>
                    </a:p>
                  </a:txBody>
                  <a:tcPr marL="8121" marR="8121" marT="812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latin typeface="Times New Roman"/>
                        </a:rPr>
                        <a:t>1084,3</a:t>
                      </a:r>
                    </a:p>
                  </a:txBody>
                  <a:tcPr marL="8121" marR="8121" marT="812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latin typeface="Times New Roman"/>
                        </a:rPr>
                        <a:t>1083,9</a:t>
                      </a:r>
                    </a:p>
                  </a:txBody>
                  <a:tcPr marL="8121" marR="8121" marT="81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latin typeface="Times New Roman"/>
                        </a:rPr>
                        <a:t>0,4</a:t>
                      </a:r>
                    </a:p>
                  </a:txBody>
                  <a:tcPr marL="8121" marR="8121" marT="81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latin typeface="Times New Roman"/>
                        </a:rPr>
                        <a:t>100</a:t>
                      </a:r>
                    </a:p>
                  </a:txBody>
                  <a:tcPr marL="8121" marR="8121" marT="81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latin typeface="Times New Roman"/>
                        </a:rPr>
                        <a:t>888,0</a:t>
                      </a:r>
                    </a:p>
                  </a:txBody>
                  <a:tcPr marL="8121" marR="8121" marT="812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latin typeface="Times New Roman"/>
                        </a:rPr>
                        <a:t>887,0</a:t>
                      </a:r>
                    </a:p>
                  </a:txBody>
                  <a:tcPr marL="8121" marR="8121" marT="81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latin typeface="Times New Roman"/>
                        </a:rPr>
                        <a:t>1,0</a:t>
                      </a:r>
                    </a:p>
                  </a:txBody>
                  <a:tcPr marL="8121" marR="8121" marT="81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latin typeface="Times New Roman"/>
                        </a:rPr>
                        <a:t>100</a:t>
                      </a:r>
                    </a:p>
                  </a:txBody>
                  <a:tcPr marL="8121" marR="8121" marT="81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latin typeface="Times New Roman"/>
                        </a:rPr>
                        <a:t>1453,2</a:t>
                      </a:r>
                    </a:p>
                  </a:txBody>
                  <a:tcPr marL="8121" marR="8121" marT="812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latin typeface="Times New Roman"/>
                        </a:rPr>
                        <a:t>1342,3</a:t>
                      </a:r>
                    </a:p>
                  </a:txBody>
                  <a:tcPr marL="8121" marR="8121" marT="81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latin typeface="Times New Roman"/>
                        </a:rPr>
                        <a:t>110,9</a:t>
                      </a:r>
                    </a:p>
                  </a:txBody>
                  <a:tcPr marL="8121" marR="8121" marT="81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latin typeface="Times New Roman"/>
                        </a:rPr>
                        <a:t>92</a:t>
                      </a:r>
                    </a:p>
                  </a:txBody>
                  <a:tcPr marL="8121" marR="8121" marT="81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177556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i="0" u="none" strike="noStrike">
                          <a:latin typeface="Arial Cyr"/>
                        </a:rPr>
                        <a:t>Ертарская</a:t>
                      </a:r>
                    </a:p>
                  </a:txBody>
                  <a:tcPr marL="8121" marR="8121" marT="812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latin typeface="Times New Roman"/>
                        </a:rPr>
                        <a:t>1078,6</a:t>
                      </a:r>
                    </a:p>
                  </a:txBody>
                  <a:tcPr marL="8121" marR="8121" marT="812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latin typeface="Times New Roman"/>
                        </a:rPr>
                        <a:t>594,5</a:t>
                      </a:r>
                    </a:p>
                  </a:txBody>
                  <a:tcPr marL="8121" marR="8121" marT="81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latin typeface="Times New Roman"/>
                        </a:rPr>
                        <a:t>484,1</a:t>
                      </a:r>
                    </a:p>
                  </a:txBody>
                  <a:tcPr marL="8121" marR="8121" marT="81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latin typeface="Times New Roman"/>
                        </a:rPr>
                        <a:t>55</a:t>
                      </a:r>
                    </a:p>
                  </a:txBody>
                  <a:tcPr marL="8121" marR="8121" marT="81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latin typeface="Times New Roman"/>
                        </a:rPr>
                        <a:t>576,0</a:t>
                      </a:r>
                    </a:p>
                  </a:txBody>
                  <a:tcPr marL="8121" marR="8121" marT="812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latin typeface="Times New Roman"/>
                        </a:rPr>
                        <a:t>535,4</a:t>
                      </a:r>
                    </a:p>
                  </a:txBody>
                  <a:tcPr marL="8121" marR="8121" marT="81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latin typeface="Times New Roman"/>
                        </a:rPr>
                        <a:t>40,6</a:t>
                      </a:r>
                    </a:p>
                  </a:txBody>
                  <a:tcPr marL="8121" marR="8121" marT="81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latin typeface="Times New Roman"/>
                        </a:rPr>
                        <a:t>93</a:t>
                      </a:r>
                    </a:p>
                  </a:txBody>
                  <a:tcPr marL="8121" marR="8121" marT="81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latin typeface="Times New Roman"/>
                        </a:rPr>
                        <a:t>566,8</a:t>
                      </a:r>
                    </a:p>
                  </a:txBody>
                  <a:tcPr marL="8121" marR="8121" marT="812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latin typeface="Times New Roman"/>
                        </a:rPr>
                        <a:t>448,4</a:t>
                      </a:r>
                    </a:p>
                  </a:txBody>
                  <a:tcPr marL="8121" marR="8121" marT="81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latin typeface="Times New Roman"/>
                        </a:rPr>
                        <a:t>118,4</a:t>
                      </a:r>
                    </a:p>
                  </a:txBody>
                  <a:tcPr marL="8121" marR="8121" marT="81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latin typeface="Times New Roman"/>
                        </a:rPr>
                        <a:t>79</a:t>
                      </a:r>
                    </a:p>
                  </a:txBody>
                  <a:tcPr marL="8121" marR="8121" marT="81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177556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i="0" u="none" strike="noStrike">
                          <a:latin typeface="Arial Cyr"/>
                        </a:rPr>
                        <a:t>Мальцевская</a:t>
                      </a:r>
                    </a:p>
                  </a:txBody>
                  <a:tcPr marL="8121" marR="8121" marT="812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latin typeface="Times New Roman"/>
                        </a:rPr>
                        <a:t>1230,4</a:t>
                      </a:r>
                    </a:p>
                  </a:txBody>
                  <a:tcPr marL="8121" marR="8121" marT="812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latin typeface="Times New Roman"/>
                        </a:rPr>
                        <a:t>1143,4</a:t>
                      </a:r>
                    </a:p>
                  </a:txBody>
                  <a:tcPr marL="8121" marR="8121" marT="81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latin typeface="Times New Roman"/>
                        </a:rPr>
                        <a:t>87,0</a:t>
                      </a:r>
                    </a:p>
                  </a:txBody>
                  <a:tcPr marL="8121" marR="8121" marT="81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latin typeface="Times New Roman"/>
                        </a:rPr>
                        <a:t>93</a:t>
                      </a:r>
                    </a:p>
                  </a:txBody>
                  <a:tcPr marL="8121" marR="8121" marT="81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latin typeface="Times New Roman"/>
                        </a:rPr>
                        <a:t>804,1</a:t>
                      </a:r>
                    </a:p>
                  </a:txBody>
                  <a:tcPr marL="8121" marR="8121" marT="812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latin typeface="Times New Roman"/>
                        </a:rPr>
                        <a:t>801,2</a:t>
                      </a:r>
                    </a:p>
                  </a:txBody>
                  <a:tcPr marL="8121" marR="8121" marT="81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latin typeface="Times New Roman"/>
                        </a:rPr>
                        <a:t>2,9</a:t>
                      </a:r>
                    </a:p>
                  </a:txBody>
                  <a:tcPr marL="8121" marR="8121" marT="81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latin typeface="Times New Roman"/>
                        </a:rPr>
                        <a:t>100</a:t>
                      </a:r>
                    </a:p>
                  </a:txBody>
                  <a:tcPr marL="8121" marR="8121" marT="81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latin typeface="Times New Roman"/>
                        </a:rPr>
                        <a:t>670,0</a:t>
                      </a:r>
                    </a:p>
                  </a:txBody>
                  <a:tcPr marL="8121" marR="8121" marT="812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latin typeface="Times New Roman"/>
                        </a:rPr>
                        <a:t>541,3</a:t>
                      </a:r>
                    </a:p>
                  </a:txBody>
                  <a:tcPr marL="8121" marR="8121" marT="81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latin typeface="Times New Roman"/>
                        </a:rPr>
                        <a:t>128,7</a:t>
                      </a:r>
                    </a:p>
                  </a:txBody>
                  <a:tcPr marL="8121" marR="8121" marT="81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latin typeface="Times New Roman"/>
                        </a:rPr>
                        <a:t>81</a:t>
                      </a:r>
                    </a:p>
                  </a:txBody>
                  <a:tcPr marL="8121" marR="8121" marT="81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177556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i="0" u="none" strike="noStrike">
                          <a:latin typeface="Arial Cyr"/>
                        </a:rPr>
                        <a:t>Набережная</a:t>
                      </a:r>
                    </a:p>
                  </a:txBody>
                  <a:tcPr marL="8121" marR="8121" marT="812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latin typeface="Times New Roman"/>
                        </a:rPr>
                        <a:t>1248,9</a:t>
                      </a:r>
                    </a:p>
                  </a:txBody>
                  <a:tcPr marL="8121" marR="8121" marT="812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latin typeface="Times New Roman"/>
                        </a:rPr>
                        <a:t>747,5</a:t>
                      </a:r>
                    </a:p>
                  </a:txBody>
                  <a:tcPr marL="8121" marR="8121" marT="81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latin typeface="Times New Roman"/>
                        </a:rPr>
                        <a:t>501,4</a:t>
                      </a:r>
                    </a:p>
                  </a:txBody>
                  <a:tcPr marL="8121" marR="8121" marT="81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latin typeface="Times New Roman"/>
                        </a:rPr>
                        <a:t>60</a:t>
                      </a:r>
                    </a:p>
                  </a:txBody>
                  <a:tcPr marL="8121" marR="8121" marT="81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latin typeface="Times New Roman"/>
                        </a:rPr>
                        <a:t>614,4</a:t>
                      </a:r>
                    </a:p>
                  </a:txBody>
                  <a:tcPr marL="8121" marR="8121" marT="812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latin typeface="Times New Roman"/>
                        </a:rPr>
                        <a:t>596,7</a:t>
                      </a:r>
                    </a:p>
                  </a:txBody>
                  <a:tcPr marL="8121" marR="8121" marT="81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latin typeface="Times New Roman"/>
                        </a:rPr>
                        <a:t>17,7</a:t>
                      </a:r>
                    </a:p>
                  </a:txBody>
                  <a:tcPr marL="8121" marR="8121" marT="81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latin typeface="Times New Roman"/>
                        </a:rPr>
                        <a:t>97</a:t>
                      </a:r>
                    </a:p>
                  </a:txBody>
                  <a:tcPr marL="8121" marR="8121" marT="81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latin typeface="Times New Roman"/>
                        </a:rPr>
                        <a:t>1110,4</a:t>
                      </a:r>
                    </a:p>
                  </a:txBody>
                  <a:tcPr marL="8121" marR="8121" marT="812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latin typeface="Times New Roman"/>
                        </a:rPr>
                        <a:t>1110,4</a:t>
                      </a:r>
                    </a:p>
                  </a:txBody>
                  <a:tcPr marL="8121" marR="8121" marT="81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latin typeface="Times New Roman"/>
                        </a:rPr>
                        <a:t>0,0</a:t>
                      </a:r>
                    </a:p>
                  </a:txBody>
                  <a:tcPr marL="8121" marR="8121" marT="81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latin typeface="Times New Roman"/>
                        </a:rPr>
                        <a:t>100</a:t>
                      </a:r>
                    </a:p>
                  </a:txBody>
                  <a:tcPr marL="8121" marR="8121" marT="81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177556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i="0" u="none" strike="noStrike">
                          <a:latin typeface="Arial Cyr"/>
                        </a:rPr>
                        <a:t>Ошкуковская</a:t>
                      </a:r>
                    </a:p>
                  </a:txBody>
                  <a:tcPr marL="8121" marR="8121" marT="812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latin typeface="Times New Roman"/>
                        </a:rPr>
                        <a:t>2854,4</a:t>
                      </a:r>
                    </a:p>
                  </a:txBody>
                  <a:tcPr marL="8121" marR="8121" marT="812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latin typeface="Times New Roman"/>
                        </a:rPr>
                        <a:t>2594,3</a:t>
                      </a:r>
                    </a:p>
                  </a:txBody>
                  <a:tcPr marL="8121" marR="8121" marT="81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latin typeface="Times New Roman"/>
                        </a:rPr>
                        <a:t>260,1</a:t>
                      </a:r>
                    </a:p>
                  </a:txBody>
                  <a:tcPr marL="8121" marR="8121" marT="81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latin typeface="Times New Roman"/>
                        </a:rPr>
                        <a:t>91</a:t>
                      </a:r>
                    </a:p>
                  </a:txBody>
                  <a:tcPr marL="8121" marR="8121" marT="81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latin typeface="Times New Roman"/>
                        </a:rPr>
                        <a:t>561,5</a:t>
                      </a:r>
                    </a:p>
                  </a:txBody>
                  <a:tcPr marL="8121" marR="8121" marT="812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latin typeface="Times New Roman"/>
                        </a:rPr>
                        <a:t>559,2</a:t>
                      </a:r>
                    </a:p>
                  </a:txBody>
                  <a:tcPr marL="8121" marR="8121" marT="81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latin typeface="Times New Roman"/>
                        </a:rPr>
                        <a:t>2,3</a:t>
                      </a:r>
                    </a:p>
                  </a:txBody>
                  <a:tcPr marL="8121" marR="8121" marT="81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latin typeface="Times New Roman"/>
                        </a:rPr>
                        <a:t>100</a:t>
                      </a:r>
                    </a:p>
                  </a:txBody>
                  <a:tcPr marL="8121" marR="8121" marT="81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latin typeface="Times New Roman"/>
                        </a:rPr>
                        <a:t>580,0</a:t>
                      </a:r>
                    </a:p>
                  </a:txBody>
                  <a:tcPr marL="8121" marR="8121" marT="812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latin typeface="Times New Roman"/>
                        </a:rPr>
                        <a:t>539,9</a:t>
                      </a:r>
                    </a:p>
                  </a:txBody>
                  <a:tcPr marL="8121" marR="8121" marT="81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latin typeface="Times New Roman"/>
                        </a:rPr>
                        <a:t>40,1</a:t>
                      </a:r>
                    </a:p>
                  </a:txBody>
                  <a:tcPr marL="8121" marR="8121" marT="81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latin typeface="Times New Roman"/>
                        </a:rPr>
                        <a:t>93</a:t>
                      </a:r>
                    </a:p>
                  </a:txBody>
                  <a:tcPr marL="8121" marR="8121" marT="81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177556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i="0" u="none" strike="noStrike">
                          <a:latin typeface="Arial Cyr"/>
                        </a:rPr>
                        <a:t>Юшалинская</a:t>
                      </a:r>
                    </a:p>
                  </a:txBody>
                  <a:tcPr marL="8121" marR="8121" marT="812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latin typeface="Times New Roman"/>
                        </a:rPr>
                        <a:t>1590,0</a:t>
                      </a:r>
                    </a:p>
                  </a:txBody>
                  <a:tcPr marL="8121" marR="8121" marT="812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latin typeface="Times New Roman"/>
                        </a:rPr>
                        <a:t>1590,0</a:t>
                      </a:r>
                    </a:p>
                  </a:txBody>
                  <a:tcPr marL="8121" marR="8121" marT="81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latin typeface="Times New Roman"/>
                        </a:rPr>
                        <a:t>0,0</a:t>
                      </a:r>
                    </a:p>
                  </a:txBody>
                  <a:tcPr marL="8121" marR="8121" marT="81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latin typeface="Times New Roman"/>
                        </a:rPr>
                        <a:t>100</a:t>
                      </a:r>
                    </a:p>
                  </a:txBody>
                  <a:tcPr marL="8121" marR="8121" marT="81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latin typeface="Times New Roman"/>
                        </a:rPr>
                        <a:t>590,5</a:t>
                      </a:r>
                    </a:p>
                  </a:txBody>
                  <a:tcPr marL="8121" marR="8121" marT="812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latin typeface="Times New Roman"/>
                        </a:rPr>
                        <a:t>566,9</a:t>
                      </a:r>
                    </a:p>
                  </a:txBody>
                  <a:tcPr marL="8121" marR="8121" marT="81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latin typeface="Times New Roman"/>
                        </a:rPr>
                        <a:t>23,6</a:t>
                      </a:r>
                    </a:p>
                  </a:txBody>
                  <a:tcPr marL="8121" marR="8121" marT="81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latin typeface="Times New Roman"/>
                        </a:rPr>
                        <a:t>96</a:t>
                      </a:r>
                    </a:p>
                  </a:txBody>
                  <a:tcPr marL="8121" marR="8121" marT="81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latin typeface="Times New Roman"/>
                        </a:rPr>
                        <a:t>1695,0</a:t>
                      </a:r>
                    </a:p>
                  </a:txBody>
                  <a:tcPr marL="8121" marR="8121" marT="812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latin typeface="Times New Roman"/>
                        </a:rPr>
                        <a:t>1450,4</a:t>
                      </a:r>
                    </a:p>
                  </a:txBody>
                  <a:tcPr marL="8121" marR="8121" marT="81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latin typeface="Times New Roman"/>
                        </a:rPr>
                        <a:t>244,6</a:t>
                      </a:r>
                    </a:p>
                  </a:txBody>
                  <a:tcPr marL="8121" marR="8121" marT="81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latin typeface="Times New Roman"/>
                        </a:rPr>
                        <a:t>86</a:t>
                      </a:r>
                    </a:p>
                  </a:txBody>
                  <a:tcPr marL="8121" marR="8121" marT="81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226877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i="0" u="none" strike="noStrike">
                          <a:latin typeface="Arial Cyr"/>
                        </a:rPr>
                        <a:t>Ядрышниковская </a:t>
                      </a:r>
                    </a:p>
                  </a:txBody>
                  <a:tcPr marL="8121" marR="8121" marT="812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latin typeface="Times New Roman"/>
                        </a:rPr>
                        <a:t>2550,0</a:t>
                      </a:r>
                    </a:p>
                  </a:txBody>
                  <a:tcPr marL="8121" marR="8121" marT="812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latin typeface="Times New Roman"/>
                        </a:rPr>
                        <a:t>2548,4</a:t>
                      </a:r>
                    </a:p>
                  </a:txBody>
                  <a:tcPr marL="8121" marR="8121" marT="81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latin typeface="Times New Roman"/>
                        </a:rPr>
                        <a:t>1,6</a:t>
                      </a:r>
                    </a:p>
                  </a:txBody>
                  <a:tcPr marL="8121" marR="8121" marT="81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latin typeface="Times New Roman"/>
                        </a:rPr>
                        <a:t>100</a:t>
                      </a:r>
                    </a:p>
                  </a:txBody>
                  <a:tcPr marL="8121" marR="8121" marT="81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latin typeface="Times New Roman"/>
                        </a:rPr>
                        <a:t>348,0</a:t>
                      </a:r>
                    </a:p>
                  </a:txBody>
                  <a:tcPr marL="8121" marR="8121" marT="812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latin typeface="Times New Roman"/>
                        </a:rPr>
                        <a:t>306,7</a:t>
                      </a:r>
                    </a:p>
                  </a:txBody>
                  <a:tcPr marL="8121" marR="8121" marT="81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latin typeface="Times New Roman"/>
                        </a:rPr>
                        <a:t>41,3</a:t>
                      </a:r>
                    </a:p>
                  </a:txBody>
                  <a:tcPr marL="8121" marR="8121" marT="81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latin typeface="Times New Roman"/>
                        </a:rPr>
                        <a:t>88</a:t>
                      </a:r>
                    </a:p>
                  </a:txBody>
                  <a:tcPr marL="8121" marR="8121" marT="81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latin typeface="Times New Roman"/>
                        </a:rPr>
                        <a:t>710,0</a:t>
                      </a:r>
                    </a:p>
                  </a:txBody>
                  <a:tcPr marL="8121" marR="8121" marT="812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latin typeface="Times New Roman"/>
                        </a:rPr>
                        <a:t>483,8</a:t>
                      </a:r>
                    </a:p>
                  </a:txBody>
                  <a:tcPr marL="8121" marR="8121" marT="81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latin typeface="Times New Roman"/>
                        </a:rPr>
                        <a:t>226,2</a:t>
                      </a:r>
                    </a:p>
                  </a:txBody>
                  <a:tcPr marL="8121" marR="8121" marT="81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latin typeface="Times New Roman"/>
                        </a:rPr>
                        <a:t>68</a:t>
                      </a:r>
                    </a:p>
                  </a:txBody>
                  <a:tcPr marL="8121" marR="8121" marT="81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  <a:tr h="177556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i="0" u="none" strike="noStrike">
                          <a:latin typeface="Arial Cyr"/>
                        </a:rPr>
                        <a:t>Яровская</a:t>
                      </a:r>
                    </a:p>
                  </a:txBody>
                  <a:tcPr marL="8121" marR="8121" marT="812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latin typeface="Times New Roman"/>
                        </a:rPr>
                        <a:t>923,8</a:t>
                      </a:r>
                    </a:p>
                  </a:txBody>
                  <a:tcPr marL="8121" marR="8121" marT="812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latin typeface="Times New Roman"/>
                        </a:rPr>
                        <a:t>888,4</a:t>
                      </a:r>
                    </a:p>
                  </a:txBody>
                  <a:tcPr marL="8121" marR="8121" marT="81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latin typeface="Times New Roman"/>
                        </a:rPr>
                        <a:t>35,4</a:t>
                      </a:r>
                    </a:p>
                  </a:txBody>
                  <a:tcPr marL="8121" marR="8121" marT="81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latin typeface="Times New Roman"/>
                        </a:rPr>
                        <a:t>96</a:t>
                      </a:r>
                    </a:p>
                  </a:txBody>
                  <a:tcPr marL="8121" marR="8121" marT="81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latin typeface="Times New Roman"/>
                        </a:rPr>
                        <a:t>519,7</a:t>
                      </a:r>
                    </a:p>
                  </a:txBody>
                  <a:tcPr marL="8121" marR="8121" marT="812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latin typeface="Times New Roman"/>
                        </a:rPr>
                        <a:t>494,6</a:t>
                      </a:r>
                    </a:p>
                  </a:txBody>
                  <a:tcPr marL="8121" marR="8121" marT="81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latin typeface="Times New Roman"/>
                        </a:rPr>
                        <a:t>25,1</a:t>
                      </a:r>
                    </a:p>
                  </a:txBody>
                  <a:tcPr marL="8121" marR="8121" marT="81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latin typeface="Times New Roman"/>
                        </a:rPr>
                        <a:t>95</a:t>
                      </a:r>
                    </a:p>
                  </a:txBody>
                  <a:tcPr marL="8121" marR="8121" marT="81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latin typeface="Times New Roman"/>
                        </a:rPr>
                        <a:t>796,8</a:t>
                      </a:r>
                    </a:p>
                  </a:txBody>
                  <a:tcPr marL="8121" marR="8121" marT="812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latin typeface="Times New Roman"/>
                        </a:rPr>
                        <a:t>794,5</a:t>
                      </a:r>
                    </a:p>
                  </a:txBody>
                  <a:tcPr marL="8121" marR="8121" marT="81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latin typeface="Times New Roman"/>
                        </a:rPr>
                        <a:t>2,3</a:t>
                      </a:r>
                    </a:p>
                  </a:txBody>
                  <a:tcPr marL="8121" marR="8121" marT="81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latin typeface="Times New Roman"/>
                        </a:rPr>
                        <a:t>100</a:t>
                      </a:r>
                    </a:p>
                  </a:txBody>
                  <a:tcPr marL="8121" marR="8121" marT="81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4"/>
                  </a:ext>
                </a:extLst>
              </a:tr>
              <a:tr h="256469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i="1" u="none" strike="noStrike">
                          <a:latin typeface="Arial Cyr"/>
                        </a:rPr>
                        <a:t>Итого</a:t>
                      </a:r>
                    </a:p>
                  </a:txBody>
                  <a:tcPr marL="8121" marR="8121" marT="812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1" u="none" strike="noStrike">
                          <a:latin typeface="Times New Roman"/>
                        </a:rPr>
                        <a:t>27547,6</a:t>
                      </a:r>
                    </a:p>
                  </a:txBody>
                  <a:tcPr marL="8121" marR="8121" marT="812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1" u="none" strike="noStrike">
                          <a:latin typeface="Times New Roman"/>
                        </a:rPr>
                        <a:t>25996,4</a:t>
                      </a:r>
                    </a:p>
                  </a:txBody>
                  <a:tcPr marL="8121" marR="8121" marT="81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>
                          <a:latin typeface="Times New Roman"/>
                        </a:rPr>
                        <a:t>1551,2</a:t>
                      </a:r>
                    </a:p>
                  </a:txBody>
                  <a:tcPr marL="8121" marR="8121" marT="81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>
                          <a:latin typeface="Times New Roman"/>
                        </a:rPr>
                        <a:t>94</a:t>
                      </a:r>
                    </a:p>
                  </a:txBody>
                  <a:tcPr marL="8121" marR="8121" marT="81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>
                          <a:latin typeface="Times New Roman"/>
                        </a:rPr>
                        <a:t>8377,3</a:t>
                      </a:r>
                    </a:p>
                  </a:txBody>
                  <a:tcPr marL="8121" marR="8121" marT="812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>
                          <a:latin typeface="Times New Roman"/>
                        </a:rPr>
                        <a:t>8189,8</a:t>
                      </a:r>
                    </a:p>
                  </a:txBody>
                  <a:tcPr marL="8121" marR="8121" marT="81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>
                          <a:latin typeface="Times New Roman"/>
                        </a:rPr>
                        <a:t>187,5</a:t>
                      </a:r>
                    </a:p>
                  </a:txBody>
                  <a:tcPr marL="8121" marR="8121" marT="81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>
                          <a:latin typeface="Times New Roman"/>
                        </a:rPr>
                        <a:t>98</a:t>
                      </a:r>
                    </a:p>
                  </a:txBody>
                  <a:tcPr marL="8121" marR="8121" marT="81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>
                          <a:latin typeface="Times New Roman"/>
                        </a:rPr>
                        <a:t>13952,0</a:t>
                      </a:r>
                    </a:p>
                  </a:txBody>
                  <a:tcPr marL="8121" marR="8121" marT="812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>
                          <a:latin typeface="Times New Roman"/>
                        </a:rPr>
                        <a:t>11917,9</a:t>
                      </a:r>
                    </a:p>
                  </a:txBody>
                  <a:tcPr marL="8121" marR="8121" marT="81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>
                          <a:latin typeface="Times New Roman"/>
                        </a:rPr>
                        <a:t>2034,1</a:t>
                      </a:r>
                    </a:p>
                  </a:txBody>
                  <a:tcPr marL="8121" marR="8121" marT="81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>
                          <a:latin typeface="Times New Roman"/>
                        </a:rPr>
                        <a:t>85</a:t>
                      </a:r>
                    </a:p>
                  </a:txBody>
                  <a:tcPr marL="8121" marR="8121" marT="81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91932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Фигура, имеющая форму буквы L 9"/>
          <p:cNvSpPr/>
          <p:nvPr/>
        </p:nvSpPr>
        <p:spPr>
          <a:xfrm rot="16200000">
            <a:off x="8131995" y="5911470"/>
            <a:ext cx="714380" cy="785819"/>
          </a:xfrm>
          <a:prstGeom prst="corner">
            <a:avLst>
              <a:gd name="adj1" fmla="val 28442"/>
              <a:gd name="adj2" fmla="val 28442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Фигура, имеющая форму буквы L 10"/>
          <p:cNvSpPr/>
          <p:nvPr/>
        </p:nvSpPr>
        <p:spPr>
          <a:xfrm>
            <a:off x="285721" y="5840033"/>
            <a:ext cx="714380" cy="785818"/>
          </a:xfrm>
          <a:prstGeom prst="corner">
            <a:avLst>
              <a:gd name="adj1" fmla="val 28442"/>
              <a:gd name="adj2" fmla="val 28442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одзаголовок 2">
            <a:extLst>
              <a:ext uri="{FF2B5EF4-FFF2-40B4-BE49-F238E27FC236}">
                <a16:creationId xmlns:a16="http://schemas.microsoft.com/office/drawing/2014/main" xmlns="" id="{3AA9D025-3E1E-475A-A87F-3D532D8CF493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91083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 algn="ctr">
              <a:spcBef>
                <a:spcPct val="20000"/>
              </a:spcBef>
              <a:defRPr/>
            </a:pPr>
            <a:r>
              <a:rPr lang="ru-RU" sz="24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Monotype Corsiva" pitchFamily="66" charset="0"/>
              </a:rPr>
              <a:t>Раздел</a:t>
            </a:r>
          </a:p>
          <a:p>
            <a:pPr lvl="0" algn="ctr">
              <a:spcBef>
                <a:spcPct val="20000"/>
              </a:spcBef>
              <a:defRPr/>
            </a:pPr>
            <a:r>
              <a:rPr lang="ru-RU" sz="32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Monotype Corsiva" pitchFamily="66" charset="0"/>
              </a:rPr>
              <a:t>«Национальная экономика» 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0" y="964389"/>
            <a:ext cx="9144000" cy="1077218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По подразделу </a:t>
            </a:r>
            <a:r>
              <a:rPr lang="ru-RU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0412 </a:t>
            </a:r>
          </a:p>
          <a:p>
            <a:pPr algn="ctr"/>
            <a:r>
              <a:rPr lang="ru-RU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«Другие вопросы в области национальной экономики »</a:t>
            </a:r>
          </a:p>
          <a:p>
            <a:pPr algn="ctr"/>
            <a:r>
              <a:rPr lang="ru-RU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План 16723,5 тыс.руб. исполнено  на 01.01.2025 года</a:t>
            </a:r>
          </a:p>
          <a:p>
            <a:pPr algn="ctr"/>
            <a:r>
              <a:rPr lang="ru-RU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15802,1 тыс.руб., или 94,5 %. </a:t>
            </a:r>
            <a:endParaRPr lang="ru-RU" sz="1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214282" y="3929066"/>
            <a:ext cx="3714776" cy="267765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ru-RU" sz="1200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	Муниципальная программа </a:t>
            </a:r>
            <a:r>
              <a:rPr lang="ru-RU" sz="1200" i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Тугулымского</a:t>
            </a:r>
            <a:r>
              <a:rPr lang="ru-RU" sz="1200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городского округа «Содействие развитию малого и среднего предпринимательства в </a:t>
            </a:r>
            <a:r>
              <a:rPr lang="ru-RU" sz="1200" i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Тугулымском</a:t>
            </a:r>
            <a:r>
              <a:rPr lang="ru-RU" sz="1200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городском округе до 2026 года» план -1000,0 тыс. руб. исполнено -1000,0 тыс. руб., или 100%. Денежные средства направлены на:</a:t>
            </a:r>
          </a:p>
          <a:p>
            <a:pPr algn="just">
              <a:buFontTx/>
              <a:buChar char="-"/>
            </a:pPr>
            <a:r>
              <a:rPr lang="ru-RU" sz="1200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содействие развитию выставочно-ярмарочной деятельности субъектов малого и среднего предпринимательства – 30,0 тыс. руб.; </a:t>
            </a:r>
          </a:p>
          <a:p>
            <a:pPr algn="just"/>
            <a:r>
              <a:rPr lang="ru-RU" sz="1200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-предоставление субсидии муниципальному  фонду  поддержки  предпринимательства – 970,0 тыс. руб.</a:t>
            </a:r>
          </a:p>
          <a:p>
            <a:pPr algn="just"/>
            <a:endParaRPr lang="ru-RU" sz="1200" i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4143372" y="3964900"/>
            <a:ext cx="5000628" cy="2893100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200" b="1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	Муниципальная программа Тугулымского городского округа «Подготовка документов территориального планирования, градостроительного зонирования и документации по планировке территории до 2027 года» при плане – 1535,5  тыс. руб., исполнено – 1535,5 тыс. руб.,  или 100 % </a:t>
            </a:r>
            <a:r>
              <a:rPr lang="ru-RU" sz="1400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</a:t>
            </a:r>
            <a:r>
              <a:rPr lang="ru-RU" sz="1400" dirty="0" smtClean="0">
                <a:solidFill>
                  <a:schemeClr val="tx1"/>
                </a:solidFill>
              </a:rPr>
              <a:t> </a:t>
            </a:r>
            <a:r>
              <a:rPr lang="ru-RU" sz="1200" b="1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Оплачена публикация в специальном выпуске муниципальной общественно – политической газеты «Знамя труда» - «Муниципальный вестник» градостроительной документации – 400,0 тыс. руб., программное и техническое обеспечении реализации мероприятий программы (покупка, обновление программных продуктов «ГРАНД -Смета) – 48,4 тыс. руб.; подготовка градостроительной документации, включая ее мониторинг – 487,1 тыс. руб. проведение комплексных кадастровых работ – 600,0 тыс. руб.</a:t>
            </a:r>
          </a:p>
        </p:txBody>
      </p:sp>
      <p:sp>
        <p:nvSpPr>
          <p:cNvPr id="20" name="Выноска со стрелкой вниз 19"/>
          <p:cNvSpPr/>
          <p:nvPr/>
        </p:nvSpPr>
        <p:spPr>
          <a:xfrm>
            <a:off x="142844" y="2428868"/>
            <a:ext cx="5643570" cy="1461611"/>
          </a:xfrm>
          <a:prstGeom prst="downArrowCallout">
            <a:avLst>
              <a:gd name="adj1" fmla="val 21594"/>
              <a:gd name="adj2" fmla="val 21594"/>
              <a:gd name="adj3" fmla="val 25000"/>
              <a:gd name="adj4" fmla="val 64977"/>
            </a:avLst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endParaRPr lang="ru-RU" sz="14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В рамках  данного  подраздела были профинансированы мероприятия  следующих  муниципальных программ:</a:t>
            </a:r>
          </a:p>
          <a:p>
            <a:pPr algn="ctr"/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14" name="Фигура, имеющая форму буквы L 13"/>
          <p:cNvSpPr/>
          <p:nvPr/>
        </p:nvSpPr>
        <p:spPr>
          <a:xfrm rot="10800000">
            <a:off x="8286777" y="142853"/>
            <a:ext cx="714380" cy="785818"/>
          </a:xfrm>
          <a:prstGeom prst="corner">
            <a:avLst>
              <a:gd name="adj1" fmla="val 28442"/>
              <a:gd name="adj2" fmla="val 28442"/>
            </a:avLst>
          </a:prstGeom>
          <a:solidFill>
            <a:schemeClr val="accent1">
              <a:lumMod val="75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8" name="Фигура, имеющая форму буквы L 17"/>
          <p:cNvSpPr/>
          <p:nvPr/>
        </p:nvSpPr>
        <p:spPr>
          <a:xfrm rot="10800000" flipH="1">
            <a:off x="142845" y="142853"/>
            <a:ext cx="642943" cy="785818"/>
          </a:xfrm>
          <a:prstGeom prst="corner">
            <a:avLst>
              <a:gd name="adj1" fmla="val 28442"/>
              <a:gd name="adj2" fmla="val 28442"/>
            </a:avLst>
          </a:prstGeom>
          <a:solidFill>
            <a:schemeClr val="accent1">
              <a:lumMod val="75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7170" name="Picture 2" descr="https://vki3.okcdn.ru/i?r=B1JAm_VFBkioSGBqh1IiKhptaaepOllk502_hDavCJ6ugAlY92N-SLHfDzogIL0TQ2ervrmIwlIynz_kxo9-rTtKSlDAY7kLoHncUJiFqBeVSSgAAAAp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914"/>
          <a:stretch/>
        </p:blipFill>
        <p:spPr bwMode="auto">
          <a:xfrm>
            <a:off x="6180438" y="2062647"/>
            <a:ext cx="2890781" cy="1866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7224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одзаголовок 2">
            <a:extLst>
              <a:ext uri="{FF2B5EF4-FFF2-40B4-BE49-F238E27FC236}">
                <a16:creationId xmlns:a16="http://schemas.microsoft.com/office/drawing/2014/main" xmlns="" id="{3AA9D025-3E1E-475A-A87F-3D532D8CF493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91083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 algn="ctr">
              <a:spcBef>
                <a:spcPct val="20000"/>
              </a:spcBef>
              <a:defRPr/>
            </a:pPr>
            <a:r>
              <a:rPr lang="ru-RU" sz="28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Monotype Corsiva" pitchFamily="66" charset="0"/>
              </a:rPr>
              <a:t>Раздел</a:t>
            </a:r>
          </a:p>
          <a:p>
            <a:pPr lvl="0" algn="ctr">
              <a:spcBef>
                <a:spcPct val="20000"/>
              </a:spcBef>
              <a:defRPr/>
            </a:pPr>
            <a:r>
              <a:rPr lang="ru-RU" sz="32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Monotype Corsiva" pitchFamily="66" charset="0"/>
              </a:rPr>
              <a:t>«Национальная экономика» </a:t>
            </a:r>
          </a:p>
        </p:txBody>
      </p:sp>
      <p:sp>
        <p:nvSpPr>
          <p:cNvPr id="20" name="Выноска со стрелкой вниз 19"/>
          <p:cNvSpPr/>
          <p:nvPr/>
        </p:nvSpPr>
        <p:spPr>
          <a:xfrm>
            <a:off x="761973" y="1162783"/>
            <a:ext cx="7620053" cy="801529"/>
          </a:xfrm>
          <a:prstGeom prst="downArrowCallout">
            <a:avLst>
              <a:gd name="adj1" fmla="val 19357"/>
              <a:gd name="adj2" fmla="val 22712"/>
              <a:gd name="adj3" fmla="val 25000"/>
              <a:gd name="adj4" fmla="val 64977"/>
            </a:avLst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В рамках  данного  подраздела были профинансированы мероприятия  следующих  муниципальных программ: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0" y="2000240"/>
            <a:ext cx="9144000" cy="2923877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u-RU" sz="1400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	Муниципальная программа Тугулымского городского округа «Управление муниципальной собственностью Тугулымского городского округа  на период с 2020 до 2026 года» план – 11543,2 тыс. руб. исполнено на 01.01.2025 года – 10621,9 тыс. руб., или 92 %. Денежные средства направлены на: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организация мероприятий, связанных с распоряжением и управление муниципальным имуществом – 1446,9 тыс. руб.; организация мероприятий, связанных с формированием, постановкой на учет земельных  участков, в том числе из земель сельскохозяйственного назначения по невостребованным земельным долям – 545,0 тыс. руб.; создание, ликвидация, банкротство, реорганизация  муниципальных унитарных предприятий, учреждений, принятие обязательств по погашению задолженности при процедуре ликвидации, банкротстве, реорганизации муниципальных унитарных предприятий, учреждений, в том числе консультационное и иное юридическое сопровождение – 8630,0 тыс. руб.</a:t>
            </a:r>
          </a:p>
          <a:p>
            <a:pPr algn="just"/>
            <a:endParaRPr lang="ru-RU" sz="1400" i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Фигура, имеющая форму буквы L 5"/>
          <p:cNvSpPr/>
          <p:nvPr/>
        </p:nvSpPr>
        <p:spPr>
          <a:xfrm rot="10800000">
            <a:off x="8286777" y="142853"/>
            <a:ext cx="714380" cy="785818"/>
          </a:xfrm>
          <a:prstGeom prst="corner">
            <a:avLst>
              <a:gd name="adj1" fmla="val 28442"/>
              <a:gd name="adj2" fmla="val 28442"/>
            </a:avLst>
          </a:prstGeom>
          <a:solidFill>
            <a:schemeClr val="accent1">
              <a:lumMod val="75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Фигура, имеющая форму буквы L 6"/>
          <p:cNvSpPr/>
          <p:nvPr/>
        </p:nvSpPr>
        <p:spPr>
          <a:xfrm rot="16200000">
            <a:off x="8251058" y="5915437"/>
            <a:ext cx="714380" cy="785819"/>
          </a:xfrm>
          <a:prstGeom prst="corner">
            <a:avLst>
              <a:gd name="adj1" fmla="val 28442"/>
              <a:gd name="adj2" fmla="val 28442"/>
            </a:avLst>
          </a:prstGeom>
          <a:solidFill>
            <a:schemeClr val="accent1">
              <a:lumMod val="75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Фигура, имеющая форму буквы L 7"/>
          <p:cNvSpPr/>
          <p:nvPr/>
        </p:nvSpPr>
        <p:spPr>
          <a:xfrm>
            <a:off x="142844" y="5915437"/>
            <a:ext cx="714380" cy="785818"/>
          </a:xfrm>
          <a:prstGeom prst="corner">
            <a:avLst>
              <a:gd name="adj1" fmla="val 28442"/>
              <a:gd name="adj2" fmla="val 28442"/>
            </a:avLst>
          </a:prstGeom>
          <a:solidFill>
            <a:schemeClr val="accent1">
              <a:lumMod val="75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Фигура, имеющая форму буквы L 8"/>
          <p:cNvSpPr/>
          <p:nvPr/>
        </p:nvSpPr>
        <p:spPr>
          <a:xfrm rot="10800000" flipH="1">
            <a:off x="142845" y="142853"/>
            <a:ext cx="642943" cy="785818"/>
          </a:xfrm>
          <a:prstGeom prst="corner">
            <a:avLst>
              <a:gd name="adj1" fmla="val 28442"/>
              <a:gd name="adj2" fmla="val 28442"/>
            </a:avLst>
          </a:prstGeom>
          <a:solidFill>
            <a:schemeClr val="accent1">
              <a:lumMod val="75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050" name="Picture 2" descr="Picture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4477549"/>
            <a:ext cx="4487144" cy="2355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4269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одзаголовок 2">
            <a:extLst>
              <a:ext uri="{FF2B5EF4-FFF2-40B4-BE49-F238E27FC236}">
                <a16:creationId xmlns:a16="http://schemas.microsoft.com/office/drawing/2014/main" xmlns="" id="{3AA9D025-3E1E-475A-A87F-3D532D8CF493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91083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 algn="ctr">
              <a:spcBef>
                <a:spcPct val="20000"/>
              </a:spcBef>
              <a:defRPr/>
            </a:pPr>
            <a:r>
              <a:rPr lang="ru-RU" sz="28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Monotype Corsiva" pitchFamily="66" charset="0"/>
              </a:rPr>
              <a:t>Раздел</a:t>
            </a:r>
          </a:p>
          <a:p>
            <a:pPr lvl="0" algn="ctr">
              <a:spcBef>
                <a:spcPct val="20000"/>
              </a:spcBef>
              <a:defRPr/>
            </a:pPr>
            <a:r>
              <a:rPr lang="ru-RU" sz="32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Monotype Corsiva" pitchFamily="66" charset="0"/>
              </a:rPr>
              <a:t>«Жилищно-коммунальное хозяйство» </a:t>
            </a:r>
          </a:p>
        </p:txBody>
      </p:sp>
      <p:graphicFrame>
        <p:nvGraphicFramePr>
          <p:cNvPr id="14" name="Group 42"/>
          <p:cNvGraphicFramePr>
            <a:graphicFrameLocks/>
          </p:cNvGraphicFramePr>
          <p:nvPr>
            <p:extLst/>
          </p:nvPr>
        </p:nvGraphicFramePr>
        <p:xfrm>
          <a:off x="785786" y="3857628"/>
          <a:ext cx="7929618" cy="2082266"/>
        </p:xfrm>
        <a:graphic>
          <a:graphicData uri="http://schemas.openxmlformats.org/drawingml/2006/table">
            <a:tbl>
              <a:tblPr lastRow="1" bandRow="1">
                <a:tableStyleId>{69CF1AB2-1976-4502-BF36-3FF5EA218861}</a:tableStyleId>
              </a:tblPr>
              <a:tblGrid>
                <a:gridCol w="235745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92882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357322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285884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000132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107157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u="none" strike="noStrike" cap="none" normalizeH="0" baseline="0" dirty="0" smtClean="0">
                        <a:ln>
                          <a:noFill/>
                        </a:ln>
                        <a:effectLst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Наименование подраздела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32080" marR="132080" marT="34290" marB="34290" anchor="ctr" anchorCtr="1" horzOverflow="overflow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u="none" strike="noStrike" dirty="0" smtClean="0"/>
                        <a:t>Сумма</a:t>
                      </a:r>
                      <a:r>
                        <a:rPr lang="ru-RU" sz="1400" u="none" strike="noStrike" dirty="0"/>
                        <a:t>, </a:t>
                      </a:r>
                      <a:br>
                        <a:rPr lang="ru-RU" sz="1400" u="none" strike="noStrike" dirty="0"/>
                      </a:br>
                      <a:r>
                        <a:rPr lang="ru-RU" sz="1400" u="none" strike="noStrike" dirty="0"/>
                        <a:t>в тысячах </a:t>
                      </a:r>
                      <a:r>
                        <a:rPr lang="ru-RU" sz="1400" u="none" strike="noStrike" dirty="0" smtClean="0"/>
                        <a:t>рублей</a:t>
                      </a:r>
                    </a:p>
                    <a:p>
                      <a:pPr algn="ctr" fontAlgn="t"/>
                      <a:r>
                        <a:rPr lang="ru-RU" sz="1400" u="none" strike="noStrike" dirty="0" smtClean="0"/>
                        <a:t>На 01.01.2025 года.                </a:t>
                      </a:r>
                      <a:endParaRPr lang="ru-RU" sz="1400" b="1" i="0" u="none" strike="noStrike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11007" marT="571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/>
                        <a:t>Исполнение</a:t>
                      </a:r>
                      <a:endParaRPr lang="ru-RU" sz="1400" b="0" i="0" u="none" strike="noStrike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11007" marT="5715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/>
                        <a:t>% </a:t>
                      </a:r>
                      <a:endParaRPr lang="ru-RU" sz="1400" u="none" strike="noStrike" dirty="0" smtClean="0"/>
                    </a:p>
                    <a:p>
                      <a:pPr algn="ctr" fontAlgn="b"/>
                      <a:r>
                        <a:rPr lang="ru-RU" sz="1400" u="none" strike="noStrike" dirty="0" smtClean="0"/>
                        <a:t>исполнения</a:t>
                      </a:r>
                      <a:endParaRPr lang="ru-RU" sz="1400" b="0" i="0" u="none" strike="noStrike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11007" marT="571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 smtClean="0"/>
                        <a:t>%</a:t>
                      </a:r>
                    </a:p>
                    <a:p>
                      <a:pPr algn="ctr" fontAlgn="b"/>
                      <a:r>
                        <a:rPr lang="ru-RU" sz="1400" u="none" strike="noStrike" dirty="0" smtClean="0"/>
                        <a:t> в общей сумме</a:t>
                      </a:r>
                      <a:r>
                        <a:rPr lang="ru-RU" sz="1400" u="none" strike="noStrike" baseline="0" dirty="0" smtClean="0"/>
                        <a:t> расходов</a:t>
                      </a:r>
                      <a:endParaRPr lang="ru-RU" sz="1400" b="0" i="0" u="none" strike="noStrike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11007" marT="5715" marB="0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14314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/>
                        <a:t>Жилищное хозяйство</a:t>
                      </a:r>
                      <a:endParaRPr lang="ru-RU" sz="1400" b="1" i="0" u="none" strike="noStrike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1007" marR="11007" marT="5715" marB="0" anchor="b"/>
                </a:tc>
                <a:tc>
                  <a:txBody>
                    <a:bodyPr/>
                    <a:lstStyle/>
                    <a:p>
                      <a:pPr algn="ctr" fontAlgn="auto"/>
                      <a:r>
                        <a:rPr lang="ru-RU" sz="1400" u="none" strike="noStrike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11041,3</a:t>
                      </a:r>
                      <a:endParaRPr lang="ru-RU" sz="1400" u="none" strike="noStrike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1007" marR="11007" marT="5715" marB="0" anchor="ctr"/>
                </a:tc>
                <a:tc>
                  <a:txBody>
                    <a:bodyPr/>
                    <a:lstStyle/>
                    <a:p>
                      <a:pPr algn="ctr" fontAlgn="auto"/>
                      <a:r>
                        <a:rPr lang="ru-RU" sz="1400" u="none" strike="noStrike" dirty="0" smtClean="0"/>
                        <a:t>5103,0</a:t>
                      </a:r>
                      <a:endParaRPr lang="ru-RU" sz="1400" b="0" i="0" u="none" strike="noStrike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1007" marR="11007" marT="5715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/>
                      <a:r>
                        <a:rPr lang="ru-RU" sz="1400" u="none" strike="noStrike" dirty="0" smtClean="0"/>
                        <a:t>46,2</a:t>
                      </a:r>
                      <a:endParaRPr lang="ru-RU" sz="1400" b="0" i="0" u="none" strike="noStrike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1007" marR="11007" marT="5715" marB="0" anchor="ctr"/>
                </a:tc>
                <a:tc>
                  <a:txBody>
                    <a:bodyPr/>
                    <a:lstStyle/>
                    <a:p>
                      <a:pPr algn="ctr" fontAlgn="auto"/>
                      <a:r>
                        <a:rPr lang="ru-RU" sz="1400" u="none" strike="noStrike" dirty="0" smtClean="0">
                          <a:solidFill>
                            <a:srgbClr val="C00000"/>
                          </a:solidFill>
                        </a:rPr>
                        <a:t>2,5</a:t>
                      </a:r>
                      <a:endParaRPr lang="ru-RU" sz="1400" b="0" i="0" u="none" strike="noStrike" dirty="0">
                        <a:solidFill>
                          <a:srgbClr val="C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1007" marR="11007" marT="5715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14314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/>
                        <a:t>Коммунальное хозяйство</a:t>
                      </a:r>
                      <a:endParaRPr lang="ru-RU" sz="1400" b="1" i="0" u="none" strike="noStrike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1007" marR="11007" marT="5715" marB="0" anchor="b"/>
                </a:tc>
                <a:tc>
                  <a:txBody>
                    <a:bodyPr/>
                    <a:lstStyle/>
                    <a:p>
                      <a:pPr algn="ctr" fontAlgn="auto"/>
                      <a:r>
                        <a:rPr lang="ru-RU" sz="1400" u="none" strike="noStrike" dirty="0" smtClean="0"/>
                        <a:t>248385,3</a:t>
                      </a:r>
                      <a:endParaRPr lang="ru-RU" sz="1400" b="0" i="0" u="none" strike="noStrike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1007" marR="11007" marT="5715" marB="0" anchor="ctr"/>
                </a:tc>
                <a:tc>
                  <a:txBody>
                    <a:bodyPr/>
                    <a:lstStyle/>
                    <a:p>
                      <a:pPr algn="ctr" fontAlgn="auto"/>
                      <a:r>
                        <a:rPr lang="ru-RU" sz="1400" u="none" strike="noStrike" dirty="0" smtClean="0"/>
                        <a:t>246229,6</a:t>
                      </a:r>
                      <a:endParaRPr lang="ru-RU" sz="1400" b="0" i="0" u="none" strike="noStrike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1007" marR="11007" marT="5715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/>
                      <a:r>
                        <a:rPr lang="ru-RU" sz="1400" u="none" strike="noStrike" dirty="0" smtClean="0"/>
                        <a:t>99,1</a:t>
                      </a:r>
                      <a:endParaRPr lang="ru-RU" sz="1400" b="0" i="0" u="none" strike="noStrike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1007" marR="11007" marT="5715" marB="0" anchor="ctr"/>
                </a:tc>
                <a:tc>
                  <a:txBody>
                    <a:bodyPr/>
                    <a:lstStyle/>
                    <a:p>
                      <a:pPr algn="ctr" fontAlgn="auto"/>
                      <a:r>
                        <a:rPr lang="ru-RU" sz="1400" u="none" strike="noStrike" dirty="0" smtClean="0">
                          <a:solidFill>
                            <a:srgbClr val="C00000"/>
                          </a:solidFill>
                        </a:rPr>
                        <a:t>2,5</a:t>
                      </a:r>
                      <a:endParaRPr lang="ru-RU" sz="1400" b="0" i="0" u="none" strike="noStrike" dirty="0">
                        <a:solidFill>
                          <a:srgbClr val="C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1007" marR="11007" marT="5715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14314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/>
                        <a:t>Благоустройство                       </a:t>
                      </a:r>
                      <a:endParaRPr lang="ru-RU" sz="1400" b="1" i="0" u="none" strike="noStrike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1007" marR="11007" marT="5715" marB="0" anchor="b"/>
                </a:tc>
                <a:tc>
                  <a:txBody>
                    <a:bodyPr/>
                    <a:lstStyle/>
                    <a:p>
                      <a:pPr algn="ctr" fontAlgn="auto"/>
                      <a:r>
                        <a:rPr lang="ru-RU" sz="1400" u="none" strike="noStrike" dirty="0" smtClean="0"/>
                        <a:t>18709,1</a:t>
                      </a:r>
                      <a:endParaRPr lang="ru-RU" sz="1400" b="0" i="0" u="none" strike="noStrike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1007" marR="11007" marT="5715" marB="0" anchor="ctr"/>
                </a:tc>
                <a:tc>
                  <a:txBody>
                    <a:bodyPr/>
                    <a:lstStyle/>
                    <a:p>
                      <a:pPr algn="ctr" fontAlgn="auto"/>
                      <a:r>
                        <a:rPr lang="ru-RU" sz="1400" u="none" strike="noStrike" dirty="0" smtClean="0"/>
                        <a:t>18436,4</a:t>
                      </a:r>
                      <a:endParaRPr lang="ru-RU" sz="1400" b="0" i="0" u="none" strike="noStrike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1007" marR="11007" marT="5715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/>
                      <a:r>
                        <a:rPr lang="ru-RU" sz="1400" u="none" strike="noStrike" dirty="0" smtClean="0"/>
                        <a:t>98,5</a:t>
                      </a:r>
                      <a:endParaRPr lang="ru-RU" sz="1400" b="0" i="0" u="none" strike="noStrike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1007" marR="11007" marT="5715" marB="0" anchor="ctr"/>
                </a:tc>
                <a:tc>
                  <a:txBody>
                    <a:bodyPr/>
                    <a:lstStyle/>
                    <a:p>
                      <a:pPr algn="ctr" fontAlgn="auto"/>
                      <a:r>
                        <a:rPr lang="ru-RU" sz="1400" u="none" strike="noStrike" dirty="0" smtClean="0">
                          <a:solidFill>
                            <a:srgbClr val="C00000"/>
                          </a:solidFill>
                        </a:rPr>
                        <a:t>0,9</a:t>
                      </a:r>
                      <a:endParaRPr lang="ru-RU" sz="1400" b="0" i="0" u="none" strike="noStrike" dirty="0">
                        <a:solidFill>
                          <a:srgbClr val="C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1007" marR="11007" marT="5715" marB="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5347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ИТОГО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32080" marR="132080" marT="34290" marB="34290" anchor="ctr" horzOverflow="overflow"/>
                </a:tc>
                <a:tc>
                  <a:txBody>
                    <a:bodyPr/>
                    <a:lstStyle/>
                    <a:p>
                      <a:pPr algn="ctr" fontAlgn="auto"/>
                      <a:r>
                        <a:rPr lang="ru-RU" sz="1400" u="none" strike="noStrike" dirty="0" smtClean="0"/>
                        <a:t>278135,7</a:t>
                      </a:r>
                      <a:endParaRPr lang="ru-RU" sz="1400" b="1" i="0" u="none" strike="noStrike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1007" marR="11007" marT="5715" marB="0" anchor="ctr"/>
                </a:tc>
                <a:tc>
                  <a:txBody>
                    <a:bodyPr/>
                    <a:lstStyle/>
                    <a:p>
                      <a:pPr algn="ctr" fontAlgn="auto"/>
                      <a:r>
                        <a:rPr lang="ru-RU" sz="1400" u="none" strike="noStrike" dirty="0" smtClean="0"/>
                        <a:t>269769,0</a:t>
                      </a:r>
                      <a:endParaRPr lang="ru-RU" sz="1400" b="1" i="0" u="none" strike="noStrike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1007" marR="11007" marT="5715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/>
                      <a:r>
                        <a:rPr lang="ru-RU" sz="1400" b="1" u="none" strike="noStrike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97,</a:t>
                      </a:r>
                      <a:r>
                        <a:rPr lang="ru-RU" sz="1400" b="1" u="none" strike="noStrike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  <a:endParaRPr lang="ru-RU" sz="1400" b="1" u="none" strike="noStrike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1007" marR="11007" marT="5715" marB="0" anchor="ctr"/>
                </a:tc>
                <a:tc>
                  <a:txBody>
                    <a:bodyPr/>
                    <a:lstStyle/>
                    <a:p>
                      <a:pPr algn="ctr" fontAlgn="auto"/>
                      <a:r>
                        <a:rPr lang="ru-RU" sz="1400" u="none" strike="noStrike" dirty="0" smtClean="0">
                          <a:solidFill>
                            <a:srgbClr val="C00000"/>
                          </a:solidFill>
                        </a:rPr>
                        <a:t>6,0</a:t>
                      </a:r>
                      <a:endParaRPr lang="ru-RU" sz="1400" b="1" i="0" u="none" strike="noStrike" dirty="0" smtClean="0">
                        <a:solidFill>
                          <a:srgbClr val="C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1007" marR="11007" marT="5715" marB="0" anchor="ctr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sp>
        <p:nvSpPr>
          <p:cNvPr id="7" name="Фигура, имеющая форму буквы L 6"/>
          <p:cNvSpPr/>
          <p:nvPr/>
        </p:nvSpPr>
        <p:spPr>
          <a:xfrm rot="10800000">
            <a:off x="8286777" y="142853"/>
            <a:ext cx="714380" cy="785818"/>
          </a:xfrm>
          <a:prstGeom prst="corner">
            <a:avLst>
              <a:gd name="adj1" fmla="val 28442"/>
              <a:gd name="adj2" fmla="val 28442"/>
            </a:avLst>
          </a:prstGeom>
          <a:solidFill>
            <a:schemeClr val="accent1">
              <a:lumMod val="75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Фигура, имеющая форму буквы L 7"/>
          <p:cNvSpPr/>
          <p:nvPr/>
        </p:nvSpPr>
        <p:spPr>
          <a:xfrm rot="16200000">
            <a:off x="8251058" y="5915437"/>
            <a:ext cx="714380" cy="785819"/>
          </a:xfrm>
          <a:prstGeom prst="corner">
            <a:avLst>
              <a:gd name="adj1" fmla="val 28442"/>
              <a:gd name="adj2" fmla="val 28442"/>
            </a:avLst>
          </a:prstGeom>
          <a:solidFill>
            <a:schemeClr val="accent1">
              <a:lumMod val="75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Фигура, имеющая форму буквы L 8"/>
          <p:cNvSpPr/>
          <p:nvPr/>
        </p:nvSpPr>
        <p:spPr>
          <a:xfrm>
            <a:off x="142844" y="5915437"/>
            <a:ext cx="714380" cy="785818"/>
          </a:xfrm>
          <a:prstGeom prst="corner">
            <a:avLst>
              <a:gd name="adj1" fmla="val 28442"/>
              <a:gd name="adj2" fmla="val 28442"/>
            </a:avLst>
          </a:prstGeom>
          <a:solidFill>
            <a:schemeClr val="accent1">
              <a:lumMod val="75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Фигура, имеющая форму буквы L 9"/>
          <p:cNvSpPr/>
          <p:nvPr/>
        </p:nvSpPr>
        <p:spPr>
          <a:xfrm rot="10800000" flipH="1">
            <a:off x="142845" y="142853"/>
            <a:ext cx="642943" cy="785818"/>
          </a:xfrm>
          <a:prstGeom prst="corner">
            <a:avLst>
              <a:gd name="adj1" fmla="val 28442"/>
              <a:gd name="adj2" fmla="val 28442"/>
            </a:avLst>
          </a:prstGeom>
          <a:solidFill>
            <a:schemeClr val="accent1">
              <a:lumMod val="75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00555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одзаголовок 2">
            <a:extLst>
              <a:ext uri="{FF2B5EF4-FFF2-40B4-BE49-F238E27FC236}">
                <a16:creationId xmlns:a16="http://schemas.microsoft.com/office/drawing/2014/main" xmlns="" id="{3AA9D025-3E1E-475A-A87F-3D532D8CF493}"/>
              </a:ext>
            </a:extLst>
          </p:cNvPr>
          <p:cNvSpPr txBox="1">
            <a:spLocks/>
          </p:cNvSpPr>
          <p:nvPr/>
        </p:nvSpPr>
        <p:spPr>
          <a:xfrm>
            <a:off x="0" y="160712"/>
            <a:ext cx="9144000" cy="117870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 algn="ctr">
              <a:spcBef>
                <a:spcPct val="20000"/>
              </a:spcBef>
              <a:defRPr/>
            </a:pPr>
            <a:r>
              <a:rPr lang="ru-RU" sz="28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Monotype Corsiva" pitchFamily="66" charset="0"/>
              </a:rPr>
              <a:t>Исполнение по разделу </a:t>
            </a:r>
          </a:p>
          <a:p>
            <a:pPr lvl="0" algn="ctr">
              <a:spcBef>
                <a:spcPct val="20000"/>
              </a:spcBef>
              <a:defRPr/>
            </a:pPr>
            <a:r>
              <a:rPr lang="ru-RU" sz="28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Monotype Corsiva" pitchFamily="66" charset="0"/>
              </a:rPr>
              <a:t>«Жилищно-коммунальное хозяйство»</a:t>
            </a:r>
          </a:p>
          <a:p>
            <a:pPr lvl="0" algn="ctr">
              <a:spcBef>
                <a:spcPct val="20000"/>
              </a:spcBef>
              <a:defRPr/>
            </a:pPr>
            <a:r>
              <a:rPr lang="ru-RU" sz="28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Monotype Corsiva" pitchFamily="66" charset="0"/>
              </a:rPr>
              <a:t> за  2024 год, в тыс.руб.</a:t>
            </a:r>
          </a:p>
        </p:txBody>
      </p:sp>
      <p:graphicFrame>
        <p:nvGraphicFramePr>
          <p:cNvPr id="8" name="Диаграмма 7"/>
          <p:cNvGraphicFramePr/>
          <p:nvPr>
            <p:extLst/>
          </p:nvPr>
        </p:nvGraphicFramePr>
        <p:xfrm>
          <a:off x="357158" y="1928803"/>
          <a:ext cx="8501123" cy="43577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4" name="Фигура, имеющая форму буквы L 13"/>
          <p:cNvSpPr/>
          <p:nvPr/>
        </p:nvSpPr>
        <p:spPr>
          <a:xfrm rot="10800000">
            <a:off x="8286777" y="142853"/>
            <a:ext cx="714380" cy="785818"/>
          </a:xfrm>
          <a:prstGeom prst="corner">
            <a:avLst>
              <a:gd name="adj1" fmla="val 28442"/>
              <a:gd name="adj2" fmla="val 28442"/>
            </a:avLst>
          </a:prstGeom>
          <a:solidFill>
            <a:schemeClr val="accent1">
              <a:lumMod val="75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5" name="Фигура, имеющая форму буквы L 14"/>
          <p:cNvSpPr/>
          <p:nvPr/>
        </p:nvSpPr>
        <p:spPr>
          <a:xfrm rot="16200000">
            <a:off x="8251058" y="5915437"/>
            <a:ext cx="714380" cy="785819"/>
          </a:xfrm>
          <a:prstGeom prst="corner">
            <a:avLst>
              <a:gd name="adj1" fmla="val 28442"/>
              <a:gd name="adj2" fmla="val 28442"/>
            </a:avLst>
          </a:prstGeom>
          <a:solidFill>
            <a:schemeClr val="accent1">
              <a:lumMod val="75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6" name="Фигура, имеющая форму буквы L 15"/>
          <p:cNvSpPr/>
          <p:nvPr/>
        </p:nvSpPr>
        <p:spPr>
          <a:xfrm>
            <a:off x="142844" y="5915437"/>
            <a:ext cx="714380" cy="785818"/>
          </a:xfrm>
          <a:prstGeom prst="corner">
            <a:avLst>
              <a:gd name="adj1" fmla="val 28442"/>
              <a:gd name="adj2" fmla="val 28442"/>
            </a:avLst>
          </a:prstGeom>
          <a:solidFill>
            <a:schemeClr val="accent1">
              <a:lumMod val="75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7" name="Фигура, имеющая форму буквы L 16"/>
          <p:cNvSpPr/>
          <p:nvPr/>
        </p:nvSpPr>
        <p:spPr>
          <a:xfrm rot="10800000" flipH="1">
            <a:off x="142845" y="142853"/>
            <a:ext cx="642943" cy="785818"/>
          </a:xfrm>
          <a:prstGeom prst="corner">
            <a:avLst>
              <a:gd name="adj1" fmla="val 28442"/>
              <a:gd name="adj2" fmla="val 28442"/>
            </a:avLst>
          </a:prstGeom>
          <a:solidFill>
            <a:schemeClr val="accent1">
              <a:lumMod val="75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3038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одзаголовок 2">
            <a:extLst>
              <a:ext uri="{FF2B5EF4-FFF2-40B4-BE49-F238E27FC236}">
                <a16:creationId xmlns:a16="http://schemas.microsoft.com/office/drawing/2014/main" xmlns="" id="{3AA9D025-3E1E-475A-A87F-3D532D8CF493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91083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 algn="ctr">
              <a:spcBef>
                <a:spcPct val="20000"/>
              </a:spcBef>
              <a:defRPr/>
            </a:pPr>
            <a:r>
              <a:rPr lang="ru-RU" sz="24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Monotype Corsiva" pitchFamily="66" charset="0"/>
              </a:rPr>
              <a:t>Раздел</a:t>
            </a:r>
          </a:p>
          <a:p>
            <a:pPr lvl="0" algn="ctr">
              <a:spcBef>
                <a:spcPct val="20000"/>
              </a:spcBef>
              <a:defRPr/>
            </a:pPr>
            <a:r>
              <a:rPr lang="ru-RU" sz="32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Monotype Corsiva" pitchFamily="66" charset="0"/>
              </a:rPr>
              <a:t>«Жилищно-коммунальное хозяйство» 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142844" y="1049852"/>
            <a:ext cx="8858313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По подразделу 0501 «Жилищное хозяйство» при плане – 11041,3 тыс. руб. исполнено на 01.01.2025 года – 5403 тыс. руб. или 46,2%. </a:t>
            </a:r>
            <a:r>
              <a:rPr lang="ru-RU" sz="1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 </a:t>
            </a:r>
            <a:endParaRPr lang="ru-RU" sz="14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Rectangle 1"/>
          <p:cNvSpPr>
            <a:spLocks noChangeArrowheads="1"/>
          </p:cNvSpPr>
          <p:nvPr/>
        </p:nvSpPr>
        <p:spPr bwMode="auto">
          <a:xfrm>
            <a:off x="323528" y="1804422"/>
            <a:ext cx="3456384" cy="3231654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72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1" u="none" strike="noStrike" normalizeH="0" baseline="0" dirty="0" smtClean="0">
                <a:solidFill>
                  <a:schemeClr val="tx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«Капитальный ремонт общего имущества муниципального жилищного фонда» план – 3790,9 тыс. руб. исполнение на 01.01.2025 г. – </a:t>
            </a:r>
            <a:r>
              <a:rPr lang="ru-RU" sz="1200" b="1" dirty="0" smtClean="0">
                <a:solidFill>
                  <a:schemeClr val="tx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3674</a:t>
            </a:r>
            <a:r>
              <a:rPr kumimoji="0" lang="ru-RU" sz="1200" b="1" u="none" strike="noStrike" normalizeH="0" baseline="0" dirty="0" smtClean="0">
                <a:solidFill>
                  <a:schemeClr val="tx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тыс. руб., или</a:t>
            </a:r>
            <a:r>
              <a:rPr kumimoji="0" lang="ru-RU" sz="1200" b="1" u="none" strike="noStrike" normalizeH="0" dirty="0" smtClean="0">
                <a:solidFill>
                  <a:schemeClr val="tx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96,9 </a:t>
            </a:r>
            <a:r>
              <a:rPr kumimoji="0" lang="ru-RU" sz="1200" b="1" u="none" strike="noStrike" normalizeH="0" baseline="0" dirty="0" smtClean="0">
                <a:solidFill>
                  <a:schemeClr val="tx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% из них:</a:t>
            </a:r>
            <a:endParaRPr lang="ru-RU" sz="600" b="1" dirty="0" smtClean="0">
              <a:solidFill>
                <a:schemeClr val="tx1"/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4572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lang="ru-RU" sz="1200" b="1" dirty="0" smtClean="0">
                <a:solidFill>
                  <a:schemeClr val="tx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произведена</a:t>
            </a:r>
            <a:r>
              <a:rPr kumimoji="0" lang="ru-RU" sz="1200" b="1" u="none" strike="noStrike" normalizeH="0" baseline="0" dirty="0" smtClean="0">
                <a:solidFill>
                  <a:schemeClr val="tx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уплата взносов   на капитальный ремонт общего имущества муниципального жилищного фонда в Региональный фонд </a:t>
            </a:r>
            <a:r>
              <a:rPr kumimoji="0" lang="ru-RU" sz="1200" b="1" u="none" strike="noStrike" normalizeH="0" baseline="0" dirty="0" smtClean="0">
                <a:solidFill>
                  <a:schemeClr val="tx1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содействия капитальному ремонту общего имущества в многоквартирных домах Свердловской области</a:t>
            </a:r>
            <a:r>
              <a:rPr kumimoji="0" lang="ru-RU" sz="1200" b="1" u="none" strike="noStrike" normalizeH="0" dirty="0" smtClean="0">
                <a:solidFill>
                  <a:schemeClr val="tx1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lang="ru-RU" sz="1200" b="1" dirty="0" smtClean="0">
                <a:solidFill>
                  <a:schemeClr val="tx1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– 771 тыс. руб.;</a:t>
            </a:r>
          </a:p>
          <a:p>
            <a:pPr marL="0" marR="0" lvl="0" indent="4572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lang="ru-RU" sz="1200" b="1" dirty="0" smtClean="0">
                <a:solidFill>
                  <a:schemeClr val="tx1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произведено перечисление субсидии на проведение капитального ремонта муниципального жилищного фонда – 2903 тыс. руб.</a:t>
            </a:r>
          </a:p>
          <a:p>
            <a:pPr marL="0" marR="0" lvl="0" indent="4572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endParaRPr lang="ru-RU" sz="1200" b="1" dirty="0" smtClean="0">
              <a:solidFill>
                <a:schemeClr val="tx1"/>
              </a:solidFill>
              <a:latin typeface="Arial" pitchFamily="34" charset="0"/>
              <a:ea typeface="Calibri" pitchFamily="34" charset="0"/>
              <a:cs typeface="Arial" pitchFamily="34" charset="0"/>
            </a:endParaRPr>
          </a:p>
        </p:txBody>
      </p:sp>
      <p:sp>
        <p:nvSpPr>
          <p:cNvPr id="16" name="Rectangle 1"/>
          <p:cNvSpPr>
            <a:spLocks noChangeArrowheads="1"/>
          </p:cNvSpPr>
          <p:nvPr/>
        </p:nvSpPr>
        <p:spPr bwMode="auto">
          <a:xfrm>
            <a:off x="5077691" y="4554020"/>
            <a:ext cx="3209086" cy="1754326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72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2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Приобретено жилое помещение в </a:t>
            </a:r>
            <a:r>
              <a:rPr lang="ru-RU" sz="12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с.Ошкуково</a:t>
            </a:r>
            <a:r>
              <a:rPr lang="ru-RU" sz="12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для переселения из аварийного жилищного фонда стоимостью 1429,1 тыс. руб., из них: 1414,8 – средства областного бюджета, 14,3 тыс. руб. – средства местного бюджета.</a:t>
            </a:r>
          </a:p>
          <a:p>
            <a:pPr marL="0" marR="0" lvl="0" indent="4572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572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Фигура, имеющая форму буквы L 13"/>
          <p:cNvSpPr/>
          <p:nvPr/>
        </p:nvSpPr>
        <p:spPr>
          <a:xfrm rot="10800000">
            <a:off x="8286777" y="142853"/>
            <a:ext cx="714380" cy="785818"/>
          </a:xfrm>
          <a:prstGeom prst="corner">
            <a:avLst>
              <a:gd name="adj1" fmla="val 28442"/>
              <a:gd name="adj2" fmla="val 28442"/>
            </a:avLst>
          </a:prstGeom>
          <a:solidFill>
            <a:schemeClr val="accent1">
              <a:lumMod val="75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7" name="Фигура, имеющая форму буквы L 16"/>
          <p:cNvSpPr/>
          <p:nvPr/>
        </p:nvSpPr>
        <p:spPr>
          <a:xfrm rot="16200000">
            <a:off x="8251058" y="5915437"/>
            <a:ext cx="714380" cy="785819"/>
          </a:xfrm>
          <a:prstGeom prst="corner">
            <a:avLst>
              <a:gd name="adj1" fmla="val 28442"/>
              <a:gd name="adj2" fmla="val 28442"/>
            </a:avLst>
          </a:prstGeom>
          <a:solidFill>
            <a:schemeClr val="accent1">
              <a:lumMod val="75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9" name="Фигура, имеющая форму буквы L 18"/>
          <p:cNvSpPr/>
          <p:nvPr/>
        </p:nvSpPr>
        <p:spPr>
          <a:xfrm>
            <a:off x="142844" y="5915437"/>
            <a:ext cx="714380" cy="785818"/>
          </a:xfrm>
          <a:prstGeom prst="corner">
            <a:avLst>
              <a:gd name="adj1" fmla="val 28442"/>
              <a:gd name="adj2" fmla="val 28442"/>
            </a:avLst>
          </a:prstGeom>
          <a:solidFill>
            <a:schemeClr val="accent1">
              <a:lumMod val="75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0" name="Фигура, имеющая форму буквы L 19"/>
          <p:cNvSpPr/>
          <p:nvPr/>
        </p:nvSpPr>
        <p:spPr>
          <a:xfrm rot="10800000" flipH="1">
            <a:off x="142845" y="142853"/>
            <a:ext cx="642943" cy="785818"/>
          </a:xfrm>
          <a:prstGeom prst="corner">
            <a:avLst>
              <a:gd name="adj1" fmla="val 28442"/>
              <a:gd name="adj2" fmla="val 28442"/>
            </a:avLst>
          </a:prstGeom>
          <a:solidFill>
            <a:schemeClr val="accent1">
              <a:lumMod val="75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55404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www.norma.uz/img/cb/50/ce0ddd965f034dd2f0ba1cc98b83.pn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428860" y="642918"/>
            <a:ext cx="4357718" cy="2449781"/>
          </a:xfrm>
          <a:prstGeom prst="rect">
            <a:avLst/>
          </a:prstGeom>
          <a:noFill/>
          <a:effectLst>
            <a:softEdge rad="31750"/>
          </a:effectLst>
        </p:spPr>
      </p:pic>
      <p:sp>
        <p:nvSpPr>
          <p:cNvPr id="8" name="Подзаголовок 2"/>
          <p:cNvSpPr txBox="1">
            <a:spLocks/>
          </p:cNvSpPr>
          <p:nvPr/>
        </p:nvSpPr>
        <p:spPr>
          <a:xfrm>
            <a:off x="500034" y="0"/>
            <a:ext cx="8096307" cy="8036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Monotype Corsiva" pitchFamily="66" charset="0"/>
              </a:rPr>
              <a:t> </a:t>
            </a:r>
            <a:r>
              <a:rPr lang="ru-RU" sz="3200" b="1" u="none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Monotype Corsiva" pitchFamily="66" charset="0"/>
              </a:rPr>
              <a:t>Роль</a:t>
            </a:r>
            <a:r>
              <a:rPr kumimoji="0" lang="ru-RU" sz="3200" b="1" i="0" strike="noStrike" kern="1200" cap="none" spc="0" normalizeH="0" noProof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Monotype Corsiva" pitchFamily="66" charset="0"/>
              </a:rPr>
              <a:t> граждан  в бюджетном процессе</a:t>
            </a:r>
            <a:endParaRPr kumimoji="0" lang="ru-RU" sz="3200" b="1" i="0" strike="noStrike" kern="1200" cap="none" spc="0" normalizeH="0" baseline="0" noProof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accent1">
                  <a:lumMod val="75000"/>
                </a:schemeClr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Monotype Corsiva" pitchFamily="66" charset="0"/>
            </a:endParaRP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949869A4-4332-461A-A9A6-85B75CD8C2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11FDFD-B394-4B36-85F8-A937FF2893FE}" type="slidenum">
              <a:rPr lang="ru-RU" smtClean="0"/>
              <a:pPr/>
              <a:t>5</a:t>
            </a:fld>
            <a:endParaRPr lang="ru-RU" dirty="0"/>
          </a:p>
        </p:txBody>
      </p:sp>
      <p:sp>
        <p:nvSpPr>
          <p:cNvPr id="19" name="Стрелка вправо 18"/>
          <p:cNvSpPr/>
          <p:nvPr/>
        </p:nvSpPr>
        <p:spPr>
          <a:xfrm rot="7763060">
            <a:off x="2272249" y="2743760"/>
            <a:ext cx="1030222" cy="780177"/>
          </a:xfrm>
          <a:prstGeom prst="rightArrow">
            <a:avLst>
              <a:gd name="adj1" fmla="val 44082"/>
              <a:gd name="adj2" fmla="val 74945"/>
            </a:avLst>
          </a:prstGeom>
          <a:solidFill>
            <a:schemeClr val="tx2">
              <a:lumMod val="75000"/>
            </a:schemeClr>
          </a:solidFill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relaxedInset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0" name="Стрелка вправо 19"/>
          <p:cNvSpPr/>
          <p:nvPr/>
        </p:nvSpPr>
        <p:spPr>
          <a:xfrm rot="2804834">
            <a:off x="5781704" y="2668161"/>
            <a:ext cx="1009618" cy="815659"/>
          </a:xfrm>
          <a:prstGeom prst="rightArrow">
            <a:avLst>
              <a:gd name="adj1" fmla="val 52970"/>
              <a:gd name="adj2" fmla="val 60844"/>
            </a:avLst>
          </a:prstGeom>
          <a:solidFill>
            <a:schemeClr val="tx2">
              <a:lumMod val="75000"/>
            </a:schemeClr>
          </a:solidFill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relaxedInset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1" name="TextBox 20"/>
          <p:cNvSpPr txBox="1"/>
          <p:nvPr/>
        </p:nvSpPr>
        <p:spPr>
          <a:xfrm>
            <a:off x="714348" y="3643314"/>
            <a:ext cx="34290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/>
              <a:t> </a:t>
            </a:r>
            <a:r>
              <a:rPr lang="ru-RU" sz="1600" b="1" i="1" dirty="0" smtClean="0">
                <a:latin typeface="Arial" pitchFamily="34" charset="0"/>
                <a:cs typeface="Arial" pitchFamily="34" charset="0"/>
              </a:rPr>
              <a:t>КАК НАЛОГОПЛАТЕЛЬЩИК </a:t>
            </a:r>
            <a:endParaRPr lang="ru-RU" sz="1600" b="1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143636" y="3643314"/>
            <a:ext cx="37862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/>
              <a:t> </a:t>
            </a:r>
            <a:r>
              <a:rPr lang="ru-RU" sz="1600" b="1" i="1" dirty="0" smtClean="0">
                <a:latin typeface="Arial" pitchFamily="34" charset="0"/>
                <a:cs typeface="Arial" pitchFamily="34" charset="0"/>
              </a:rPr>
              <a:t>КАК  ПОЛУЧАТЕЛЬ </a:t>
            </a:r>
          </a:p>
          <a:p>
            <a:r>
              <a:rPr lang="ru-RU" sz="1600" b="1" i="1" dirty="0" smtClean="0">
                <a:latin typeface="Arial" pitchFamily="34" charset="0"/>
                <a:cs typeface="Arial" pitchFamily="34" charset="0"/>
              </a:rPr>
              <a:t>СОЦИАЛЬНЫХ ГАРАНТИЙ  </a:t>
            </a:r>
            <a:endParaRPr lang="ru-RU" sz="1600" b="1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Стрелка вправо 24"/>
          <p:cNvSpPr/>
          <p:nvPr/>
        </p:nvSpPr>
        <p:spPr>
          <a:xfrm rot="5400000">
            <a:off x="3786181" y="3500439"/>
            <a:ext cx="1643075" cy="1071570"/>
          </a:xfrm>
          <a:prstGeom prst="rightArrow">
            <a:avLst>
              <a:gd name="adj1" fmla="val 44082"/>
              <a:gd name="adj2" fmla="val 74945"/>
            </a:avLst>
          </a:prstGeom>
          <a:solidFill>
            <a:schemeClr val="tx2">
              <a:lumMod val="75000"/>
            </a:schemeClr>
          </a:solidFill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relaxedInset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7" name="TextBox 26"/>
          <p:cNvSpPr txBox="1"/>
          <p:nvPr/>
        </p:nvSpPr>
        <p:spPr>
          <a:xfrm>
            <a:off x="928662" y="4786322"/>
            <a:ext cx="73581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/>
              <a:t> </a:t>
            </a:r>
            <a:r>
              <a:rPr lang="ru-RU" sz="1600" b="1" dirty="0" smtClean="0">
                <a:latin typeface="Arial" pitchFamily="34" charset="0"/>
                <a:cs typeface="Arial" pitchFamily="34" charset="0"/>
              </a:rPr>
              <a:t>ВОЗМОЖНОСТЬ ВЛИЯНИЯ ГРАЖДАНИНА НА СОСТАВ БЮДЖЕТА   </a:t>
            </a:r>
            <a:endParaRPr lang="ru-RU" sz="1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928662" y="5143512"/>
            <a:ext cx="2214578" cy="1600438"/>
          </a:xfrm>
          <a:prstGeom prst="rect">
            <a:avLst/>
          </a:prstGeom>
          <a:solidFill>
            <a:schemeClr val="bg1">
              <a:lumMod val="85000"/>
            </a:schemeClr>
          </a:solidFill>
          <a:ln w="1905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ПУБЛИЧНЫЕ СЛУШАНИЯ ПРОЕКТА РЕШЕНИЯ  БЮДЖЕТА НА ОЧЕРЕДНОЙ ФИНАНСОВЫЙ ГОД  </a:t>
            </a:r>
          </a:p>
          <a:p>
            <a:pPr algn="ctr"/>
            <a:r>
              <a:rPr lang="ru-RU" sz="1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( проводятся  ежегодно  в декабре)</a:t>
            </a:r>
            <a:endParaRPr lang="ru-RU" sz="14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3286116" y="5143512"/>
            <a:ext cx="2214578" cy="1600438"/>
          </a:xfrm>
          <a:prstGeom prst="rect">
            <a:avLst/>
          </a:prstGeom>
          <a:solidFill>
            <a:schemeClr val="bg1">
              <a:lumMod val="85000"/>
            </a:schemeClr>
          </a:solidFill>
          <a:ln w="1905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ПУБЛИЧНЫЕ СЛУШАНИЯ ПО  ПРОЕКТУ РЕШЕНИЯ ОБ    ИСПОЛНЕНИИ БЮДЖЕТА </a:t>
            </a:r>
          </a:p>
          <a:p>
            <a:pPr algn="ctr"/>
            <a:r>
              <a:rPr lang="ru-RU" sz="1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( проходят  ежегодно  в мае )</a:t>
            </a:r>
            <a:endParaRPr lang="ru-RU" sz="14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5572132" y="5143512"/>
            <a:ext cx="2500330" cy="160043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УЧАСТИЕ  В ПУБЛИЧНЫХ ОБСУЖДЕНИЯХ  ПО ОБЪЕКТАМ БЛАГОУСТРОЙСТВА  ТЕРРИТОРИИ </a:t>
            </a:r>
          </a:p>
          <a:p>
            <a:pPr algn="ctr"/>
            <a:r>
              <a:rPr lang="ru-RU" sz="1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( сходы жителей, </a:t>
            </a:r>
            <a:r>
              <a:rPr lang="ru-RU" sz="14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интернет-опросы</a:t>
            </a:r>
            <a:r>
              <a:rPr lang="ru-RU" sz="1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)</a:t>
            </a:r>
            <a:endParaRPr lang="ru-RU" sz="14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Фигура, имеющая форму буквы L 17"/>
          <p:cNvSpPr/>
          <p:nvPr/>
        </p:nvSpPr>
        <p:spPr>
          <a:xfrm rot="10800000">
            <a:off x="8286777" y="142853"/>
            <a:ext cx="714380" cy="785818"/>
          </a:xfrm>
          <a:prstGeom prst="corner">
            <a:avLst>
              <a:gd name="adj1" fmla="val 28442"/>
              <a:gd name="adj2" fmla="val 28442"/>
            </a:avLst>
          </a:prstGeom>
          <a:solidFill>
            <a:schemeClr val="accent1">
              <a:lumMod val="75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3" name="Фигура, имеющая форму буквы L 22"/>
          <p:cNvSpPr/>
          <p:nvPr/>
        </p:nvSpPr>
        <p:spPr>
          <a:xfrm rot="16200000">
            <a:off x="8251058" y="5915437"/>
            <a:ext cx="714380" cy="785819"/>
          </a:xfrm>
          <a:prstGeom prst="corner">
            <a:avLst>
              <a:gd name="adj1" fmla="val 28442"/>
              <a:gd name="adj2" fmla="val 28442"/>
            </a:avLst>
          </a:prstGeom>
          <a:solidFill>
            <a:schemeClr val="accent1">
              <a:lumMod val="75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4" name="Фигура, имеющая форму буквы L 23"/>
          <p:cNvSpPr/>
          <p:nvPr/>
        </p:nvSpPr>
        <p:spPr>
          <a:xfrm>
            <a:off x="142844" y="5915437"/>
            <a:ext cx="714380" cy="785818"/>
          </a:xfrm>
          <a:prstGeom prst="corner">
            <a:avLst>
              <a:gd name="adj1" fmla="val 28442"/>
              <a:gd name="adj2" fmla="val 28442"/>
            </a:avLst>
          </a:prstGeom>
          <a:solidFill>
            <a:schemeClr val="accent1">
              <a:lumMod val="75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6" name="Фигура, имеющая форму буквы L 25"/>
          <p:cNvSpPr/>
          <p:nvPr/>
        </p:nvSpPr>
        <p:spPr>
          <a:xfrm rot="10800000" flipH="1">
            <a:off x="142845" y="142853"/>
            <a:ext cx="642943" cy="785818"/>
          </a:xfrm>
          <a:prstGeom prst="corner">
            <a:avLst>
              <a:gd name="adj1" fmla="val 28442"/>
              <a:gd name="adj2" fmla="val 28442"/>
            </a:avLst>
          </a:prstGeom>
          <a:solidFill>
            <a:schemeClr val="accent1">
              <a:lumMod val="75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одзаголовок 2">
            <a:extLst>
              <a:ext uri="{FF2B5EF4-FFF2-40B4-BE49-F238E27FC236}">
                <a16:creationId xmlns:a16="http://schemas.microsoft.com/office/drawing/2014/main" xmlns="" id="{3AA9D025-3E1E-475A-A87F-3D532D8CF493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91083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 algn="ctr">
              <a:spcBef>
                <a:spcPct val="20000"/>
              </a:spcBef>
              <a:defRPr/>
            </a:pPr>
            <a:r>
              <a:rPr lang="ru-RU" sz="28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Monotype Corsiva" pitchFamily="66" charset="0"/>
              </a:rPr>
              <a:t>Раздел</a:t>
            </a:r>
          </a:p>
          <a:p>
            <a:pPr lvl="0" algn="ctr">
              <a:spcBef>
                <a:spcPct val="20000"/>
              </a:spcBef>
              <a:defRPr/>
            </a:pPr>
            <a:r>
              <a:rPr lang="ru-RU" sz="32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Monotype Corsiva" pitchFamily="66" charset="0"/>
              </a:rPr>
              <a:t>«Жилищно-коммунальное хозяйство» 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0" y="964389"/>
            <a:ext cx="9144000" cy="55399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dirty="0" smtClean="0">
                <a:solidFill>
                  <a:schemeClr val="accent3">
                    <a:lumMod val="50000"/>
                  </a:schemeClr>
                </a:solidFill>
              </a:rPr>
              <a:t>По подразделу </a:t>
            </a:r>
            <a:r>
              <a:rPr lang="ru-RU" sz="1600" b="1" dirty="0" smtClean="0">
                <a:solidFill>
                  <a:schemeClr val="accent3">
                    <a:lumMod val="50000"/>
                  </a:schemeClr>
                </a:solidFill>
              </a:rPr>
              <a:t>0502 «Коммунальное хозяйство» </a:t>
            </a:r>
          </a:p>
          <a:p>
            <a:pPr algn="ctr"/>
            <a:r>
              <a:rPr lang="ru-RU" sz="1400" b="1" dirty="0" smtClean="0">
                <a:solidFill>
                  <a:schemeClr val="accent3">
                    <a:lumMod val="50000"/>
                  </a:schemeClr>
                </a:solidFill>
              </a:rPr>
              <a:t>план на 2024 год – 248385,3 тыс. руб. исполнение на 01.01.2025 года – 246229,6 тыс. руб. или 99,1 %. </a:t>
            </a:r>
            <a:endParaRPr lang="ru-RU" sz="14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20" name="Прямоугольник с двумя вырезанными соседними углами 19"/>
          <p:cNvSpPr/>
          <p:nvPr/>
        </p:nvSpPr>
        <p:spPr>
          <a:xfrm>
            <a:off x="357158" y="2500306"/>
            <a:ext cx="8643998" cy="2677656"/>
          </a:xfrm>
          <a:prstGeom prst="snip2SameRect">
            <a:avLst>
              <a:gd name="adj1" fmla="val 0"/>
              <a:gd name="adj2" fmla="val 0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u-RU" sz="1200" dirty="0" smtClean="0">
                <a:latin typeface="Arial" pitchFamily="34" charset="0"/>
                <a:cs typeface="Arial" pitchFamily="34" charset="0"/>
              </a:rPr>
              <a:t>Денежные средства, были направлены на: </a:t>
            </a:r>
          </a:p>
          <a:p>
            <a:pPr algn="just">
              <a:buFont typeface="Wingdings" pitchFamily="2" charset="2"/>
              <a:buChar char="q"/>
            </a:pPr>
            <a:r>
              <a:rPr lang="ru-RU" sz="1200" dirty="0" smtClean="0"/>
              <a:t>ремонт системы водоснабжения в </a:t>
            </a:r>
            <a:r>
              <a:rPr lang="ru-RU" sz="1200" dirty="0" err="1" smtClean="0"/>
              <a:t>п.Заводоуспенское</a:t>
            </a:r>
            <a:r>
              <a:rPr lang="ru-RU" sz="1200" dirty="0" smtClean="0"/>
              <a:t>;</a:t>
            </a:r>
          </a:p>
          <a:p>
            <a:pPr algn="just">
              <a:buFont typeface="Wingdings" pitchFamily="2" charset="2"/>
              <a:buChar char="q"/>
            </a:pPr>
            <a:r>
              <a:rPr lang="ru-RU" sz="1200" dirty="0" smtClean="0"/>
              <a:t>ремонт участка водопроводной сети (дюкер через </a:t>
            </a:r>
            <a:r>
              <a:rPr lang="ru-RU" sz="1200" dirty="0" err="1" smtClean="0"/>
              <a:t>р.Тугулымка</a:t>
            </a:r>
            <a:r>
              <a:rPr lang="ru-RU" sz="1200" dirty="0" smtClean="0"/>
              <a:t>);</a:t>
            </a:r>
          </a:p>
          <a:p>
            <a:pPr algn="just">
              <a:buFont typeface="Wingdings" pitchFamily="2" charset="2"/>
              <a:buChar char="q"/>
            </a:pPr>
            <a:r>
              <a:rPr lang="ru-RU" sz="1200" dirty="0" smtClean="0"/>
              <a:t>ремонт водопроводных сетей (ул.Войкова);</a:t>
            </a:r>
          </a:p>
          <a:p>
            <a:pPr algn="just">
              <a:buFont typeface="Wingdings" pitchFamily="2" charset="2"/>
              <a:buChar char="q"/>
            </a:pPr>
            <a:r>
              <a:rPr lang="ru-RU" sz="1200" dirty="0" smtClean="0"/>
              <a:t>бурение двух картировочных скважин в п.Юшала;</a:t>
            </a:r>
          </a:p>
          <a:p>
            <a:pPr algn="just">
              <a:buFont typeface="Wingdings" pitchFamily="2" charset="2"/>
              <a:buChar char="q"/>
            </a:pPr>
            <a:r>
              <a:rPr lang="ru-RU" sz="1200" dirty="0" smtClean="0"/>
              <a:t>приобретение насосного оборудования для ремонта и замены систем водоснабжения и водоотведения ТГО;</a:t>
            </a:r>
          </a:p>
          <a:p>
            <a:pPr algn="just">
              <a:buFont typeface="Wingdings" pitchFamily="2" charset="2"/>
              <a:buChar char="q"/>
            </a:pPr>
            <a:r>
              <a:rPr lang="ru-RU" sz="1200" dirty="0" smtClean="0"/>
              <a:t>техническое перевооружение (модернизация) объекта водоподготовки централизованной системы водоснабжения </a:t>
            </a:r>
            <a:r>
              <a:rPr lang="ru-RU" sz="1200" dirty="0" err="1" smtClean="0"/>
              <a:t>пгт.Тугулым</a:t>
            </a:r>
            <a:r>
              <a:rPr lang="ru-RU" sz="1200" dirty="0" smtClean="0"/>
              <a:t>;</a:t>
            </a:r>
          </a:p>
          <a:p>
            <a:pPr algn="just">
              <a:buFont typeface="Wingdings" pitchFamily="2" charset="2"/>
              <a:buChar char="q"/>
            </a:pPr>
            <a:r>
              <a:rPr lang="ru-RU" sz="1200" dirty="0" smtClean="0"/>
              <a:t>приобретение материально-технических средств для аварийно – восстановительных и ремонтных работ;</a:t>
            </a:r>
          </a:p>
          <a:p>
            <a:pPr algn="just">
              <a:buFont typeface="Wingdings" pitchFamily="2" charset="2"/>
              <a:buChar char="q"/>
            </a:pPr>
            <a:r>
              <a:rPr lang="ru-RU" sz="1200" dirty="0" smtClean="0"/>
              <a:t>разработку программы комплексного развития систем коммунальной инфраструктуры ТГО;</a:t>
            </a:r>
          </a:p>
          <a:p>
            <a:pPr algn="just">
              <a:buFont typeface="Wingdings" pitchFamily="2" charset="2"/>
              <a:buChar char="q"/>
            </a:pPr>
            <a:r>
              <a:rPr lang="ru-RU" sz="1200" dirty="0" smtClean="0"/>
              <a:t>предоставление субсидии юридическим лицам (кроме некоммерческих организаций), индивидуальным предпринимателям, физическим лицам являющимся исполнителями коммунальных услуг, в целях возмещения недополученных доходов.</a:t>
            </a:r>
          </a:p>
          <a:p>
            <a:pPr algn="just">
              <a:buFont typeface="Wingdings" pitchFamily="2" charset="2"/>
              <a:buChar char="q"/>
            </a:pPr>
            <a:endParaRPr lang="ru-RU" sz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0" y="1643050"/>
            <a:ext cx="9144000" cy="73866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400" i="1" dirty="0" smtClean="0">
                <a:latin typeface="Arial" pitchFamily="34" charset="0"/>
                <a:cs typeface="Arial" pitchFamily="34" charset="0"/>
              </a:rPr>
              <a:t>Муниципальная программа </a:t>
            </a:r>
            <a:r>
              <a:rPr lang="ru-RU" sz="1400" i="1" dirty="0" err="1" smtClean="0">
                <a:latin typeface="Arial" pitchFamily="34" charset="0"/>
                <a:cs typeface="Arial" pitchFamily="34" charset="0"/>
              </a:rPr>
              <a:t>Тугулымского</a:t>
            </a:r>
            <a:r>
              <a:rPr lang="ru-RU" sz="1400" i="1" dirty="0" smtClean="0">
                <a:latin typeface="Arial" pitchFamily="34" charset="0"/>
                <a:cs typeface="Arial" pitchFamily="34" charset="0"/>
              </a:rPr>
              <a:t> городского округа «Развитие жилищно-коммунального хозяйства и повышение энергетической эффективности в </a:t>
            </a:r>
            <a:r>
              <a:rPr lang="ru-RU" sz="1400" i="1" dirty="0" err="1" smtClean="0">
                <a:latin typeface="Arial" pitchFamily="34" charset="0"/>
                <a:cs typeface="Arial" pitchFamily="34" charset="0"/>
              </a:rPr>
              <a:t>Тугулымском</a:t>
            </a:r>
            <a:r>
              <a:rPr lang="ru-RU" sz="1400" i="1" dirty="0" smtClean="0">
                <a:latin typeface="Arial" pitchFamily="34" charset="0"/>
                <a:cs typeface="Arial" pitchFamily="34" charset="0"/>
              </a:rPr>
              <a:t> городском округе» на 2021-2027 годы предусмотрено 47305,6 тыс. руб. исполнено 45149,9 тыс. руб. (95,4%), в т.ч.:</a:t>
            </a:r>
            <a:endParaRPr lang="ru-RU" sz="14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14" name="Фигура, имеющая форму буквы L 13"/>
          <p:cNvSpPr/>
          <p:nvPr/>
        </p:nvSpPr>
        <p:spPr>
          <a:xfrm rot="10800000">
            <a:off x="8286777" y="142853"/>
            <a:ext cx="714380" cy="785818"/>
          </a:xfrm>
          <a:prstGeom prst="corner">
            <a:avLst>
              <a:gd name="adj1" fmla="val 28442"/>
              <a:gd name="adj2" fmla="val 28442"/>
            </a:avLst>
          </a:prstGeom>
          <a:solidFill>
            <a:schemeClr val="accent1">
              <a:lumMod val="75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6" name="Фигура, имеющая форму буквы L 15"/>
          <p:cNvSpPr/>
          <p:nvPr/>
        </p:nvSpPr>
        <p:spPr>
          <a:xfrm rot="16200000">
            <a:off x="8251058" y="5915437"/>
            <a:ext cx="714380" cy="785819"/>
          </a:xfrm>
          <a:prstGeom prst="corner">
            <a:avLst>
              <a:gd name="adj1" fmla="val 28442"/>
              <a:gd name="adj2" fmla="val 28442"/>
            </a:avLst>
          </a:prstGeom>
          <a:solidFill>
            <a:schemeClr val="accent1">
              <a:lumMod val="75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7" name="Фигура, имеющая форму буквы L 16"/>
          <p:cNvSpPr/>
          <p:nvPr/>
        </p:nvSpPr>
        <p:spPr>
          <a:xfrm>
            <a:off x="142844" y="5915437"/>
            <a:ext cx="714380" cy="785818"/>
          </a:xfrm>
          <a:prstGeom prst="corner">
            <a:avLst>
              <a:gd name="adj1" fmla="val 28442"/>
              <a:gd name="adj2" fmla="val 28442"/>
            </a:avLst>
          </a:prstGeom>
          <a:solidFill>
            <a:schemeClr val="accent1">
              <a:lumMod val="75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9" name="Фигура, имеющая форму буквы L 18"/>
          <p:cNvSpPr/>
          <p:nvPr/>
        </p:nvSpPr>
        <p:spPr>
          <a:xfrm rot="10800000" flipH="1">
            <a:off x="142845" y="142853"/>
            <a:ext cx="642943" cy="785818"/>
          </a:xfrm>
          <a:prstGeom prst="corner">
            <a:avLst>
              <a:gd name="adj1" fmla="val 28442"/>
              <a:gd name="adj2" fmla="val 28442"/>
            </a:avLst>
          </a:prstGeom>
          <a:solidFill>
            <a:schemeClr val="accent1">
              <a:lumMod val="75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65924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одзаголовок 2">
            <a:extLst>
              <a:ext uri="{FF2B5EF4-FFF2-40B4-BE49-F238E27FC236}">
                <a16:creationId xmlns:a16="http://schemas.microsoft.com/office/drawing/2014/main" xmlns="" id="{3AA9D025-3E1E-475A-A87F-3D532D8CF493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91083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 algn="ctr">
              <a:spcBef>
                <a:spcPct val="20000"/>
              </a:spcBef>
              <a:defRPr/>
            </a:pPr>
            <a:r>
              <a:rPr lang="ru-RU" sz="28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Monotype Corsiva" pitchFamily="66" charset="0"/>
              </a:rPr>
              <a:t>Раздел</a:t>
            </a:r>
          </a:p>
          <a:p>
            <a:pPr lvl="0" algn="ctr">
              <a:spcBef>
                <a:spcPct val="20000"/>
              </a:spcBef>
              <a:defRPr/>
            </a:pPr>
            <a:r>
              <a:rPr lang="ru-RU" sz="32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Monotype Corsiva" pitchFamily="66" charset="0"/>
              </a:rPr>
              <a:t>«Жилищно-коммунальное хозяйство» 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0" y="1071546"/>
            <a:ext cx="9144000" cy="338554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dirty="0" smtClean="0"/>
              <a:t> Подраздел </a:t>
            </a:r>
            <a:r>
              <a:rPr lang="ru-RU" sz="1600" b="1" dirty="0" smtClean="0"/>
              <a:t>0502 «Коммунальное хозяйство» 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214282" y="1643050"/>
            <a:ext cx="850112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b="1" i="1" dirty="0" smtClean="0"/>
              <a:t>	</a:t>
            </a:r>
            <a:r>
              <a:rPr lang="ru-RU" sz="1400" i="1" dirty="0" smtClean="0">
                <a:latin typeface="Arial" pitchFamily="34" charset="0"/>
                <a:cs typeface="Arial" pitchFamily="34" charset="0"/>
              </a:rPr>
              <a:t>Осуществление государственного полномочия Свердловской области по предоставлению гражданам, проживающим на территории Свердловской области, меры социальной поддержки по частичному освобождению от платы за коммунальные услуги - 3255,8 тыс. руб.</a:t>
            </a:r>
            <a:endParaRPr lang="ru-RU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Фигура, имеющая форму буквы L 19"/>
          <p:cNvSpPr/>
          <p:nvPr/>
        </p:nvSpPr>
        <p:spPr>
          <a:xfrm rot="10800000">
            <a:off x="8286777" y="142853"/>
            <a:ext cx="714380" cy="785818"/>
          </a:xfrm>
          <a:prstGeom prst="corner">
            <a:avLst>
              <a:gd name="adj1" fmla="val 28442"/>
              <a:gd name="adj2" fmla="val 28442"/>
            </a:avLst>
          </a:prstGeom>
          <a:solidFill>
            <a:schemeClr val="accent1">
              <a:lumMod val="75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1" name="Фигура, имеющая форму буквы L 20"/>
          <p:cNvSpPr/>
          <p:nvPr/>
        </p:nvSpPr>
        <p:spPr>
          <a:xfrm rot="16200000">
            <a:off x="8251058" y="5915437"/>
            <a:ext cx="714380" cy="785819"/>
          </a:xfrm>
          <a:prstGeom prst="corner">
            <a:avLst>
              <a:gd name="adj1" fmla="val 28442"/>
              <a:gd name="adj2" fmla="val 28442"/>
            </a:avLst>
          </a:prstGeom>
          <a:solidFill>
            <a:schemeClr val="accent1">
              <a:lumMod val="75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2" name="Фигура, имеющая форму буквы L 21"/>
          <p:cNvSpPr/>
          <p:nvPr/>
        </p:nvSpPr>
        <p:spPr>
          <a:xfrm>
            <a:off x="142844" y="5915437"/>
            <a:ext cx="714380" cy="785818"/>
          </a:xfrm>
          <a:prstGeom prst="corner">
            <a:avLst>
              <a:gd name="adj1" fmla="val 28442"/>
              <a:gd name="adj2" fmla="val 28442"/>
            </a:avLst>
          </a:prstGeom>
          <a:solidFill>
            <a:schemeClr val="accent1">
              <a:lumMod val="75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3" name="Фигура, имеющая форму буквы L 22"/>
          <p:cNvSpPr/>
          <p:nvPr/>
        </p:nvSpPr>
        <p:spPr>
          <a:xfrm rot="10800000" flipH="1">
            <a:off x="142845" y="142853"/>
            <a:ext cx="642943" cy="785818"/>
          </a:xfrm>
          <a:prstGeom prst="corner">
            <a:avLst>
              <a:gd name="adj1" fmla="val 28442"/>
              <a:gd name="adj2" fmla="val 28442"/>
            </a:avLst>
          </a:prstGeom>
          <a:solidFill>
            <a:schemeClr val="accent1">
              <a:lumMod val="75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4" name="Прямоугольник 23"/>
          <p:cNvSpPr/>
          <p:nvPr/>
        </p:nvSpPr>
        <p:spPr>
          <a:xfrm>
            <a:off x="642878" y="5473005"/>
            <a:ext cx="850112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b="1" i="1" dirty="0" smtClean="0"/>
              <a:t>	</a:t>
            </a:r>
            <a:r>
              <a:rPr lang="ru-RU" sz="1400" i="1" dirty="0" smtClean="0">
                <a:latin typeface="Arial" pitchFamily="34" charset="0"/>
                <a:cs typeface="Arial" pitchFamily="34" charset="0"/>
              </a:rPr>
              <a:t>Государственная программа Свердловской области "Развитие жилищно-коммунального хозяйства и повышение энергетической эффективности в Свердловской области«. Реализация проектов развития систем водоснабжения, направленных на обеспечение населения Свердловской области качественной питьевой водой из централизованных систем водоснабжения – 197823,9 тыс. руб. (</a:t>
            </a:r>
            <a:r>
              <a:rPr lang="ru-RU" sz="1400" dirty="0" smtClean="0"/>
              <a:t>техническое перевооружение (модернизация) объекта водоподготовки централизованной системы водоснабжения </a:t>
            </a:r>
            <a:r>
              <a:rPr lang="ru-RU" sz="1400" dirty="0" err="1" smtClean="0"/>
              <a:t>пгт.Тугулым</a:t>
            </a:r>
            <a:r>
              <a:rPr lang="ru-RU" sz="1400" dirty="0" smtClean="0"/>
              <a:t>)</a:t>
            </a:r>
            <a:endParaRPr lang="ru-RU" sz="1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2225" name="Picture 1" descr="C:\Users\FU\Desktop\Картинки для Бюдета для граждан\модернизация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85918" y="2500306"/>
            <a:ext cx="4572032" cy="292893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71865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одзаголовок 2">
            <a:extLst>
              <a:ext uri="{FF2B5EF4-FFF2-40B4-BE49-F238E27FC236}">
                <a16:creationId xmlns:a16="http://schemas.microsoft.com/office/drawing/2014/main" xmlns="" id="{3AA9D025-3E1E-475A-A87F-3D532D8CF493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91083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 algn="ctr">
              <a:spcBef>
                <a:spcPct val="20000"/>
              </a:spcBef>
              <a:defRPr/>
            </a:pPr>
            <a:r>
              <a:rPr lang="ru-RU" sz="28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Monotype Corsiva" pitchFamily="66" charset="0"/>
              </a:rPr>
              <a:t>Раздел</a:t>
            </a:r>
            <a:endParaRPr lang="ru-RU" sz="2400" b="1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accent1">
                  <a:lumMod val="75000"/>
                </a:schemeClr>
              </a:solidFill>
              <a:effectLst>
                <a:reflection blurRad="12700" stA="28000" endPos="45000" dist="1000" dir="5400000" sy="-100000" algn="bl" rotWithShape="0"/>
              </a:effectLst>
              <a:latin typeface="Monotype Corsiva" pitchFamily="66" charset="0"/>
            </a:endParaRPr>
          </a:p>
          <a:p>
            <a:pPr lvl="0" algn="ctr">
              <a:spcBef>
                <a:spcPct val="20000"/>
              </a:spcBef>
              <a:defRPr/>
            </a:pPr>
            <a:r>
              <a:rPr lang="ru-RU" sz="32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Monotype Corsiva" pitchFamily="66" charset="0"/>
              </a:rPr>
              <a:t>«Жилищно-коммунальное хозяйство» 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0" y="1071546"/>
            <a:ext cx="9144000" cy="338554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dirty="0" smtClean="0"/>
              <a:t> Подраздел </a:t>
            </a:r>
            <a:r>
              <a:rPr lang="ru-RU" sz="1600" b="1" dirty="0" smtClean="0"/>
              <a:t>0502 «Коммунальное хозяйство» в 2024 году  </a:t>
            </a:r>
          </a:p>
        </p:txBody>
      </p:sp>
      <p:graphicFrame>
        <p:nvGraphicFramePr>
          <p:cNvPr id="21" name="Схема 20"/>
          <p:cNvGraphicFramePr/>
          <p:nvPr>
            <p:extLst/>
          </p:nvPr>
        </p:nvGraphicFramePr>
        <p:xfrm>
          <a:off x="3571868" y="2428868"/>
          <a:ext cx="5143536" cy="40719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19810" name="AutoShape 2" descr="https://us.123rf.com/450wm/mathibfa/mathibfa2002/mathibfa200200129/141860203-young-businessman-presenting-hand-gesture-to-copy-space-and-pointing-index-finger-person-introducing.jpg?ver=6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9812" name="AutoShape 4" descr="https://us.123rf.com/450wm/mathibfa/mathibfa2002/mathibfa200200129/141860203-young-businessman-presenting-hand-gesture-to-copy-space-and-pointing-index-finger-person-introducing.jpg?ver=6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9814" name="AutoShape 6" descr="https://us.123rf.com/450wm/mathibfa/mathibfa2002/mathibfa200200129/141860203-young-businessman-presenting-hand-gesture-to-copy-space-and-pointing-index-finger-person-introducing.jpg?ver=6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5" name="Фигура, имеющая форму буквы L 14"/>
          <p:cNvSpPr/>
          <p:nvPr/>
        </p:nvSpPr>
        <p:spPr>
          <a:xfrm rot="10800000">
            <a:off x="8286777" y="142853"/>
            <a:ext cx="714380" cy="785818"/>
          </a:xfrm>
          <a:prstGeom prst="corner">
            <a:avLst>
              <a:gd name="adj1" fmla="val 28442"/>
              <a:gd name="adj2" fmla="val 28442"/>
            </a:avLst>
          </a:prstGeom>
          <a:solidFill>
            <a:schemeClr val="accent1">
              <a:lumMod val="75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6" name="Фигура, имеющая форму буквы L 15"/>
          <p:cNvSpPr/>
          <p:nvPr/>
        </p:nvSpPr>
        <p:spPr>
          <a:xfrm rot="16200000">
            <a:off x="8351071" y="5982359"/>
            <a:ext cx="714380" cy="785819"/>
          </a:xfrm>
          <a:prstGeom prst="corner">
            <a:avLst>
              <a:gd name="adj1" fmla="val 28442"/>
              <a:gd name="adj2" fmla="val 28442"/>
            </a:avLst>
          </a:prstGeom>
          <a:solidFill>
            <a:schemeClr val="accent1">
              <a:lumMod val="75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7" name="Фигура, имеющая форму буквы L 16"/>
          <p:cNvSpPr/>
          <p:nvPr/>
        </p:nvSpPr>
        <p:spPr>
          <a:xfrm>
            <a:off x="142844" y="5915437"/>
            <a:ext cx="714380" cy="785818"/>
          </a:xfrm>
          <a:prstGeom prst="corner">
            <a:avLst>
              <a:gd name="adj1" fmla="val 28442"/>
              <a:gd name="adj2" fmla="val 28442"/>
            </a:avLst>
          </a:prstGeom>
          <a:solidFill>
            <a:schemeClr val="accent1">
              <a:lumMod val="75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9" name="Фигура, имеющая форму буквы L 18"/>
          <p:cNvSpPr/>
          <p:nvPr/>
        </p:nvSpPr>
        <p:spPr>
          <a:xfrm rot="10800000" flipH="1">
            <a:off x="142845" y="142853"/>
            <a:ext cx="642943" cy="785818"/>
          </a:xfrm>
          <a:prstGeom prst="corner">
            <a:avLst>
              <a:gd name="adj1" fmla="val 28442"/>
              <a:gd name="adj2" fmla="val 28442"/>
            </a:avLst>
          </a:prstGeom>
          <a:solidFill>
            <a:schemeClr val="accent1">
              <a:lumMod val="75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51201" name="Picture 1" descr="C:\Users\FU\Desktop\d68315525a4045e238077af0b8bcc5eb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57158" y="1500174"/>
            <a:ext cx="3000396" cy="250033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72627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одзаголовок 2">
            <a:extLst>
              <a:ext uri="{FF2B5EF4-FFF2-40B4-BE49-F238E27FC236}">
                <a16:creationId xmlns:a16="http://schemas.microsoft.com/office/drawing/2014/main" xmlns="" id="{3AA9D025-3E1E-475A-A87F-3D532D8CF493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91083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 algn="ctr">
              <a:spcBef>
                <a:spcPct val="20000"/>
              </a:spcBef>
              <a:defRPr/>
            </a:pPr>
            <a:r>
              <a:rPr lang="ru-RU" sz="28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Monotype Corsiva" pitchFamily="66" charset="0"/>
              </a:rPr>
              <a:t>Раздел</a:t>
            </a:r>
          </a:p>
          <a:p>
            <a:pPr lvl="0" algn="ctr">
              <a:spcBef>
                <a:spcPct val="20000"/>
              </a:spcBef>
              <a:defRPr/>
            </a:pPr>
            <a:r>
              <a:rPr lang="ru-RU" sz="32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Monotype Corsiva" pitchFamily="66" charset="0"/>
              </a:rPr>
              <a:t>«Благоустройство» </a:t>
            </a:r>
          </a:p>
        </p:txBody>
      </p:sp>
      <p:sp>
        <p:nvSpPr>
          <p:cNvPr id="14" name="Rectangle 1"/>
          <p:cNvSpPr>
            <a:spLocks noChangeArrowheads="1"/>
          </p:cNvSpPr>
          <p:nvPr/>
        </p:nvSpPr>
        <p:spPr bwMode="auto">
          <a:xfrm>
            <a:off x="0" y="1053688"/>
            <a:ext cx="9144000" cy="58477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72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 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По подразделу 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0503 «Благоустройство»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план - </a:t>
            </a:r>
            <a:r>
              <a:rPr kumimoji="0" lang="ru-RU" sz="1600" b="0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18709,1</a:t>
            </a:r>
            <a:r>
              <a:rPr lang="ru-RU" sz="1600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тыс. руб. исполнено на 01.01.2025 года – </a:t>
            </a:r>
            <a:r>
              <a:rPr lang="ru-RU" sz="1600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18436,4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тыс. руб. или 98,5 %.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9697" name="Rectangle 1"/>
          <p:cNvSpPr>
            <a:spLocks noChangeArrowheads="1"/>
          </p:cNvSpPr>
          <p:nvPr/>
        </p:nvSpPr>
        <p:spPr bwMode="auto">
          <a:xfrm>
            <a:off x="357158" y="1785926"/>
            <a:ext cx="4714908" cy="1277273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indent="45085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11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В рамках данного подраздела  в 2024 году было запланировано финансирование муниципальной программы  «Формирование современной городской  среды» на 2018-2024 годы в размере 700 тыс. руб.   Исполнение  на 01.01.2025 года  составляет 100%. </a:t>
            </a:r>
            <a:r>
              <a:rPr lang="ru-RU" sz="11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Разработано архитектурно – планировочное решение Парка им.Щепина в </a:t>
            </a:r>
            <a:r>
              <a:rPr lang="ru-RU" sz="11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пгт.Тугулым</a:t>
            </a:r>
            <a:r>
              <a:rPr lang="ru-RU" sz="11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lvl="0" indent="450850" algn="just" fontAlgn="base">
              <a:spcBef>
                <a:spcPct val="0"/>
              </a:spcBef>
              <a:spcAft>
                <a:spcPct val="0"/>
              </a:spcAft>
            </a:pPr>
            <a:endParaRPr kumimoji="0" lang="ru-RU" sz="1100" b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1745" name="Rectangle 1"/>
          <p:cNvSpPr>
            <a:spLocks noChangeArrowheads="1"/>
          </p:cNvSpPr>
          <p:nvPr/>
        </p:nvSpPr>
        <p:spPr bwMode="auto">
          <a:xfrm>
            <a:off x="5289171" y="1709878"/>
            <a:ext cx="3714744" cy="364715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1100" b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Муниципальная  программа Тугулымского городского округа «Комплексное благоустройство дворовых территорий и населенных пунктов в Тугулымском городском округе» на 2021-2027 годы предусмотрено в размере 14894,8 тыс. руб.   За 2024 год  исполнено 14810,5 тыс. руб., что составляет 99,4 %. Освоенные денежные средства  были направлены  на</a:t>
            </a:r>
            <a:r>
              <a:rPr lang="ru-RU" sz="1100" b="1" dirty="0" smtClean="0">
                <a:solidFill>
                  <a:schemeClr val="tx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: </a:t>
            </a:r>
            <a:r>
              <a:rPr lang="ru-RU" sz="1100" dirty="0" smtClean="0">
                <a:solidFill>
                  <a:schemeClr val="tx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произведен ремонт 3-х пешеходных мостов в </a:t>
            </a:r>
            <a:r>
              <a:rPr lang="ru-RU" sz="1100" dirty="0" err="1" smtClean="0">
                <a:solidFill>
                  <a:schemeClr val="tx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с.Ошкуково</a:t>
            </a:r>
            <a:r>
              <a:rPr lang="ru-RU" sz="1100" dirty="0" smtClean="0">
                <a:solidFill>
                  <a:schemeClr val="tx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, д.Журавлева, изготовлены и оборудованы контейнерные площадки на территории </a:t>
            </a:r>
            <a:r>
              <a:rPr lang="ru-RU" sz="1100" dirty="0" err="1" smtClean="0">
                <a:solidFill>
                  <a:schemeClr val="tx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Тугулымского</a:t>
            </a:r>
            <a:r>
              <a:rPr lang="ru-RU" sz="1100" dirty="0" smtClean="0">
                <a:solidFill>
                  <a:schemeClr val="tx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ГО, выполнена омолаживающая обрезка деревьев, транспортные услуги для обеспечения санитарной очистки территории населенных пунктов </a:t>
            </a:r>
            <a:r>
              <a:rPr lang="ru-RU" sz="1100" dirty="0" err="1" smtClean="0">
                <a:solidFill>
                  <a:schemeClr val="tx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Тугулымкого</a:t>
            </a:r>
            <a:r>
              <a:rPr lang="ru-RU" sz="1100" dirty="0" smtClean="0">
                <a:solidFill>
                  <a:schemeClr val="tx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ГО (уборка мусора после субботника), снос (демонтаж) аварийных объектов, ремонт стелы «</a:t>
            </a:r>
            <a:r>
              <a:rPr lang="ru-RU" sz="1100" dirty="0" err="1" smtClean="0">
                <a:solidFill>
                  <a:schemeClr val="tx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Тугулымский</a:t>
            </a:r>
            <a:r>
              <a:rPr lang="ru-RU" sz="1100" dirty="0" smtClean="0">
                <a:solidFill>
                  <a:schemeClr val="tx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район», приобретена программа для ЭВМ «ГИС «Регистрация захоронений», осуществлена техническая инвентаризация кладбищ.</a:t>
            </a:r>
          </a:p>
        </p:txBody>
      </p:sp>
      <p:sp>
        <p:nvSpPr>
          <p:cNvPr id="15" name="Фигура, имеющая форму буквы L 14"/>
          <p:cNvSpPr/>
          <p:nvPr/>
        </p:nvSpPr>
        <p:spPr>
          <a:xfrm rot="10800000">
            <a:off x="8286777" y="142853"/>
            <a:ext cx="714380" cy="785818"/>
          </a:xfrm>
          <a:prstGeom prst="corner">
            <a:avLst>
              <a:gd name="adj1" fmla="val 28442"/>
              <a:gd name="adj2" fmla="val 28442"/>
            </a:avLst>
          </a:prstGeom>
          <a:solidFill>
            <a:schemeClr val="accent1">
              <a:lumMod val="75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6" name="Фигура, имеющая форму буквы L 15"/>
          <p:cNvSpPr/>
          <p:nvPr/>
        </p:nvSpPr>
        <p:spPr>
          <a:xfrm rot="16200000">
            <a:off x="8251058" y="5915437"/>
            <a:ext cx="714380" cy="785819"/>
          </a:xfrm>
          <a:prstGeom prst="corner">
            <a:avLst>
              <a:gd name="adj1" fmla="val 28442"/>
              <a:gd name="adj2" fmla="val 28442"/>
            </a:avLst>
          </a:prstGeom>
          <a:solidFill>
            <a:schemeClr val="accent1">
              <a:lumMod val="75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7" name="Фигура, имеющая форму буквы L 16"/>
          <p:cNvSpPr/>
          <p:nvPr/>
        </p:nvSpPr>
        <p:spPr>
          <a:xfrm>
            <a:off x="142844" y="5915437"/>
            <a:ext cx="714380" cy="785818"/>
          </a:xfrm>
          <a:prstGeom prst="corner">
            <a:avLst>
              <a:gd name="adj1" fmla="val 28442"/>
              <a:gd name="adj2" fmla="val 28442"/>
            </a:avLst>
          </a:prstGeom>
          <a:solidFill>
            <a:schemeClr val="accent1">
              <a:lumMod val="75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8" name="Фигура, имеющая форму буквы L 17"/>
          <p:cNvSpPr/>
          <p:nvPr/>
        </p:nvSpPr>
        <p:spPr>
          <a:xfrm rot="10800000" flipH="1">
            <a:off x="142845" y="142853"/>
            <a:ext cx="642943" cy="785818"/>
          </a:xfrm>
          <a:prstGeom prst="corner">
            <a:avLst>
              <a:gd name="adj1" fmla="val 28442"/>
              <a:gd name="adj2" fmla="val 28442"/>
            </a:avLst>
          </a:prstGeom>
          <a:solidFill>
            <a:schemeClr val="accent1">
              <a:lumMod val="75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3074" name="Picture 2" descr="https://vki3.okcdn.ru/i?r=CFtAm_VFBkioSGBqh1IcJ_xu625r1HQZqxcnlxtIz5KxqQg9V-mh7hwlUgNDNLZHrBDIai7sx-LbkB0RcOZTZjG2x9FkQecHmsdUdqoK4UNJtf9wsJb2HMhWiIMAAAA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3557386"/>
            <a:ext cx="3384376" cy="2538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6038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Rectangle 1"/>
          <p:cNvSpPr>
            <a:spLocks noChangeArrowheads="1"/>
          </p:cNvSpPr>
          <p:nvPr/>
        </p:nvSpPr>
        <p:spPr bwMode="auto">
          <a:xfrm>
            <a:off x="785786" y="1142984"/>
            <a:ext cx="7810555" cy="249299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indent="449263" algn="just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1200" b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Непрограммные направления деятельности.</a:t>
            </a:r>
          </a:p>
          <a:p>
            <a:pPr marL="0" marR="0" lvl="0" indent="449263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Прочие мероприятия по благоустройству территориальных управ план  –  </a:t>
            </a: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3114,2</a:t>
            </a:r>
            <a:r>
              <a:rPr kumimoji="0" lang="ru-RU" sz="12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12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т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ыс. руб. на 01.01.2025 г.  Исполнено – </a:t>
            </a:r>
            <a:r>
              <a:rPr lang="ru-RU" sz="1200" b="1" dirty="0" smtClean="0">
                <a:solidFill>
                  <a:schemeClr val="tx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2925,9</a:t>
            </a:r>
            <a:r>
              <a:rPr kumimoji="0" lang="ru-RU" sz="12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тыс. руб. или</a:t>
            </a:r>
            <a:r>
              <a:rPr kumimoji="0" lang="ru-RU" sz="12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1200" b="1" dirty="0" smtClean="0">
                <a:solidFill>
                  <a:schemeClr val="tx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94</a:t>
            </a:r>
            <a:r>
              <a:rPr kumimoji="0" lang="ru-RU" sz="12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%. </a:t>
            </a:r>
          </a:p>
          <a:p>
            <a:pPr lvl="0" indent="449263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1200" dirty="0" smtClean="0">
                <a:solidFill>
                  <a:schemeClr val="tx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На территориальные управы было направлено 2037,3 тыс. руб., освоенные денежные  средства, были направлены  на  прочие мероприятия по благоустройству  территориальных управ, а именно содержание проруби, вывоз снега, уборка снега механическими снегоочистителями, </a:t>
            </a:r>
            <a:r>
              <a:rPr lang="ru-RU" sz="1200" dirty="0" err="1" smtClean="0">
                <a:solidFill>
                  <a:schemeClr val="tx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окашивание</a:t>
            </a:r>
            <a:r>
              <a:rPr lang="ru-RU" sz="1200" dirty="0" smtClean="0">
                <a:solidFill>
                  <a:schemeClr val="tx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и очистка территории от мусора.</a:t>
            </a:r>
          </a:p>
          <a:p>
            <a:pPr indent="449263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1200" dirty="0" smtClean="0">
                <a:solidFill>
                  <a:schemeClr val="tx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На МКУ «Административно-хозяйственное управление  ТГО» направлено 888,6 тыс. руб., из них: очистка территории от мусора, замена ламп в фонарях, уборка снега механическими снегоочистителями, погрузка снега, вывоз снега с территории на специальную площадку, обслуживание фонтана, посадка, полив, прополка цветников, выкашивание газона, сгребание и уборка скошенной травы.</a:t>
            </a:r>
          </a:p>
          <a:p>
            <a:pPr lvl="0" indent="449263" algn="just" fontAlgn="base">
              <a:spcBef>
                <a:spcPct val="0"/>
              </a:spcBef>
              <a:spcAft>
                <a:spcPct val="0"/>
              </a:spcAft>
            </a:pPr>
            <a:endParaRPr lang="ru-RU" sz="1200" dirty="0" smtClean="0">
              <a:solidFill>
                <a:schemeClr val="tx1"/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</p:txBody>
      </p:sp>
      <p:sp>
        <p:nvSpPr>
          <p:cNvPr id="13" name="Подзаголовок 2">
            <a:extLst>
              <a:ext uri="{FF2B5EF4-FFF2-40B4-BE49-F238E27FC236}">
                <a16:creationId xmlns:a16="http://schemas.microsoft.com/office/drawing/2014/main" xmlns="" id="{3AA9D025-3E1E-475A-A87F-3D532D8CF493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91083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 algn="ctr">
              <a:spcBef>
                <a:spcPct val="20000"/>
              </a:spcBef>
              <a:defRPr/>
            </a:pPr>
            <a:r>
              <a:rPr lang="ru-RU" sz="28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Monotype Corsiva" pitchFamily="66" charset="0"/>
              </a:rPr>
              <a:t>Раздел</a:t>
            </a:r>
          </a:p>
          <a:p>
            <a:pPr lvl="0" algn="ctr">
              <a:spcBef>
                <a:spcPct val="20000"/>
              </a:spcBef>
              <a:defRPr/>
            </a:pPr>
            <a:r>
              <a:rPr lang="ru-RU" sz="32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Monotype Corsiva" pitchFamily="66" charset="0"/>
              </a:rPr>
              <a:t>«Благоустройство» </a:t>
            </a:r>
          </a:p>
        </p:txBody>
      </p:sp>
      <p:graphicFrame>
        <p:nvGraphicFramePr>
          <p:cNvPr id="16" name="Диаграмма 15"/>
          <p:cNvGraphicFramePr/>
          <p:nvPr>
            <p:extLst>
              <p:ext uri="{D42A27DB-BD31-4B8C-83A1-F6EECF244321}">
                <p14:modId xmlns:p14="http://schemas.microsoft.com/office/powerpoint/2010/main" val="2172579197"/>
              </p:ext>
            </p:extLst>
          </p:nvPr>
        </p:nvGraphicFramePr>
        <p:xfrm>
          <a:off x="467544" y="3714752"/>
          <a:ext cx="8352928" cy="28105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5" name="Фигура, имеющая форму буквы L 14"/>
          <p:cNvSpPr/>
          <p:nvPr/>
        </p:nvSpPr>
        <p:spPr>
          <a:xfrm rot="10800000">
            <a:off x="8286777" y="142853"/>
            <a:ext cx="714380" cy="785818"/>
          </a:xfrm>
          <a:prstGeom prst="corner">
            <a:avLst>
              <a:gd name="adj1" fmla="val 28442"/>
              <a:gd name="adj2" fmla="val 28442"/>
            </a:avLst>
          </a:prstGeom>
          <a:solidFill>
            <a:schemeClr val="accent1">
              <a:lumMod val="75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7" name="Фигура, имеющая форму буквы L 16"/>
          <p:cNvSpPr/>
          <p:nvPr/>
        </p:nvSpPr>
        <p:spPr>
          <a:xfrm rot="16200000">
            <a:off x="8251058" y="5993201"/>
            <a:ext cx="714380" cy="785819"/>
          </a:xfrm>
          <a:prstGeom prst="corner">
            <a:avLst>
              <a:gd name="adj1" fmla="val 28442"/>
              <a:gd name="adj2" fmla="val 28442"/>
            </a:avLst>
          </a:prstGeom>
          <a:solidFill>
            <a:schemeClr val="accent1">
              <a:lumMod val="75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8" name="Фигура, имеющая форму буквы L 17"/>
          <p:cNvSpPr/>
          <p:nvPr/>
        </p:nvSpPr>
        <p:spPr>
          <a:xfrm>
            <a:off x="142844" y="6020537"/>
            <a:ext cx="714380" cy="785818"/>
          </a:xfrm>
          <a:prstGeom prst="corner">
            <a:avLst>
              <a:gd name="adj1" fmla="val 28442"/>
              <a:gd name="adj2" fmla="val 28442"/>
            </a:avLst>
          </a:prstGeom>
          <a:solidFill>
            <a:schemeClr val="accent1">
              <a:lumMod val="75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9" name="Фигура, имеющая форму буквы L 18"/>
          <p:cNvSpPr/>
          <p:nvPr/>
        </p:nvSpPr>
        <p:spPr>
          <a:xfrm rot="10800000" flipH="1">
            <a:off x="142845" y="142853"/>
            <a:ext cx="642943" cy="785818"/>
          </a:xfrm>
          <a:prstGeom prst="corner">
            <a:avLst>
              <a:gd name="adj1" fmla="val 28442"/>
              <a:gd name="adj2" fmla="val 28442"/>
            </a:avLst>
          </a:prstGeom>
          <a:solidFill>
            <a:schemeClr val="accent1">
              <a:lumMod val="75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02895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одзаголовок 2">
            <a:extLst>
              <a:ext uri="{FF2B5EF4-FFF2-40B4-BE49-F238E27FC236}">
                <a16:creationId xmlns:a16="http://schemas.microsoft.com/office/drawing/2014/main" xmlns="" id="{3AA9D025-3E1E-475A-A87F-3D532D8CF493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91083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 algn="ctr">
              <a:spcBef>
                <a:spcPct val="20000"/>
              </a:spcBef>
              <a:defRPr/>
            </a:pPr>
            <a:r>
              <a:rPr lang="ru-RU" sz="28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Monotype Corsiva" pitchFamily="66" charset="0"/>
              </a:rPr>
              <a:t>Раздел</a:t>
            </a:r>
          </a:p>
          <a:p>
            <a:pPr lvl="0" algn="ctr">
              <a:spcBef>
                <a:spcPct val="20000"/>
              </a:spcBef>
              <a:defRPr/>
            </a:pPr>
            <a:r>
              <a:rPr lang="ru-RU" sz="32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Monotype Corsiva" pitchFamily="66" charset="0"/>
              </a:rPr>
              <a:t>«Охрана окружающей среды» </a:t>
            </a:r>
          </a:p>
        </p:txBody>
      </p:sp>
      <p:sp>
        <p:nvSpPr>
          <p:cNvPr id="15" name="Rectangle 1"/>
          <p:cNvSpPr>
            <a:spLocks noChangeArrowheads="1"/>
          </p:cNvSpPr>
          <p:nvPr/>
        </p:nvSpPr>
        <p:spPr bwMode="auto">
          <a:xfrm>
            <a:off x="-1" y="1053688"/>
            <a:ext cx="9144000" cy="861774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indent="457200" algn="ctr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 </a:t>
            </a:r>
            <a:r>
              <a:rPr lang="ru-RU" sz="1600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П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одраздел</a:t>
            </a:r>
            <a:r>
              <a:rPr kumimoji="0" lang="ru-RU" sz="1600" b="0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0605 </a:t>
            </a:r>
          </a:p>
          <a:p>
            <a:pPr lvl="0" indent="457200" algn="ctr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«</a:t>
            </a:r>
            <a:r>
              <a:rPr lang="ru-RU" sz="16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Другие вопросы в области охраны окружающей среды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»</a:t>
            </a:r>
          </a:p>
          <a:p>
            <a:pPr lvl="0" indent="45720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400" dirty="0" smtClean="0">
                <a:latin typeface="Arial" pitchFamily="34" charset="0"/>
                <a:cs typeface="Arial" pitchFamily="34" charset="0"/>
              </a:rPr>
              <a:t>план – 20262,6 тыс. руб. исполнено  на 01.01.2025 – 20022,4 тыс. руб. (98,8%)</a:t>
            </a:r>
            <a:r>
              <a:rPr lang="ru-RU" i="1" dirty="0" smtClean="0">
                <a:latin typeface="Arial" pitchFamily="34" charset="0"/>
                <a:cs typeface="Arial" pitchFamily="34" charset="0"/>
              </a:rPr>
              <a:t> </a:t>
            </a:r>
          </a:p>
        </p:txBody>
      </p:sp>
      <p:graphicFrame>
        <p:nvGraphicFramePr>
          <p:cNvPr id="19" name="Group 26"/>
          <p:cNvGraphicFramePr>
            <a:graphicFrameLocks/>
          </p:cNvGraphicFramePr>
          <p:nvPr>
            <p:extLst/>
          </p:nvPr>
        </p:nvGraphicFramePr>
        <p:xfrm>
          <a:off x="642910" y="2008427"/>
          <a:ext cx="7911844" cy="1314512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228729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21846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82613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375979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203980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51570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100" u="none" strike="noStrike" cap="none" normalizeH="0" baseline="0" dirty="0" smtClean="0">
                        <a:ln>
                          <a:noFill/>
                        </a:ln>
                        <a:effectLst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Наименование подраздела</a:t>
                      </a: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32080" marR="132080" marT="34290" marB="34290" anchor="ctr" anchorCtr="1" horzOverflow="overflow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u="none" strike="noStrike" dirty="0" smtClean="0"/>
                        <a:t>Сумма</a:t>
                      </a:r>
                      <a:r>
                        <a:rPr lang="ru-RU" sz="1100" u="none" strike="noStrike" dirty="0"/>
                        <a:t>, </a:t>
                      </a:r>
                      <a:br>
                        <a:rPr lang="ru-RU" sz="1100" u="none" strike="noStrike" dirty="0"/>
                      </a:br>
                      <a:r>
                        <a:rPr lang="ru-RU" sz="1100" u="none" strike="noStrike" dirty="0"/>
                        <a:t>в тысячах </a:t>
                      </a:r>
                      <a:r>
                        <a:rPr lang="ru-RU" sz="1100" u="none" strike="noStrike" dirty="0" smtClean="0"/>
                        <a:t>рублей на 01.01.2025            </a:t>
                      </a:r>
                      <a:endParaRPr lang="ru-RU" sz="1100" b="1" i="1" u="none" strike="noStrike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11007" marT="571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/>
                        <a:t>Исполнение</a:t>
                      </a:r>
                      <a:endParaRPr lang="ru-RU" sz="1100" b="0" i="0" u="none" strike="noStrike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11007" marT="571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/>
                        <a:t>% </a:t>
                      </a:r>
                      <a:endParaRPr lang="ru-RU" sz="1100" u="none" strike="noStrike" dirty="0" smtClean="0"/>
                    </a:p>
                    <a:p>
                      <a:pPr algn="ctr" fontAlgn="b"/>
                      <a:r>
                        <a:rPr lang="ru-RU" sz="1100" u="none" strike="noStrike" dirty="0" smtClean="0"/>
                        <a:t>исполнения</a:t>
                      </a:r>
                      <a:endParaRPr lang="ru-RU" sz="1100" b="0" i="0" u="none" strike="noStrike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11007" marT="571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 smtClean="0"/>
                        <a:t>%</a:t>
                      </a:r>
                    </a:p>
                    <a:p>
                      <a:pPr algn="ctr" fontAlgn="b"/>
                      <a:r>
                        <a:rPr lang="ru-RU" sz="1100" u="none" strike="noStrike" dirty="0" smtClean="0"/>
                        <a:t> в общей сумме</a:t>
                      </a:r>
                      <a:r>
                        <a:rPr lang="ru-RU" sz="1100" u="none" strike="noStrike" baseline="0" dirty="0" smtClean="0"/>
                        <a:t> расходов</a:t>
                      </a:r>
                      <a:endParaRPr lang="ru-RU" sz="1100" b="0" i="0" u="none" strike="noStrike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11007" marT="5715" marB="0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6258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Другие вопросы в области охраны окружающей среды</a:t>
                      </a:r>
                      <a:endParaRPr kumimoji="0" lang="ru-RU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32080" marR="132080" marT="34290" marB="34290" anchor="ctr" horzOverflow="overflow"/>
                </a:tc>
                <a:tc>
                  <a:txBody>
                    <a:bodyPr/>
                    <a:lstStyle/>
                    <a:p>
                      <a:pPr algn="ctr" fontAlgn="auto"/>
                      <a:r>
                        <a:rPr lang="ru-RU" sz="1100" u="none" strike="noStrike" dirty="0" smtClean="0"/>
                        <a:t>20262,6</a:t>
                      </a:r>
                      <a:endParaRPr lang="ru-RU" sz="1100" b="0" i="0" u="none" strike="noStrike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1007" marR="11007" marT="5715" marB="0" anchor="ctr"/>
                </a:tc>
                <a:tc>
                  <a:txBody>
                    <a:bodyPr/>
                    <a:lstStyle/>
                    <a:p>
                      <a:pPr algn="ctr" fontAlgn="auto"/>
                      <a:r>
                        <a:rPr lang="ru-RU" sz="1100" u="none" strike="noStrike" dirty="0" smtClean="0"/>
                        <a:t>20022,4</a:t>
                      </a:r>
                      <a:endParaRPr lang="ru-RU" sz="1100" b="0" i="0" u="none" strike="noStrike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1007" marR="11007" marT="571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/>
                      <a:r>
                        <a:rPr lang="ru-RU" sz="1100" u="none" strike="noStrike" dirty="0" smtClean="0"/>
                        <a:t>98,8</a:t>
                      </a:r>
                      <a:endParaRPr lang="ru-RU" sz="1100" b="0" i="0" u="none" strike="noStrike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1007" marR="11007" marT="5715" marB="0" anchor="ctr"/>
                </a:tc>
                <a:tc>
                  <a:txBody>
                    <a:bodyPr/>
                    <a:lstStyle/>
                    <a:p>
                      <a:pPr algn="ctr" fontAlgn="auto"/>
                      <a:r>
                        <a:rPr lang="ru-RU" sz="1100" u="none" strike="noStrike" dirty="0" smtClean="0">
                          <a:solidFill>
                            <a:srgbClr val="FF0000"/>
                          </a:solidFill>
                        </a:rPr>
                        <a:t>0,5</a:t>
                      </a:r>
                      <a:endParaRPr lang="ru-RU" sz="1100" b="0" i="0" u="none" strike="noStrike" dirty="0">
                        <a:solidFill>
                          <a:srgbClr val="FF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1007" marR="11007" marT="5715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79005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ИТОГО</a:t>
                      </a:r>
                      <a:endParaRPr kumimoji="0" lang="ru-RU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32080" marR="132080" marT="34290" marB="34290" anchor="ctr" horzOverflow="overflow"/>
                </a:tc>
                <a:tc>
                  <a:txBody>
                    <a:bodyPr/>
                    <a:lstStyle/>
                    <a:p>
                      <a:pPr algn="ctr" fontAlgn="auto"/>
                      <a:r>
                        <a:rPr lang="ru-RU" sz="1100" u="none" strike="noStrike" dirty="0" smtClean="0"/>
                        <a:t>20262,6</a:t>
                      </a:r>
                      <a:endParaRPr lang="ru-RU" sz="1100" b="1" i="0" u="none" strike="noStrike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1007" marR="11007" marT="5715" marB="0" anchor="ctr"/>
                </a:tc>
                <a:tc>
                  <a:txBody>
                    <a:bodyPr/>
                    <a:lstStyle/>
                    <a:p>
                      <a:pPr algn="ctr" fontAlgn="auto"/>
                      <a:r>
                        <a:rPr lang="ru-RU" sz="1100" u="none" strike="noStrike" dirty="0" smtClean="0"/>
                        <a:t>20022,4</a:t>
                      </a:r>
                      <a:endParaRPr lang="ru-RU" sz="1100" b="1" i="0" u="none" strike="noStrike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1007" marR="11007" marT="571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/>
                      <a:r>
                        <a:rPr lang="ru-RU" sz="1100" u="none" strike="noStrike" dirty="0" smtClean="0"/>
                        <a:t>98,8</a:t>
                      </a:r>
                      <a:endParaRPr lang="ru-RU" sz="1100" b="1" i="0" u="none" strike="noStrike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1007" marR="11007" marT="5715" marB="0" anchor="ctr"/>
                </a:tc>
                <a:tc>
                  <a:txBody>
                    <a:bodyPr/>
                    <a:lstStyle/>
                    <a:p>
                      <a:pPr algn="ctr" fontAlgn="auto"/>
                      <a:r>
                        <a:rPr lang="ru-RU" sz="1100" u="none" strike="noStrike" dirty="0" smtClean="0">
                          <a:solidFill>
                            <a:srgbClr val="FF0000"/>
                          </a:solidFill>
                        </a:rPr>
                        <a:t>0,5</a:t>
                      </a:r>
                      <a:endParaRPr lang="ru-RU" sz="1100" b="1" i="0" u="none" strike="noStrike" dirty="0">
                        <a:solidFill>
                          <a:srgbClr val="FF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1007" marR="11007" marT="5715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sp>
        <p:nvSpPr>
          <p:cNvPr id="14" name="Прямоугольник 13"/>
          <p:cNvSpPr/>
          <p:nvPr/>
        </p:nvSpPr>
        <p:spPr>
          <a:xfrm>
            <a:off x="642909" y="3546002"/>
            <a:ext cx="7072363" cy="3046988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u-RU" sz="1200" u="sng" dirty="0" smtClean="0">
                <a:latin typeface="Arial" pitchFamily="34" charset="0"/>
                <a:cs typeface="Arial" pitchFamily="34" charset="0"/>
              </a:rPr>
              <a:t>Денежные средства  направлены  на:       </a:t>
            </a:r>
          </a:p>
          <a:p>
            <a:pPr algn="just">
              <a:buFont typeface="Wingdings" pitchFamily="2" charset="2"/>
              <a:buChar char="q"/>
            </a:pPr>
            <a:r>
              <a:rPr lang="ru-RU" sz="1200" dirty="0" smtClean="0"/>
              <a:t>Разработку </a:t>
            </a:r>
            <a:r>
              <a:rPr lang="ru-RU" sz="1200" smtClean="0"/>
              <a:t>и восстановление </a:t>
            </a:r>
            <a:r>
              <a:rPr lang="ru-RU" sz="1200" dirty="0" smtClean="0"/>
              <a:t>паспорта водозаборных скважин;</a:t>
            </a:r>
          </a:p>
          <a:p>
            <a:pPr algn="just"/>
            <a:endParaRPr lang="ru-RU" sz="12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just">
              <a:buFont typeface="Wingdings" pitchFamily="2" charset="2"/>
              <a:buChar char="q"/>
            </a:pPr>
            <a:r>
              <a:rPr lang="ru-RU" sz="1200" dirty="0" smtClean="0"/>
              <a:t>разработку проектов зон санитарной охраны из закрытых источников питьевого водоснабжения (выполнен 1 этап);</a:t>
            </a:r>
            <a:endParaRPr lang="ru-RU" sz="12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ru-RU" sz="1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algn="just">
              <a:buFont typeface="Wingdings" pitchFamily="2" charset="2"/>
              <a:buChar char="q"/>
            </a:pPr>
            <a:r>
              <a:rPr lang="ru-RU" sz="1200" dirty="0" smtClean="0"/>
              <a:t>ликвидацию 14 несанкционированных свалок ;</a:t>
            </a:r>
          </a:p>
          <a:p>
            <a:pPr algn="just"/>
            <a:r>
              <a:rPr lang="ru-RU" sz="1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algn="just">
              <a:buFont typeface="Wingdings" pitchFamily="2" charset="2"/>
              <a:buChar char="q"/>
            </a:pPr>
            <a:r>
              <a:rPr lang="ru-RU" sz="1200" dirty="0" smtClean="0"/>
              <a:t>сбор и вывоз отработанных ртутьсодержащих ламп;</a:t>
            </a:r>
          </a:p>
          <a:p>
            <a:pPr algn="just"/>
            <a:endParaRPr lang="ru-RU" sz="12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just">
              <a:buFont typeface="Wingdings" pitchFamily="2" charset="2"/>
              <a:buChar char="q"/>
            </a:pPr>
            <a:r>
              <a:rPr lang="ru-RU" sz="1200" dirty="0" smtClean="0"/>
              <a:t>сбор и вывоз мусора с территории кладбищ;</a:t>
            </a:r>
          </a:p>
          <a:p>
            <a:pPr algn="just">
              <a:buFont typeface="Wingdings" pitchFamily="2" charset="2"/>
              <a:buChar char="q"/>
            </a:pPr>
            <a:endParaRPr lang="ru-RU" sz="1200" dirty="0" smtClean="0"/>
          </a:p>
          <a:p>
            <a:pPr algn="just">
              <a:buFont typeface="Wingdings" pitchFamily="2" charset="2"/>
              <a:buChar char="q"/>
            </a:pPr>
            <a:r>
              <a:rPr lang="ru-RU" sz="1200" dirty="0" smtClean="0"/>
              <a:t>обустройство 3 колодцев (</a:t>
            </a:r>
            <a:r>
              <a:rPr lang="ru-RU" sz="1200" dirty="0" err="1" smtClean="0"/>
              <a:t>пгт</a:t>
            </a:r>
            <a:r>
              <a:rPr lang="ru-RU" sz="1200" dirty="0" smtClean="0"/>
              <a:t>. Тугулым, д.Колобова, пос. </a:t>
            </a:r>
            <a:r>
              <a:rPr lang="ru-RU" sz="1200" dirty="0" err="1" smtClean="0"/>
              <a:t>Луговской</a:t>
            </a:r>
            <a:r>
              <a:rPr lang="ru-RU" sz="1200" dirty="0" smtClean="0"/>
              <a:t>) </a:t>
            </a:r>
          </a:p>
          <a:p>
            <a:pPr algn="just">
              <a:buFont typeface="Wingdings" pitchFamily="2" charset="2"/>
              <a:buChar char="q"/>
            </a:pPr>
            <a:endParaRPr lang="ru-RU" sz="12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just">
              <a:buFont typeface="Wingdings" pitchFamily="2" charset="2"/>
              <a:buChar char="q"/>
            </a:pPr>
            <a:r>
              <a:rPr lang="ru-RU" sz="1200" dirty="0" smtClean="0"/>
              <a:t>поставку легкового автомобиля </a:t>
            </a:r>
            <a:r>
              <a:rPr lang="en-US" sz="1200" dirty="0" smtClean="0"/>
              <a:t>LADANIVA</a:t>
            </a:r>
            <a:r>
              <a:rPr lang="ru-RU" sz="1200" dirty="0" smtClean="0"/>
              <a:t>и беспилотного летательного аппарата (</a:t>
            </a:r>
            <a:r>
              <a:rPr lang="ru-RU" sz="1200" dirty="0" err="1" smtClean="0"/>
              <a:t>дрон</a:t>
            </a:r>
            <a:r>
              <a:rPr lang="ru-RU" sz="1200" dirty="0" smtClean="0"/>
              <a:t>) в рамках «окрашенных платежей»</a:t>
            </a:r>
            <a:endParaRPr lang="ru-RU" sz="12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7" name="Фигура, имеющая форму буквы L 26"/>
          <p:cNvSpPr/>
          <p:nvPr/>
        </p:nvSpPr>
        <p:spPr>
          <a:xfrm rot="10800000">
            <a:off x="8286777" y="142853"/>
            <a:ext cx="714380" cy="785818"/>
          </a:xfrm>
          <a:prstGeom prst="corner">
            <a:avLst>
              <a:gd name="adj1" fmla="val 28442"/>
              <a:gd name="adj2" fmla="val 28442"/>
            </a:avLst>
          </a:prstGeom>
          <a:solidFill>
            <a:schemeClr val="accent1">
              <a:lumMod val="75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8" name="Фигура, имеющая форму буквы L 27"/>
          <p:cNvSpPr/>
          <p:nvPr/>
        </p:nvSpPr>
        <p:spPr>
          <a:xfrm rot="16200000">
            <a:off x="8251058" y="5915437"/>
            <a:ext cx="714380" cy="785819"/>
          </a:xfrm>
          <a:prstGeom prst="corner">
            <a:avLst>
              <a:gd name="adj1" fmla="val 28442"/>
              <a:gd name="adj2" fmla="val 28442"/>
            </a:avLst>
          </a:prstGeom>
          <a:solidFill>
            <a:schemeClr val="accent1">
              <a:lumMod val="75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9" name="Фигура, имеющая форму буквы L 28"/>
          <p:cNvSpPr/>
          <p:nvPr/>
        </p:nvSpPr>
        <p:spPr>
          <a:xfrm>
            <a:off x="142844" y="5915437"/>
            <a:ext cx="714380" cy="785818"/>
          </a:xfrm>
          <a:prstGeom prst="corner">
            <a:avLst>
              <a:gd name="adj1" fmla="val 28442"/>
              <a:gd name="adj2" fmla="val 28442"/>
            </a:avLst>
          </a:prstGeom>
          <a:solidFill>
            <a:schemeClr val="accent1">
              <a:lumMod val="75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0" name="Фигура, имеющая форму буквы L 29"/>
          <p:cNvSpPr/>
          <p:nvPr/>
        </p:nvSpPr>
        <p:spPr>
          <a:xfrm rot="10800000" flipH="1">
            <a:off x="142845" y="142853"/>
            <a:ext cx="642943" cy="785818"/>
          </a:xfrm>
          <a:prstGeom prst="corner">
            <a:avLst>
              <a:gd name="adj1" fmla="val 28442"/>
              <a:gd name="adj2" fmla="val 28442"/>
            </a:avLst>
          </a:prstGeom>
          <a:solidFill>
            <a:schemeClr val="accent1">
              <a:lumMod val="75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35284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одзаголовок 2">
            <a:extLst>
              <a:ext uri="{FF2B5EF4-FFF2-40B4-BE49-F238E27FC236}">
                <a16:creationId xmlns:a16="http://schemas.microsoft.com/office/drawing/2014/main" xmlns="" id="{3AA9D025-3E1E-475A-A87F-3D532D8CF493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91083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 algn="ctr">
              <a:spcBef>
                <a:spcPct val="20000"/>
              </a:spcBef>
              <a:defRPr/>
            </a:pPr>
            <a:r>
              <a:rPr lang="ru-RU" sz="28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Monotype Corsiva" pitchFamily="66" charset="0"/>
              </a:rPr>
              <a:t>Раздел</a:t>
            </a:r>
          </a:p>
          <a:p>
            <a:pPr lvl="0" algn="ctr">
              <a:spcBef>
                <a:spcPct val="20000"/>
              </a:spcBef>
              <a:defRPr/>
            </a:pPr>
            <a:r>
              <a:rPr lang="ru-RU" sz="32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Monotype Corsiva" pitchFamily="66" charset="0"/>
              </a:rPr>
              <a:t>«Образование» </a:t>
            </a:r>
          </a:p>
        </p:txBody>
      </p:sp>
      <p:graphicFrame>
        <p:nvGraphicFramePr>
          <p:cNvPr id="14" name="Group 6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45756408"/>
              </p:ext>
            </p:extLst>
          </p:nvPr>
        </p:nvGraphicFramePr>
        <p:xfrm>
          <a:off x="0" y="1109143"/>
          <a:ext cx="9143999" cy="3193179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269050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236669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732045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341808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142976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76608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u="none" strike="noStrike" cap="none" normalizeH="0" baseline="0" dirty="0" smtClean="0">
                        <a:ln>
                          <a:noFill/>
                        </a:ln>
                        <a:effectLst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Наименование подраздела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95D63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32080" marR="132080" marT="34290" marB="3429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Сумма, </a:t>
                      </a:r>
                      <a:b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</a:b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в тысячах рублей</a:t>
                      </a:r>
                    </a:p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01.01.2025 год</a:t>
                      </a:r>
                      <a:endParaRPr kumimoji="0" lang="ru-RU" sz="1200" b="1" i="1" u="none" strike="noStrike" cap="none" normalizeH="0" baseline="0" dirty="0" smtClean="0">
                        <a:ln>
                          <a:noFill/>
                        </a:ln>
                        <a:solidFill>
                          <a:srgbClr val="0D0D0D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11007" marT="5715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Исполнение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D0D0D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11007" marT="5715" marB="0" anchor="ctr" horzOverflow="overflow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% 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исполнения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D0D0D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11007" marT="5715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%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в общей сумме расходов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D0D0D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11007" marT="5715" marB="0" anchor="ctr" horzOverflow="overflow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2101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Дошкольное образование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32080" marR="132080" marT="34290" marB="34290" anchor="ctr" horzOverflow="overflow"/>
                </a:tc>
                <a:tc>
                  <a:txBody>
                    <a:bodyPr/>
                    <a:lstStyle/>
                    <a:p>
                      <a:pPr indent="45720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214948,6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45720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214629,1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45720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99,8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12,3</a:t>
                      </a: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007" marR="11007" marT="5715" marB="0" anchor="ctr" horzOverflow="overflow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8775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Общее образование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32080" marR="132080" marT="34290" marB="34290" anchor="ctr" horzOverflow="overflow"/>
                </a:tc>
                <a:tc>
                  <a:txBody>
                    <a:bodyPr/>
                    <a:lstStyle/>
                    <a:p>
                      <a:pPr indent="45720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520937,9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45720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489537,8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45720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94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28</a:t>
                      </a:r>
                    </a:p>
                  </a:txBody>
                  <a:tcPr marL="11007" marR="11007" marT="5715" marB="0" anchor="ctr" horzOverflow="overflow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68046">
                <a:tc>
                  <a:txBody>
                    <a:bodyPr/>
                    <a:lstStyle/>
                    <a:p>
                      <a:pPr marL="9207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Дополнительное образование детей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1007" marR="11007" marT="5715" marB="0" anchor="ctr" horzOverflow="overflow"/>
                </a:tc>
                <a:tc>
                  <a:txBody>
                    <a:bodyPr/>
                    <a:lstStyle/>
                    <a:p>
                      <a:pPr indent="45720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44993,0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45720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44950,9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45720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99,9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2,6</a:t>
                      </a:r>
                    </a:p>
                  </a:txBody>
                  <a:tcPr marL="11007" marR="11007" marT="5715" marB="0" anchor="ctr" horzOverflow="overflow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Молодежная политика и оздоровление детей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32080" marR="132080" marT="34290" marB="34290" anchor="ctr" horzOverflow="overflow"/>
                </a:tc>
                <a:tc>
                  <a:txBody>
                    <a:bodyPr/>
                    <a:lstStyle/>
                    <a:p>
                      <a:pPr indent="45720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1610,3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45720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1373,5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45720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85,3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0,07</a:t>
                      </a: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007" marR="11007" marT="5715" marB="0" anchor="ctr" horzOverflow="overflow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Другие вопросы в области образования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32080" marR="132080" marT="34290" marB="34290" anchor="ctr" horzOverflow="overflow"/>
                </a:tc>
                <a:tc>
                  <a:txBody>
                    <a:bodyPr/>
                    <a:lstStyle/>
                    <a:p>
                      <a:pPr indent="45720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29424,6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45720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29351,7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45720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99,8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1,7</a:t>
                      </a: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007" marR="11007" marT="5715" marB="0" anchor="ctr" horzOverflow="overflow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81600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ИТОГО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32080" marR="132080" marT="34290" marB="34290" anchor="ctr" horzOverflow="overflow"/>
                </a:tc>
                <a:tc>
                  <a:txBody>
                    <a:bodyPr/>
                    <a:lstStyle/>
                    <a:p>
                      <a:pPr indent="45720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811914,4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45720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779843,1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45720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96,0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44,6</a:t>
                      </a:r>
                    </a:p>
                  </a:txBody>
                  <a:tcPr marL="11007" marR="11007" marT="5715" marB="0" anchor="ctr" horzOverflow="overflow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  <p:graphicFrame>
        <p:nvGraphicFramePr>
          <p:cNvPr id="17" name="Диаграмма 16"/>
          <p:cNvGraphicFramePr/>
          <p:nvPr>
            <p:extLst>
              <p:ext uri="{D42A27DB-BD31-4B8C-83A1-F6EECF244321}">
                <p14:modId xmlns:p14="http://schemas.microsoft.com/office/powerpoint/2010/main" val="790568079"/>
              </p:ext>
            </p:extLst>
          </p:nvPr>
        </p:nvGraphicFramePr>
        <p:xfrm>
          <a:off x="781351" y="4286232"/>
          <a:ext cx="7772427" cy="25717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5" name="Фигура, имеющая форму буквы L 14"/>
          <p:cNvSpPr/>
          <p:nvPr/>
        </p:nvSpPr>
        <p:spPr>
          <a:xfrm rot="10800000">
            <a:off x="8286777" y="142853"/>
            <a:ext cx="714380" cy="785818"/>
          </a:xfrm>
          <a:prstGeom prst="corner">
            <a:avLst>
              <a:gd name="adj1" fmla="val 28442"/>
              <a:gd name="adj2" fmla="val 28442"/>
            </a:avLst>
          </a:prstGeom>
          <a:solidFill>
            <a:schemeClr val="accent1">
              <a:lumMod val="75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6" name="Фигура, имеющая форму буквы L 15"/>
          <p:cNvSpPr/>
          <p:nvPr/>
        </p:nvSpPr>
        <p:spPr>
          <a:xfrm rot="16200000">
            <a:off x="8251058" y="5915437"/>
            <a:ext cx="714380" cy="785819"/>
          </a:xfrm>
          <a:prstGeom prst="corner">
            <a:avLst>
              <a:gd name="adj1" fmla="val 28442"/>
              <a:gd name="adj2" fmla="val 28442"/>
            </a:avLst>
          </a:prstGeom>
          <a:solidFill>
            <a:schemeClr val="accent1">
              <a:lumMod val="75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8" name="Фигура, имеющая форму буквы L 17"/>
          <p:cNvSpPr/>
          <p:nvPr/>
        </p:nvSpPr>
        <p:spPr>
          <a:xfrm>
            <a:off x="142844" y="5915437"/>
            <a:ext cx="714380" cy="785818"/>
          </a:xfrm>
          <a:prstGeom prst="corner">
            <a:avLst>
              <a:gd name="adj1" fmla="val 28442"/>
              <a:gd name="adj2" fmla="val 28442"/>
            </a:avLst>
          </a:prstGeom>
          <a:solidFill>
            <a:schemeClr val="accent1">
              <a:lumMod val="75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9" name="Фигура, имеющая форму буквы L 18"/>
          <p:cNvSpPr/>
          <p:nvPr/>
        </p:nvSpPr>
        <p:spPr>
          <a:xfrm rot="10800000" flipH="1">
            <a:off x="142845" y="142853"/>
            <a:ext cx="642943" cy="785818"/>
          </a:xfrm>
          <a:prstGeom prst="corner">
            <a:avLst>
              <a:gd name="adj1" fmla="val 28442"/>
              <a:gd name="adj2" fmla="val 28442"/>
            </a:avLst>
          </a:prstGeom>
          <a:solidFill>
            <a:schemeClr val="accent1">
              <a:lumMod val="75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67529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одзаголовок 2">
            <a:extLst>
              <a:ext uri="{FF2B5EF4-FFF2-40B4-BE49-F238E27FC236}">
                <a16:creationId xmlns:a16="http://schemas.microsoft.com/office/drawing/2014/main" xmlns="" id="{3AA9D025-3E1E-475A-A87F-3D532D8CF493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85723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 algn="ctr">
              <a:spcBef>
                <a:spcPct val="20000"/>
              </a:spcBef>
              <a:defRPr/>
            </a:pPr>
            <a:r>
              <a:rPr lang="ru-RU" sz="28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Monotype Corsiva" pitchFamily="66" charset="0"/>
              </a:rPr>
              <a:t>Раздел</a:t>
            </a:r>
          </a:p>
          <a:p>
            <a:pPr lvl="0" algn="ctr">
              <a:spcBef>
                <a:spcPct val="20000"/>
              </a:spcBef>
              <a:defRPr/>
            </a:pPr>
            <a:r>
              <a:rPr lang="ru-RU" sz="32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Monotype Corsiva" pitchFamily="66" charset="0"/>
              </a:rPr>
              <a:t>«Образование» </a:t>
            </a:r>
          </a:p>
        </p:txBody>
      </p:sp>
      <p:sp>
        <p:nvSpPr>
          <p:cNvPr id="15" name="Rectangle 1"/>
          <p:cNvSpPr>
            <a:spLocks noChangeArrowheads="1"/>
          </p:cNvSpPr>
          <p:nvPr/>
        </p:nvSpPr>
        <p:spPr bwMode="auto">
          <a:xfrm>
            <a:off x="0" y="1357298"/>
            <a:ext cx="9144000" cy="1015663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indent="457200" algn="ctr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 </a:t>
            </a:r>
            <a:r>
              <a:rPr lang="ru-RU" sz="1600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П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одраздел</a:t>
            </a:r>
            <a:r>
              <a:rPr kumimoji="0" lang="ru-RU" sz="1600" b="0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0701</a:t>
            </a:r>
          </a:p>
          <a:p>
            <a:pPr lvl="0" indent="457200" algn="ctr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«</a:t>
            </a:r>
            <a:r>
              <a:rPr lang="ru-RU" sz="16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Дошкольное образование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»</a:t>
            </a:r>
          </a:p>
          <a:p>
            <a:pPr lvl="0" indent="45720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400" dirty="0" smtClean="0">
                <a:latin typeface="Arial" pitchFamily="34" charset="0"/>
                <a:cs typeface="Arial" pitchFamily="34" charset="0"/>
              </a:rPr>
              <a:t>Запланировано в бюджете -214948,6 тыс. руб.,</a:t>
            </a:r>
          </a:p>
          <a:p>
            <a:pPr lvl="0" indent="45720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400" dirty="0" smtClean="0">
                <a:latin typeface="Arial" pitchFamily="34" charset="0"/>
                <a:cs typeface="Arial" pitchFamily="34" charset="0"/>
              </a:rPr>
              <a:t> исполнение  за 2024 год составило -  214629,1 тыс. руб. (99,8%). </a:t>
            </a:r>
            <a:endParaRPr lang="ru-RU" sz="1400" b="1" dirty="0" smtClean="0">
              <a:solidFill>
                <a:srgbClr val="000000"/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00034" y="3000372"/>
            <a:ext cx="8429684" cy="2939266"/>
          </a:xfrm>
          <a:prstGeom prst="rect">
            <a:avLst/>
          </a:prstGeom>
          <a:solidFill>
            <a:schemeClr val="bg1"/>
          </a:solidFill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540000" indent="-342900">
              <a:buFont typeface="+mj-lt"/>
              <a:buAutoNum type="arabicPeriod"/>
            </a:pPr>
            <a:r>
              <a:rPr lang="ru-RU" sz="1100" b="1" i="1" dirty="0" smtClean="0">
                <a:latin typeface="Arial" pitchFamily="34" charset="0"/>
                <a:cs typeface="Arial" pitchFamily="34" charset="0"/>
              </a:rPr>
              <a:t>Организация предоставления дошкольного образования, создание условий для присмотра и ухода за детьми, содержания детей в муниципальных образовательных организациях, предусмотрено – 83011,3 тыс. руб., исполнение – 82942,6 тыс. руб. (99,9%);</a:t>
            </a:r>
          </a:p>
          <a:p>
            <a:pPr marL="540000" indent="-342900">
              <a:buFont typeface="+mj-lt"/>
              <a:buAutoNum type="arabicPeriod"/>
            </a:pPr>
            <a:r>
              <a:rPr lang="ru-RU" sz="1100" b="1" i="1" dirty="0" smtClean="0">
                <a:latin typeface="Arial" pitchFamily="34" charset="0"/>
                <a:cs typeface="Arial" pitchFamily="34" charset="0"/>
              </a:rPr>
              <a:t>Финансовое обеспечение государственных гарантий реализации прав на получение общедоступного и бесплатного дошкольного образования в муниципальных дошкольных образовательных организациях, предусмотрено – 129738,8 тыс. руб., исполнение – 129738,0 тыс.руб. (100%).</a:t>
            </a:r>
          </a:p>
          <a:p>
            <a:pPr marL="540000" indent="-342900">
              <a:buFont typeface="+mj-lt"/>
              <a:buAutoNum type="arabicPeriod"/>
            </a:pPr>
            <a:r>
              <a:rPr lang="ru-RU" sz="1200" b="1" i="1" dirty="0" smtClean="0">
                <a:latin typeface="+mj-lt"/>
                <a:cs typeface="Arial" pitchFamily="34" charset="0"/>
              </a:rPr>
              <a:t>Укрепление </a:t>
            </a:r>
            <a:r>
              <a:rPr lang="ru-RU" sz="1200" b="1" i="1" dirty="0" smtClean="0"/>
              <a:t>и развитие материально-технической базы образовательных организаций </a:t>
            </a:r>
            <a:r>
              <a:rPr lang="ru-RU" sz="1200" b="1" i="1" dirty="0" err="1" smtClean="0"/>
              <a:t>Тугулымского</a:t>
            </a:r>
            <a:r>
              <a:rPr lang="ru-RU" sz="1200" b="1" i="1" dirty="0" smtClean="0"/>
              <a:t> городского </a:t>
            </a:r>
            <a:r>
              <a:rPr lang="ru-RU" sz="1200" b="1" i="1" dirty="0" err="1" smtClean="0"/>
              <a:t>округа,предусмотрено</a:t>
            </a:r>
            <a:r>
              <a:rPr lang="ru-RU" sz="1200" b="1" i="1" dirty="0" smtClean="0"/>
              <a:t> – 1263,5 тыс. руб., исполнение – 1013,5 тыс. руб.или80,2%.,расходы направлены на монтаж аварийного эвакуационного освещения  в МАДОУ </a:t>
            </a:r>
            <a:r>
              <a:rPr lang="ru-RU" sz="1200" b="1" i="1" dirty="0" err="1" smtClean="0"/>
              <a:t>Тугулымский</a:t>
            </a:r>
            <a:r>
              <a:rPr lang="ru-RU" sz="1200" b="1" i="1" dirty="0" smtClean="0"/>
              <a:t> детский сад № 6 "Василёк" – 185,2 тыс. руб., МБДОУ </a:t>
            </a:r>
            <a:r>
              <a:rPr lang="ru-RU" sz="1200" b="1" i="1" dirty="0" err="1" smtClean="0"/>
              <a:t>Трошковский</a:t>
            </a:r>
            <a:r>
              <a:rPr lang="ru-RU" sz="1200" b="1" i="1" dirty="0" smtClean="0"/>
              <a:t> детский сад №13 "Колосок": замена противопожарных  дверей – 132,2 тыс. руб., замена противопожарных люков– 70,0 тыс. руб., монтаж аварийно-эвакуационного освещения – 131,8 тыс. руб., поставка противопожарного оборудования -50,0 тыс. руб.; выполнение работ по монтажу адресной </a:t>
            </a:r>
            <a:r>
              <a:rPr lang="ru-RU" sz="1200" b="1" i="1" dirty="0" err="1" smtClean="0"/>
              <a:t>радиоканальной</a:t>
            </a:r>
            <a:r>
              <a:rPr lang="ru-RU" sz="1200" b="1" i="1" dirty="0" smtClean="0"/>
              <a:t> ПС и СО в МАДОУ "</a:t>
            </a:r>
            <a:r>
              <a:rPr lang="ru-RU" sz="1200" b="1" i="1" dirty="0" err="1" smtClean="0"/>
              <a:t>Ошкуковский</a:t>
            </a:r>
            <a:r>
              <a:rPr lang="ru-RU" sz="1200" b="1" i="1" dirty="0" smtClean="0"/>
              <a:t> детский сад № 17 "Журавлик" – 189,8 тыс. руб., монтаж аварийно-эвакуационного освещения в МАДОУ "</a:t>
            </a:r>
            <a:r>
              <a:rPr lang="ru-RU" sz="1200" b="1" i="1" dirty="0" err="1" smtClean="0"/>
              <a:t>Луговской</a:t>
            </a:r>
            <a:r>
              <a:rPr lang="ru-RU" sz="1200" b="1" i="1" dirty="0" smtClean="0"/>
              <a:t> детский сад № 5 "Рябинка" – 254,5 тыс. руб.</a:t>
            </a:r>
          </a:p>
          <a:p>
            <a:pPr marL="540000" indent="-342900">
              <a:buFont typeface="+mj-lt"/>
              <a:buAutoNum type="arabicPeriod"/>
            </a:pPr>
            <a:endParaRPr lang="ru-RU" sz="1100" b="1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2469" name="Rectangle 5"/>
          <p:cNvSpPr>
            <a:spLocks noChangeArrowheads="1"/>
          </p:cNvSpPr>
          <p:nvPr/>
        </p:nvSpPr>
        <p:spPr bwMode="auto">
          <a:xfrm>
            <a:off x="0" y="2357430"/>
            <a:ext cx="9144000" cy="64633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headEnd/>
            <a:tailEnd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indent="45720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200" b="1" i="1" dirty="0" smtClean="0">
                <a:solidFill>
                  <a:schemeClr val="tx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Муниципальная программа </a:t>
            </a:r>
            <a:r>
              <a:rPr lang="ru-RU" sz="1200" b="1" i="1" dirty="0" err="1" smtClean="0">
                <a:solidFill>
                  <a:schemeClr val="tx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Тугулымского</a:t>
            </a:r>
            <a:r>
              <a:rPr lang="ru-RU" sz="1200" b="1" i="1" dirty="0" smtClean="0">
                <a:solidFill>
                  <a:schemeClr val="tx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городского округа «Развитие системы образования </a:t>
            </a:r>
            <a:r>
              <a:rPr lang="ru-RU" sz="1200" b="1" i="1" dirty="0" err="1" smtClean="0">
                <a:solidFill>
                  <a:schemeClr val="tx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Тугулымского</a:t>
            </a:r>
            <a:r>
              <a:rPr lang="ru-RU" sz="1200" b="1" i="1" dirty="0" smtClean="0">
                <a:solidFill>
                  <a:schemeClr val="tx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городского округа до 2026 года», план -214013,7 тыс. руб., а исполнение составило – 213694,1 тыс. руб. (99,9%), в том числе:</a:t>
            </a:r>
            <a:endParaRPr lang="ru-RU" sz="1200" b="1" i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Rectangle 5"/>
          <p:cNvSpPr>
            <a:spLocks noChangeArrowheads="1"/>
          </p:cNvSpPr>
          <p:nvPr/>
        </p:nvSpPr>
        <p:spPr bwMode="auto">
          <a:xfrm>
            <a:off x="431033" y="5715016"/>
            <a:ext cx="8712967" cy="89255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headEnd/>
            <a:tailEnd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540000" indent="-342900" algn="ctr"/>
            <a:r>
              <a:rPr lang="ru-RU" sz="1300" b="1" i="1" dirty="0" smtClean="0">
                <a:solidFill>
                  <a:schemeClr val="tx1"/>
                </a:solidFill>
                <a:cs typeface="Arial" pitchFamily="34" charset="0"/>
              </a:rPr>
              <a:t>Обеспечение фондов оплаты труда работников органов местного самоуправления и работников муниципальных учреждений, за исключением работников, заработная плата которых определяется в соответствии с указами Президента РФ, в том числе с учетом повышения минимального размера оплаты труда – 935,0 тыс. руб</a:t>
            </a:r>
            <a:r>
              <a:rPr lang="ru-RU" sz="1300" b="1" i="1" smtClean="0">
                <a:solidFill>
                  <a:schemeClr val="tx1"/>
                </a:solidFill>
                <a:cs typeface="Arial" pitchFamily="34" charset="0"/>
              </a:rPr>
              <a:t>. </a:t>
            </a:r>
            <a:endParaRPr lang="ru-RU" sz="1300" b="1" i="1" dirty="0" smtClean="0">
              <a:solidFill>
                <a:schemeClr val="tx1"/>
              </a:solidFill>
              <a:cs typeface="Arial" pitchFamily="34" charset="0"/>
            </a:endParaRPr>
          </a:p>
        </p:txBody>
      </p:sp>
      <p:sp>
        <p:nvSpPr>
          <p:cNvPr id="17" name="Фигура, имеющая форму буквы L 16"/>
          <p:cNvSpPr/>
          <p:nvPr/>
        </p:nvSpPr>
        <p:spPr>
          <a:xfrm rot="10800000">
            <a:off x="8286777" y="142853"/>
            <a:ext cx="714380" cy="785818"/>
          </a:xfrm>
          <a:prstGeom prst="corner">
            <a:avLst>
              <a:gd name="adj1" fmla="val 28442"/>
              <a:gd name="adj2" fmla="val 28442"/>
            </a:avLst>
          </a:prstGeom>
          <a:solidFill>
            <a:schemeClr val="accent1">
              <a:lumMod val="75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8" name="Фигура, имеющая форму буквы L 17"/>
          <p:cNvSpPr/>
          <p:nvPr/>
        </p:nvSpPr>
        <p:spPr>
          <a:xfrm rot="16200000">
            <a:off x="8251058" y="5915437"/>
            <a:ext cx="714380" cy="785819"/>
          </a:xfrm>
          <a:prstGeom prst="corner">
            <a:avLst>
              <a:gd name="adj1" fmla="val 28442"/>
              <a:gd name="adj2" fmla="val 28442"/>
            </a:avLst>
          </a:prstGeom>
          <a:solidFill>
            <a:schemeClr val="accent1">
              <a:lumMod val="75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9" name="Фигура, имеющая форму буквы L 18"/>
          <p:cNvSpPr/>
          <p:nvPr/>
        </p:nvSpPr>
        <p:spPr>
          <a:xfrm>
            <a:off x="142844" y="5915437"/>
            <a:ext cx="714380" cy="785818"/>
          </a:xfrm>
          <a:prstGeom prst="corner">
            <a:avLst>
              <a:gd name="adj1" fmla="val 28442"/>
              <a:gd name="adj2" fmla="val 28442"/>
            </a:avLst>
          </a:prstGeom>
          <a:solidFill>
            <a:schemeClr val="accent1">
              <a:lumMod val="75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0" name="Фигура, имеющая форму буквы L 19"/>
          <p:cNvSpPr/>
          <p:nvPr/>
        </p:nvSpPr>
        <p:spPr>
          <a:xfrm rot="10800000" flipH="1">
            <a:off x="142845" y="142853"/>
            <a:ext cx="642943" cy="785818"/>
          </a:xfrm>
          <a:prstGeom prst="corner">
            <a:avLst>
              <a:gd name="adj1" fmla="val 28442"/>
              <a:gd name="adj2" fmla="val 28442"/>
            </a:avLst>
          </a:prstGeom>
          <a:solidFill>
            <a:schemeClr val="accent1">
              <a:lumMod val="75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67529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одзаголовок 2">
            <a:extLst>
              <a:ext uri="{FF2B5EF4-FFF2-40B4-BE49-F238E27FC236}">
                <a16:creationId xmlns:a16="http://schemas.microsoft.com/office/drawing/2014/main" xmlns="" id="{3AA9D025-3E1E-475A-A87F-3D532D8CF493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85723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 algn="ctr">
              <a:spcBef>
                <a:spcPct val="20000"/>
              </a:spcBef>
              <a:defRPr/>
            </a:pPr>
            <a:r>
              <a:rPr lang="ru-RU" sz="28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Monotype Corsiva" pitchFamily="66" charset="0"/>
              </a:rPr>
              <a:t>Раздел</a:t>
            </a:r>
            <a:endParaRPr lang="ru-RU" sz="2400" b="1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accent1">
                  <a:lumMod val="75000"/>
                </a:schemeClr>
              </a:solidFill>
              <a:effectLst>
                <a:reflection blurRad="12700" stA="28000" endPos="45000" dist="1000" dir="5400000" sy="-100000" algn="bl" rotWithShape="0"/>
              </a:effectLst>
              <a:latin typeface="Monotype Corsiva" pitchFamily="66" charset="0"/>
            </a:endParaRPr>
          </a:p>
          <a:p>
            <a:pPr lvl="0" algn="ctr">
              <a:spcBef>
                <a:spcPct val="20000"/>
              </a:spcBef>
              <a:defRPr/>
            </a:pPr>
            <a:r>
              <a:rPr lang="ru-RU" sz="32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Monotype Corsiva" pitchFamily="66" charset="0"/>
              </a:rPr>
              <a:t>«Образование» </a:t>
            </a:r>
          </a:p>
        </p:txBody>
      </p:sp>
      <p:sp>
        <p:nvSpPr>
          <p:cNvPr id="15" name="Rectangle 1"/>
          <p:cNvSpPr>
            <a:spLocks noChangeArrowheads="1"/>
          </p:cNvSpPr>
          <p:nvPr/>
        </p:nvSpPr>
        <p:spPr bwMode="auto">
          <a:xfrm>
            <a:off x="0" y="1108618"/>
            <a:ext cx="9144000" cy="584775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indent="457200" algn="ctr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 </a:t>
            </a:r>
            <a:r>
              <a:rPr lang="ru-RU" sz="1600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П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одраздел</a:t>
            </a:r>
            <a:r>
              <a:rPr kumimoji="0" lang="ru-RU" sz="1600" b="0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0701</a:t>
            </a:r>
          </a:p>
          <a:p>
            <a:pPr lvl="0" indent="457200" algn="ctr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«</a:t>
            </a:r>
            <a:r>
              <a:rPr lang="ru-RU" sz="16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Дошкольное образование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»</a:t>
            </a:r>
            <a:r>
              <a:rPr kumimoji="0" lang="ru-RU" sz="1600" b="1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в 2023 году</a:t>
            </a: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</p:txBody>
      </p:sp>
      <p:graphicFrame>
        <p:nvGraphicFramePr>
          <p:cNvPr id="17" name="Таблица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72340621"/>
              </p:ext>
            </p:extLst>
          </p:nvPr>
        </p:nvGraphicFramePr>
        <p:xfrm>
          <a:off x="460375" y="1850138"/>
          <a:ext cx="8360097" cy="1706880"/>
        </p:xfrm>
        <a:graphic>
          <a:graphicData uri="http://schemas.openxmlformats.org/drawingml/2006/table">
            <a:tbl>
              <a:tblPr bandRow="1">
                <a:tableStyleId>{69CF1AB2-1976-4502-BF36-3FF5EA218861}</a:tableStyleId>
              </a:tblPr>
              <a:tblGrid>
                <a:gridCol w="565223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36695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340914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310342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/>
                        <a:t>Обеспеченность местами в дошкольных образовательных учреждениях (% от общего количества нуждающихся) </a:t>
                      </a:r>
                      <a:endParaRPr lang="ru-RU" sz="14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6502" marR="6650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/>
                        <a:t>%</a:t>
                      </a:r>
                      <a:endParaRPr lang="ru-RU" sz="14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6502" marR="6650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/>
                        <a:t>100,0</a:t>
                      </a:r>
                      <a:endParaRPr lang="ru-RU" sz="14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6502" marR="66502" marT="0" marB="0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10342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/>
                        <a:t>Количество нуждающихся в дошкольных образовательных учреждениях </a:t>
                      </a:r>
                      <a:endParaRPr lang="ru-RU" sz="14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6502" marR="6650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/>
                        <a:t>Чел.</a:t>
                      </a:r>
                      <a:endParaRPr lang="ru-RU" sz="14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6502" marR="6650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/>
                        <a:t>0</a:t>
                      </a:r>
                      <a:endParaRPr lang="ru-RU" sz="14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6502" marR="66502" marT="0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10342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/>
                        <a:t>Количество обеспеченных местами в дошкольных образовательных учреждениях </a:t>
                      </a:r>
                      <a:endParaRPr lang="ru-RU" sz="14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6502" marR="6650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/>
                        <a:t>Чел. </a:t>
                      </a:r>
                      <a:endParaRPr lang="ru-RU" sz="14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6502" marR="6650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/>
                        <a:t>1100</a:t>
                      </a:r>
                      <a:endParaRPr lang="ru-RU" sz="14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6502" marR="66502" marT="0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77338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/>
                        <a:t>Дефицит мест в дошкольных образовательных учреждениях</a:t>
                      </a:r>
                      <a:endParaRPr lang="ru-RU" sz="14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6502" marR="6650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/>
                        <a:t>Единиц</a:t>
                      </a:r>
                      <a:endParaRPr lang="ru-RU" sz="14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6502" marR="6650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/>
                        <a:t>0</a:t>
                      </a:r>
                      <a:endParaRPr lang="ru-RU" sz="14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6502" marR="66502" marT="0" marB="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77338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/>
                        <a:t>Введено мест в дошкольных образовательных учреждениях </a:t>
                      </a:r>
                      <a:endParaRPr lang="ru-RU" sz="14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6502" marR="6650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/>
                        <a:t>Единиц</a:t>
                      </a:r>
                      <a:endParaRPr lang="ru-RU" sz="14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6502" marR="6650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/>
                        <a:t>0</a:t>
                      </a:r>
                      <a:endParaRPr lang="ru-RU" sz="14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6502" marR="66502" marT="0" marB="0"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sp>
        <p:nvSpPr>
          <p:cNvPr id="36866" name="AutoShape 2" descr="https://media.baamboozle.com/uploads/images/69723/1633357870_619401_url.jpe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6868" name="AutoShape 4" descr="https://media.baamboozle.com/uploads/images/69723/1633357870_619401_url.jpe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6870" name="AutoShape 6" descr="https://media.baamboozle.com/uploads/images/69723/1633357870_619401_url.jpe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" name="Фигура, имеющая форму буквы L 13"/>
          <p:cNvSpPr/>
          <p:nvPr/>
        </p:nvSpPr>
        <p:spPr>
          <a:xfrm rot="10800000">
            <a:off x="8286777" y="142853"/>
            <a:ext cx="714380" cy="785818"/>
          </a:xfrm>
          <a:prstGeom prst="corner">
            <a:avLst>
              <a:gd name="adj1" fmla="val 28442"/>
              <a:gd name="adj2" fmla="val 28442"/>
            </a:avLst>
          </a:prstGeom>
          <a:solidFill>
            <a:schemeClr val="accent1">
              <a:lumMod val="75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6" name="Фигура, имеющая форму буквы L 15"/>
          <p:cNvSpPr/>
          <p:nvPr/>
        </p:nvSpPr>
        <p:spPr>
          <a:xfrm rot="16200000">
            <a:off x="8251058" y="5915437"/>
            <a:ext cx="714380" cy="785819"/>
          </a:xfrm>
          <a:prstGeom prst="corner">
            <a:avLst>
              <a:gd name="adj1" fmla="val 28442"/>
              <a:gd name="adj2" fmla="val 28442"/>
            </a:avLst>
          </a:prstGeom>
          <a:solidFill>
            <a:schemeClr val="accent1">
              <a:lumMod val="75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8" name="Фигура, имеющая форму буквы L 17"/>
          <p:cNvSpPr/>
          <p:nvPr/>
        </p:nvSpPr>
        <p:spPr>
          <a:xfrm>
            <a:off x="142844" y="5915437"/>
            <a:ext cx="714380" cy="785818"/>
          </a:xfrm>
          <a:prstGeom prst="corner">
            <a:avLst>
              <a:gd name="adj1" fmla="val 28442"/>
              <a:gd name="adj2" fmla="val 28442"/>
            </a:avLst>
          </a:prstGeom>
          <a:solidFill>
            <a:schemeClr val="accent1">
              <a:lumMod val="75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9" name="Фигура, имеющая форму буквы L 18"/>
          <p:cNvSpPr/>
          <p:nvPr/>
        </p:nvSpPr>
        <p:spPr>
          <a:xfrm rot="10800000" flipH="1">
            <a:off x="142845" y="142853"/>
            <a:ext cx="642943" cy="785818"/>
          </a:xfrm>
          <a:prstGeom prst="corner">
            <a:avLst>
              <a:gd name="adj1" fmla="val 28442"/>
              <a:gd name="adj2" fmla="val 28442"/>
            </a:avLst>
          </a:prstGeom>
          <a:solidFill>
            <a:schemeClr val="accent1">
              <a:lumMod val="75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050" name="Picture 2" descr="Дети Верховинского детского сада&quot; Солнышко&quot; совместно с родителями приняли участие в акции &quot;Поздравление к празднику&quot; участникам СВО. - 96575690207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6050" y="3857628"/>
            <a:ext cx="3929090" cy="2643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7529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Диаграмма 13"/>
          <p:cNvGraphicFramePr/>
          <p:nvPr>
            <p:extLst>
              <p:ext uri="{D42A27DB-BD31-4B8C-83A1-F6EECF244321}">
                <p14:modId xmlns:p14="http://schemas.microsoft.com/office/powerpoint/2010/main" val="3032323878"/>
              </p:ext>
            </p:extLst>
          </p:nvPr>
        </p:nvGraphicFramePr>
        <p:xfrm>
          <a:off x="135689" y="2564905"/>
          <a:ext cx="8286776" cy="42930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3" name="Подзаголовок 2">
            <a:extLst>
              <a:ext uri="{FF2B5EF4-FFF2-40B4-BE49-F238E27FC236}">
                <a16:creationId xmlns:a16="http://schemas.microsoft.com/office/drawing/2014/main" xmlns="" id="{3AA9D025-3E1E-475A-A87F-3D532D8CF493}"/>
              </a:ext>
            </a:extLst>
          </p:cNvPr>
          <p:cNvSpPr txBox="1">
            <a:spLocks/>
          </p:cNvSpPr>
          <p:nvPr/>
        </p:nvSpPr>
        <p:spPr>
          <a:xfrm>
            <a:off x="-285784" y="0"/>
            <a:ext cx="9144000" cy="91083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 algn="ctr">
              <a:defRPr/>
            </a:pPr>
            <a:r>
              <a:rPr lang="ru-RU" sz="28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Monotype Corsiva" pitchFamily="66" charset="0"/>
              </a:rPr>
              <a:t>Раздел</a:t>
            </a:r>
          </a:p>
          <a:p>
            <a:pPr lvl="0" algn="ctr">
              <a:defRPr/>
            </a:pPr>
            <a:r>
              <a:rPr lang="ru-RU" sz="32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Monotype Corsiva" pitchFamily="66" charset="0"/>
              </a:rPr>
              <a:t>«Образование» </a:t>
            </a:r>
          </a:p>
        </p:txBody>
      </p:sp>
      <p:sp>
        <p:nvSpPr>
          <p:cNvPr id="15" name="Rectangle 1"/>
          <p:cNvSpPr>
            <a:spLocks noChangeArrowheads="1"/>
          </p:cNvSpPr>
          <p:nvPr/>
        </p:nvSpPr>
        <p:spPr bwMode="auto">
          <a:xfrm>
            <a:off x="36310" y="902074"/>
            <a:ext cx="9144000" cy="954107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indent="457200" algn="ctr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 </a:t>
            </a:r>
            <a:r>
              <a:rPr lang="ru-RU" sz="1400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П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одраздел</a:t>
            </a:r>
            <a:r>
              <a:rPr kumimoji="0" lang="ru-RU" sz="1400" b="0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0702</a:t>
            </a:r>
          </a:p>
          <a:p>
            <a:pPr lvl="0" indent="457200" algn="ctr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«Общее</a:t>
            </a:r>
            <a:r>
              <a:rPr lang="ru-RU" sz="14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образование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»</a:t>
            </a:r>
          </a:p>
          <a:p>
            <a:pPr lvl="0" indent="45720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400" dirty="0" smtClean="0">
                <a:latin typeface="Arial" pitchFamily="34" charset="0"/>
                <a:cs typeface="Arial" pitchFamily="34" charset="0"/>
              </a:rPr>
              <a:t>Всего по подразделу запланировано средств – 520937,9 тыс. руб., исполнение составило 489537,9 тыс. руб. или 94%. 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</p:txBody>
      </p:sp>
      <p:sp>
        <p:nvSpPr>
          <p:cNvPr id="64515" name="Rectangle 3"/>
          <p:cNvSpPr>
            <a:spLocks noChangeArrowheads="1"/>
          </p:cNvSpPr>
          <p:nvPr/>
        </p:nvSpPr>
        <p:spPr bwMode="auto">
          <a:xfrm>
            <a:off x="421673" y="1872098"/>
            <a:ext cx="8310621" cy="646331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72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Муниципальная программа Тугулымского городского округа «Развитие системы образования Тугулымского городского округа до 2026 года», план – </a:t>
            </a:r>
            <a:r>
              <a:rPr lang="ru-RU" sz="1200" b="1" i="1" dirty="0" smtClean="0">
                <a:solidFill>
                  <a:schemeClr val="tx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458432,7</a:t>
            </a:r>
            <a:r>
              <a:rPr kumimoji="0" lang="ru-RU" sz="12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тыс. руб. исполнение составило – </a:t>
            </a:r>
            <a:r>
              <a:rPr lang="ru-RU" sz="1200" b="1" i="1" dirty="0" smtClean="0">
                <a:solidFill>
                  <a:schemeClr val="tx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446869,7</a:t>
            </a:r>
            <a:r>
              <a:rPr kumimoji="0" lang="ru-RU" sz="12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тыс. руб. (97,5%), из них расходы:</a:t>
            </a:r>
            <a:endParaRPr kumimoji="0" lang="ru-RU" sz="1800" b="1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Фигура, имеющая форму буквы L 15"/>
          <p:cNvSpPr/>
          <p:nvPr/>
        </p:nvSpPr>
        <p:spPr>
          <a:xfrm rot="10800000">
            <a:off x="8286777" y="142853"/>
            <a:ext cx="714380" cy="785818"/>
          </a:xfrm>
          <a:prstGeom prst="corner">
            <a:avLst>
              <a:gd name="adj1" fmla="val 28442"/>
              <a:gd name="adj2" fmla="val 28442"/>
            </a:avLst>
          </a:prstGeom>
          <a:solidFill>
            <a:schemeClr val="accent1">
              <a:lumMod val="75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7" name="Фигура, имеющая форму буквы L 16"/>
          <p:cNvSpPr/>
          <p:nvPr/>
        </p:nvSpPr>
        <p:spPr>
          <a:xfrm rot="16200000">
            <a:off x="8251058" y="5915437"/>
            <a:ext cx="714380" cy="785819"/>
          </a:xfrm>
          <a:prstGeom prst="corner">
            <a:avLst>
              <a:gd name="adj1" fmla="val 28442"/>
              <a:gd name="adj2" fmla="val 28442"/>
            </a:avLst>
          </a:prstGeom>
          <a:solidFill>
            <a:schemeClr val="accent1">
              <a:lumMod val="75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8" name="Фигура, имеющая форму буквы L 17"/>
          <p:cNvSpPr/>
          <p:nvPr/>
        </p:nvSpPr>
        <p:spPr>
          <a:xfrm>
            <a:off x="142844" y="5915437"/>
            <a:ext cx="714380" cy="785818"/>
          </a:xfrm>
          <a:prstGeom prst="corner">
            <a:avLst>
              <a:gd name="adj1" fmla="val 28442"/>
              <a:gd name="adj2" fmla="val 28442"/>
            </a:avLst>
          </a:prstGeom>
          <a:solidFill>
            <a:schemeClr val="accent1">
              <a:lumMod val="75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9" name="Фигура, имеющая форму буквы L 18"/>
          <p:cNvSpPr/>
          <p:nvPr/>
        </p:nvSpPr>
        <p:spPr>
          <a:xfrm rot="10800000" flipH="1">
            <a:off x="107125" y="133936"/>
            <a:ext cx="642943" cy="785818"/>
          </a:xfrm>
          <a:prstGeom prst="corner">
            <a:avLst>
              <a:gd name="adj1" fmla="val 28442"/>
              <a:gd name="adj2" fmla="val 28442"/>
            </a:avLst>
          </a:prstGeom>
          <a:solidFill>
            <a:schemeClr val="accent1">
              <a:lumMod val="75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67529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Заголовок 1"/>
          <p:cNvSpPr>
            <a:spLocks noGrp="1"/>
          </p:cNvSpPr>
          <p:nvPr>
            <p:ph type="title"/>
          </p:nvPr>
        </p:nvSpPr>
        <p:spPr>
          <a:xfrm>
            <a:off x="1142976" y="642918"/>
            <a:ext cx="8372476" cy="360040"/>
          </a:xfrm>
        </p:spPr>
        <p:txBody>
          <a:bodyPr>
            <a:noAutofit/>
          </a:bodyPr>
          <a:lstStyle/>
          <a:p>
            <a:pPr eaLnBrk="1" hangingPunct="1"/>
            <a:r>
              <a:rPr lang="ru-RU" sz="3200" b="1" i="1" dirty="0" smtClean="0">
                <a:solidFill>
                  <a:schemeClr val="accent1">
                    <a:lumMod val="75000"/>
                  </a:schemeClr>
                </a:solidFill>
                <a:latin typeface="Monotype Corsiva" panose="03010101010201010101" pitchFamily="66" charset="0"/>
                <a:cs typeface="Arial" pitchFamily="34" charset="0"/>
              </a:rPr>
              <a:t>Уважаемые граждане, </a:t>
            </a:r>
            <a:br>
              <a:rPr lang="ru-RU" sz="3200" b="1" i="1" dirty="0" smtClean="0">
                <a:solidFill>
                  <a:schemeClr val="accent1">
                    <a:lumMod val="75000"/>
                  </a:schemeClr>
                </a:solidFill>
                <a:latin typeface="Monotype Corsiva" panose="03010101010201010101" pitchFamily="66" charset="0"/>
                <a:cs typeface="Arial" pitchFamily="34" charset="0"/>
              </a:rPr>
            </a:br>
            <a:r>
              <a:rPr lang="ru-RU" sz="3200" i="1" dirty="0" smtClean="0">
                <a:solidFill>
                  <a:schemeClr val="accent1">
                    <a:lumMod val="75000"/>
                  </a:schemeClr>
                </a:solidFill>
                <a:latin typeface="Monotype Corsiva" panose="03010101010201010101" pitchFamily="66" charset="0"/>
                <a:cs typeface="Arial" pitchFamily="34" charset="0"/>
              </a:rPr>
              <a:t>Мы все – налогоплательщики!</a:t>
            </a:r>
            <a:br>
              <a:rPr lang="ru-RU" sz="3200" i="1" dirty="0" smtClean="0">
                <a:solidFill>
                  <a:schemeClr val="accent1">
                    <a:lumMod val="75000"/>
                  </a:schemeClr>
                </a:solidFill>
                <a:latin typeface="Monotype Corsiva" panose="03010101010201010101" pitchFamily="66" charset="0"/>
                <a:cs typeface="Arial" pitchFamily="34" charset="0"/>
              </a:rPr>
            </a:br>
            <a:r>
              <a:rPr lang="ru-RU" sz="3200" i="1" dirty="0" smtClean="0">
                <a:solidFill>
                  <a:schemeClr val="accent1">
                    <a:lumMod val="75000"/>
                  </a:schemeClr>
                </a:solidFill>
                <a:latin typeface="Monotype Corsiva" panose="03010101010201010101" pitchFamily="66" charset="0"/>
                <a:cs typeface="Arial" pitchFamily="34" charset="0"/>
              </a:rPr>
              <a:t>Платите налоги вовремя!</a:t>
            </a:r>
          </a:p>
        </p:txBody>
      </p:sp>
      <p:pic>
        <p:nvPicPr>
          <p:cNvPr id="2050" name="Picture 2" descr="https://tymolod59.ru/wp-content/uploads/2016/06/photo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61972" y="1"/>
            <a:ext cx="2452640" cy="1755122"/>
          </a:xfrm>
          <a:prstGeom prst="rect">
            <a:avLst/>
          </a:prstGeom>
          <a:noFill/>
        </p:spPr>
      </p:pic>
      <p:graphicFrame>
        <p:nvGraphicFramePr>
          <p:cNvPr id="29" name="Схема 28"/>
          <p:cNvGraphicFramePr/>
          <p:nvPr>
            <p:extLst>
              <p:ext uri="{D42A27DB-BD31-4B8C-83A1-F6EECF244321}">
                <p14:modId xmlns:p14="http://schemas.microsoft.com/office/powerpoint/2010/main" val="580161559"/>
              </p:ext>
            </p:extLst>
          </p:nvPr>
        </p:nvGraphicFramePr>
        <p:xfrm>
          <a:off x="642910" y="1857364"/>
          <a:ext cx="7929618" cy="44291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9" name="Фигура, имеющая форму буквы L 8"/>
          <p:cNvSpPr/>
          <p:nvPr/>
        </p:nvSpPr>
        <p:spPr>
          <a:xfrm rot="10800000">
            <a:off x="8286777" y="142853"/>
            <a:ext cx="714380" cy="785818"/>
          </a:xfrm>
          <a:prstGeom prst="corner">
            <a:avLst>
              <a:gd name="adj1" fmla="val 28442"/>
              <a:gd name="adj2" fmla="val 28442"/>
            </a:avLst>
          </a:prstGeom>
          <a:solidFill>
            <a:schemeClr val="tx2">
              <a:lumMod val="75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Фигура, имеющая форму буквы L 9"/>
          <p:cNvSpPr/>
          <p:nvPr/>
        </p:nvSpPr>
        <p:spPr>
          <a:xfrm rot="16200000">
            <a:off x="8251058" y="5915437"/>
            <a:ext cx="714380" cy="785819"/>
          </a:xfrm>
          <a:prstGeom prst="corner">
            <a:avLst>
              <a:gd name="adj1" fmla="val 28442"/>
              <a:gd name="adj2" fmla="val 28442"/>
            </a:avLst>
          </a:prstGeom>
          <a:solidFill>
            <a:schemeClr val="tx2">
              <a:lumMod val="75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" name="Фигура, имеющая форму буквы L 10"/>
          <p:cNvSpPr/>
          <p:nvPr/>
        </p:nvSpPr>
        <p:spPr>
          <a:xfrm>
            <a:off x="142844" y="5915437"/>
            <a:ext cx="714380" cy="785818"/>
          </a:xfrm>
          <a:prstGeom prst="corner">
            <a:avLst>
              <a:gd name="adj1" fmla="val 28442"/>
              <a:gd name="adj2" fmla="val 28442"/>
            </a:avLst>
          </a:prstGeom>
          <a:solidFill>
            <a:schemeClr val="tx2">
              <a:lumMod val="75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Фигура, имеющая форму буквы L 11"/>
          <p:cNvSpPr/>
          <p:nvPr/>
        </p:nvSpPr>
        <p:spPr>
          <a:xfrm rot="10800000" flipH="1">
            <a:off x="142845" y="142853"/>
            <a:ext cx="642943" cy="785818"/>
          </a:xfrm>
          <a:prstGeom prst="corner">
            <a:avLst>
              <a:gd name="adj1" fmla="val 28442"/>
              <a:gd name="adj2" fmla="val 28442"/>
            </a:avLst>
          </a:prstGeom>
          <a:solidFill>
            <a:schemeClr val="tx2">
              <a:lumMod val="75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49459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одзаголовок 2">
            <a:extLst>
              <a:ext uri="{FF2B5EF4-FFF2-40B4-BE49-F238E27FC236}">
                <a16:creationId xmlns:a16="http://schemas.microsoft.com/office/drawing/2014/main" xmlns="" id="{3AA9D025-3E1E-475A-A87F-3D532D8CF493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91083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 algn="ctr">
              <a:spcBef>
                <a:spcPct val="20000"/>
              </a:spcBef>
              <a:defRPr/>
            </a:pPr>
            <a:r>
              <a:rPr lang="ru-RU" sz="28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Monotype Corsiva" pitchFamily="66" charset="0"/>
              </a:rPr>
              <a:t>Раздел</a:t>
            </a:r>
          </a:p>
          <a:p>
            <a:pPr lvl="0" algn="ctr">
              <a:spcBef>
                <a:spcPct val="20000"/>
              </a:spcBef>
              <a:defRPr/>
            </a:pPr>
            <a:r>
              <a:rPr lang="ru-RU" sz="32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Monotype Corsiva" pitchFamily="66" charset="0"/>
              </a:rPr>
              <a:t>«Образование» </a:t>
            </a:r>
          </a:p>
        </p:txBody>
      </p:sp>
      <p:sp>
        <p:nvSpPr>
          <p:cNvPr id="15" name="Rectangle 1"/>
          <p:cNvSpPr>
            <a:spLocks noChangeArrowheads="1"/>
          </p:cNvSpPr>
          <p:nvPr/>
        </p:nvSpPr>
        <p:spPr bwMode="auto">
          <a:xfrm>
            <a:off x="0" y="1017968"/>
            <a:ext cx="9144000" cy="58477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indent="457200" algn="ctr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 </a:t>
            </a:r>
            <a:r>
              <a:rPr lang="ru-RU" sz="1600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П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одраздел</a:t>
            </a:r>
            <a:r>
              <a:rPr kumimoji="0" lang="ru-RU" sz="1600" b="0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0702</a:t>
            </a:r>
          </a:p>
          <a:p>
            <a:pPr lvl="0" indent="457200" algn="ctr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«Общее</a:t>
            </a:r>
            <a:r>
              <a:rPr lang="ru-RU" sz="16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образование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»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0" y="1571612"/>
            <a:ext cx="9144000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i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Государственная программа Свердловской области «Развитие системы образования и реализация молодежной политики в Свердловской области», план – 47590,2 тыс. руб.,</a:t>
            </a:r>
          </a:p>
          <a:p>
            <a:pPr algn="ctr"/>
            <a:r>
              <a:rPr lang="ru-RU" sz="1400" b="1" i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исполнено за 2024 год  – 40466,1 тыс. руб., или 85%</a:t>
            </a:r>
          </a:p>
          <a:p>
            <a:pPr algn="ctr"/>
            <a:r>
              <a:rPr lang="ru-RU" sz="1600" i="1" dirty="0" smtClean="0">
                <a:latin typeface="Arial" pitchFamily="34" charset="0"/>
                <a:cs typeface="Arial" pitchFamily="34" charset="0"/>
              </a:rPr>
              <a:t>Денежные средства были направлены на:</a:t>
            </a:r>
          </a:p>
          <a:p>
            <a:pPr algn="ctr"/>
            <a:endParaRPr lang="ru-RU" sz="1600" i="1" dirty="0" smtClean="0">
              <a:solidFill>
                <a:schemeClr val="accent3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8" name="Схема 17"/>
          <p:cNvGraphicFramePr/>
          <p:nvPr>
            <p:extLst>
              <p:ext uri="{D42A27DB-BD31-4B8C-83A1-F6EECF244321}">
                <p14:modId xmlns:p14="http://schemas.microsoft.com/office/powerpoint/2010/main" val="3925396122"/>
              </p:ext>
            </p:extLst>
          </p:nvPr>
        </p:nvGraphicFramePr>
        <p:xfrm>
          <a:off x="428597" y="2580956"/>
          <a:ext cx="8501122" cy="228601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4" name="Прямоугольник 23"/>
          <p:cNvSpPr/>
          <p:nvPr/>
        </p:nvSpPr>
        <p:spPr>
          <a:xfrm>
            <a:off x="464316" y="5615848"/>
            <a:ext cx="842968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1200" b="1" i="1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1200" b="1" i="1" dirty="0" smtClean="0">
                <a:latin typeface="Arial" pitchFamily="34" charset="0"/>
                <a:cs typeface="Arial" pitchFamily="34" charset="0"/>
              </a:rPr>
              <a:t>Обеспечение фондов оплаты труда работников органов местного самоуправления и работников муниципальных учреждений, за исключением работников, заработная плата которых определяется в соответствии с указами Президента РФ, в том числе с учетом повышения минимального размера оплаты труда, план -  2202,0 тыс. руб., исполнение – 2202,0 тыс. руб. (100%)</a:t>
            </a:r>
          </a:p>
          <a:p>
            <a:pPr algn="ctr"/>
            <a:endParaRPr lang="ru-RU" sz="1200" b="1" i="1" dirty="0" smtClean="0">
              <a:latin typeface="Arial" pitchFamily="34" charset="0"/>
              <a:cs typeface="Arial" pitchFamily="34" charset="0"/>
            </a:endParaRPr>
          </a:p>
          <a:p>
            <a:pPr algn="ctr"/>
            <a:endParaRPr lang="ru-RU" sz="1200" b="1" i="1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Фигура, имеющая форму буквы L 6"/>
          <p:cNvSpPr/>
          <p:nvPr/>
        </p:nvSpPr>
        <p:spPr>
          <a:xfrm rot="10800000">
            <a:off x="8286777" y="142853"/>
            <a:ext cx="714380" cy="785818"/>
          </a:xfrm>
          <a:prstGeom prst="corner">
            <a:avLst>
              <a:gd name="adj1" fmla="val 28442"/>
              <a:gd name="adj2" fmla="val 28442"/>
            </a:avLst>
          </a:prstGeom>
          <a:solidFill>
            <a:schemeClr val="accent1">
              <a:lumMod val="75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Фигура, имеющая форму буквы L 7"/>
          <p:cNvSpPr/>
          <p:nvPr/>
        </p:nvSpPr>
        <p:spPr>
          <a:xfrm rot="16200000">
            <a:off x="8251058" y="5915437"/>
            <a:ext cx="714380" cy="785819"/>
          </a:xfrm>
          <a:prstGeom prst="corner">
            <a:avLst>
              <a:gd name="adj1" fmla="val 28442"/>
              <a:gd name="adj2" fmla="val 28442"/>
            </a:avLst>
          </a:prstGeom>
          <a:solidFill>
            <a:schemeClr val="accent1">
              <a:lumMod val="75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Фигура, имеющая форму буквы L 8"/>
          <p:cNvSpPr/>
          <p:nvPr/>
        </p:nvSpPr>
        <p:spPr>
          <a:xfrm>
            <a:off x="142844" y="5915437"/>
            <a:ext cx="714380" cy="785818"/>
          </a:xfrm>
          <a:prstGeom prst="corner">
            <a:avLst>
              <a:gd name="adj1" fmla="val 28442"/>
              <a:gd name="adj2" fmla="val 28442"/>
            </a:avLst>
          </a:prstGeom>
          <a:solidFill>
            <a:schemeClr val="accent1">
              <a:lumMod val="75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Фигура, имеющая форму буквы L 9"/>
          <p:cNvSpPr/>
          <p:nvPr/>
        </p:nvSpPr>
        <p:spPr>
          <a:xfrm rot="10800000" flipH="1">
            <a:off x="142845" y="142853"/>
            <a:ext cx="642943" cy="785818"/>
          </a:xfrm>
          <a:prstGeom prst="corner">
            <a:avLst>
              <a:gd name="adj1" fmla="val 28442"/>
              <a:gd name="adj2" fmla="val 28442"/>
            </a:avLst>
          </a:prstGeom>
          <a:solidFill>
            <a:schemeClr val="accent1">
              <a:lumMod val="75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1825291923"/>
              </p:ext>
            </p:extLst>
          </p:nvPr>
        </p:nvGraphicFramePr>
        <p:xfrm>
          <a:off x="407294" y="4604840"/>
          <a:ext cx="8714488" cy="11965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967529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одзаголовок 2">
            <a:extLst>
              <a:ext uri="{FF2B5EF4-FFF2-40B4-BE49-F238E27FC236}">
                <a16:creationId xmlns:a16="http://schemas.microsoft.com/office/drawing/2014/main" xmlns="" id="{3AA9D025-3E1E-475A-A87F-3D532D8CF493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91083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 algn="ctr">
              <a:spcBef>
                <a:spcPct val="20000"/>
              </a:spcBef>
              <a:defRPr/>
            </a:pPr>
            <a:r>
              <a:rPr lang="ru-RU" sz="28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Monotype Corsiva" pitchFamily="66" charset="0"/>
              </a:rPr>
              <a:t>Раздел</a:t>
            </a:r>
          </a:p>
          <a:p>
            <a:pPr lvl="0" algn="ctr">
              <a:spcBef>
                <a:spcPct val="20000"/>
              </a:spcBef>
              <a:defRPr/>
            </a:pPr>
            <a:r>
              <a:rPr lang="ru-RU" sz="32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Monotype Corsiva" pitchFamily="66" charset="0"/>
              </a:rPr>
              <a:t>«Образование» </a:t>
            </a:r>
          </a:p>
        </p:txBody>
      </p:sp>
      <p:sp>
        <p:nvSpPr>
          <p:cNvPr id="15" name="Rectangle 1"/>
          <p:cNvSpPr>
            <a:spLocks noChangeArrowheads="1"/>
          </p:cNvSpPr>
          <p:nvPr/>
        </p:nvSpPr>
        <p:spPr bwMode="auto">
          <a:xfrm>
            <a:off x="0" y="1094360"/>
            <a:ext cx="9144000" cy="58477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indent="457200" algn="ctr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 </a:t>
            </a:r>
            <a:r>
              <a:rPr lang="ru-RU" sz="1600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П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одраздел</a:t>
            </a:r>
            <a:r>
              <a:rPr kumimoji="0" lang="ru-RU" sz="1600" b="0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0702</a:t>
            </a:r>
          </a:p>
          <a:p>
            <a:pPr lvl="0" indent="457200" algn="ctr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«Общее</a:t>
            </a:r>
            <a:r>
              <a:rPr lang="ru-RU" sz="16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образование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» в 2024 году </a:t>
            </a:r>
          </a:p>
        </p:txBody>
      </p:sp>
      <p:graphicFrame>
        <p:nvGraphicFramePr>
          <p:cNvPr id="14" name="Таблица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61556046"/>
              </p:ext>
            </p:extLst>
          </p:nvPr>
        </p:nvGraphicFramePr>
        <p:xfrm>
          <a:off x="642910" y="1844824"/>
          <a:ext cx="7858180" cy="4286282"/>
        </p:xfrm>
        <a:graphic>
          <a:graphicData uri="http://schemas.openxmlformats.org/drawingml/2006/table">
            <a:tbl>
              <a:tblPr bandRow="1">
                <a:tableStyleId>{69CF1AB2-1976-4502-BF36-3FF5EA218861}</a:tableStyleId>
              </a:tblPr>
              <a:tblGrid>
                <a:gridCol w="531288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28488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260409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612326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/>
                        <a:t>Охват детей и подростков 7-15 лет образовательными услугами</a:t>
                      </a:r>
                      <a:r>
                        <a:rPr lang="ru-RU" sz="1400" baseline="30000" dirty="0"/>
                        <a:t> </a:t>
                      </a:r>
                      <a:endParaRPr lang="ru-RU" sz="14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6502" marR="6650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/>
                        <a:t>%</a:t>
                      </a:r>
                      <a:endParaRPr lang="ru-RU" sz="14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6502" marR="6650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/>
                        <a:t>100</a:t>
                      </a:r>
                      <a:endParaRPr lang="ru-RU" sz="14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6502" marR="66502" marT="0" marB="0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06163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/>
                        <a:t>Количество детей 7-15 лет </a:t>
                      </a:r>
                      <a:endParaRPr lang="ru-RU" sz="14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6502" marR="6650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/>
                        <a:t>Чел.</a:t>
                      </a:r>
                      <a:endParaRPr lang="ru-RU" sz="14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6502" marR="6650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/>
                        <a:t>2623</a:t>
                      </a:r>
                      <a:endParaRPr lang="ru-RU" sz="14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6502" marR="66502" marT="0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612326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/>
                        <a:t>Количество детей 7-15 лет, охваченных образовательными услугами</a:t>
                      </a:r>
                      <a:endParaRPr lang="ru-RU" sz="14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6502" marR="6650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/>
                        <a:t>Чел.</a:t>
                      </a:r>
                      <a:endParaRPr lang="ru-RU" sz="14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6502" marR="6650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/>
                        <a:t>2623</a:t>
                      </a:r>
                      <a:endParaRPr lang="ru-RU" sz="14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6502" marR="66502" marT="0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612326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/>
                        <a:t>Общий охват питанием обучающихся общеобразовательных учреждений Свердловской области</a:t>
                      </a:r>
                      <a:endParaRPr lang="ru-RU" sz="14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6502" marR="6650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/>
                        <a:t>%</a:t>
                      </a:r>
                      <a:endParaRPr lang="ru-RU" sz="14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6502" marR="6650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/>
                        <a:t>88,6</a:t>
                      </a:r>
                      <a:endParaRPr lang="ru-RU" sz="14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6502" marR="66502" marT="0" marB="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612326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/>
                        <a:t>Количество детей, обучающихся в общеобразовательных учреждениях </a:t>
                      </a:r>
                      <a:endParaRPr lang="ru-RU" sz="14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6502" marR="6650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/>
                        <a:t>Чел.</a:t>
                      </a:r>
                      <a:endParaRPr lang="ru-RU" sz="14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6502" marR="6650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/>
                        <a:t>2891</a:t>
                      </a:r>
                      <a:endParaRPr lang="ru-RU" sz="14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6502" marR="66502" marT="0" marB="0"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612326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/>
                        <a:t>Количество детей, обучающихся в общеобразовательных учреждениях, охваченных питанием </a:t>
                      </a:r>
                      <a:endParaRPr lang="ru-RU" sz="14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6502" marR="6650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/>
                        <a:t>Чел.</a:t>
                      </a:r>
                      <a:endParaRPr lang="ru-RU" sz="14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6502" marR="6650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/>
                        <a:t>2574</a:t>
                      </a:r>
                      <a:endParaRPr lang="ru-RU" sz="14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6502" marR="66502" marT="0" marB="0" anchor="ctr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06163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/>
                        <a:t>В том числе горячим питанием </a:t>
                      </a:r>
                      <a:endParaRPr lang="ru-RU" sz="14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6502" marR="6650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/>
                        <a:t>%</a:t>
                      </a:r>
                      <a:endParaRPr lang="ru-RU" sz="14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6502" marR="6650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/>
                        <a:t>88,6</a:t>
                      </a:r>
                      <a:endParaRPr lang="ru-RU" sz="14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6502" marR="66502" marT="0" marB="0" anchor="ctr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612326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/>
                        <a:t>Количество детей, обучающихся в общеобразовательных учреждениях, охваченных горячим питанием </a:t>
                      </a:r>
                      <a:endParaRPr lang="ru-RU" sz="14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6502" marR="6650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/>
                        <a:t>Чел.</a:t>
                      </a:r>
                      <a:endParaRPr lang="ru-RU" sz="14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6502" marR="6650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/>
                        <a:t>2574</a:t>
                      </a:r>
                      <a:endParaRPr lang="ru-RU" sz="14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6502" marR="66502" marT="0" marB="0" anchor="ctr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</a:tbl>
          </a:graphicData>
        </a:graphic>
      </p:graphicFrame>
      <p:sp>
        <p:nvSpPr>
          <p:cNvPr id="16" name="Фигура, имеющая форму буквы L 15"/>
          <p:cNvSpPr/>
          <p:nvPr/>
        </p:nvSpPr>
        <p:spPr>
          <a:xfrm rot="10800000">
            <a:off x="8286777" y="142853"/>
            <a:ext cx="714380" cy="785818"/>
          </a:xfrm>
          <a:prstGeom prst="corner">
            <a:avLst>
              <a:gd name="adj1" fmla="val 28442"/>
              <a:gd name="adj2" fmla="val 28442"/>
            </a:avLst>
          </a:prstGeom>
          <a:solidFill>
            <a:schemeClr val="accent1">
              <a:lumMod val="75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7" name="Фигура, имеющая форму буквы L 16"/>
          <p:cNvSpPr/>
          <p:nvPr/>
        </p:nvSpPr>
        <p:spPr>
          <a:xfrm rot="16200000">
            <a:off x="8251058" y="5915437"/>
            <a:ext cx="714380" cy="785819"/>
          </a:xfrm>
          <a:prstGeom prst="corner">
            <a:avLst>
              <a:gd name="adj1" fmla="val 28442"/>
              <a:gd name="adj2" fmla="val 28442"/>
            </a:avLst>
          </a:prstGeom>
          <a:solidFill>
            <a:schemeClr val="accent1">
              <a:lumMod val="75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8" name="Фигура, имеющая форму буквы L 17"/>
          <p:cNvSpPr/>
          <p:nvPr/>
        </p:nvSpPr>
        <p:spPr>
          <a:xfrm>
            <a:off x="142844" y="5915437"/>
            <a:ext cx="714380" cy="785818"/>
          </a:xfrm>
          <a:prstGeom prst="corner">
            <a:avLst>
              <a:gd name="adj1" fmla="val 28442"/>
              <a:gd name="adj2" fmla="val 28442"/>
            </a:avLst>
          </a:prstGeom>
          <a:solidFill>
            <a:schemeClr val="accent1">
              <a:lumMod val="75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9" name="Фигура, имеющая форму буквы L 18"/>
          <p:cNvSpPr/>
          <p:nvPr/>
        </p:nvSpPr>
        <p:spPr>
          <a:xfrm rot="10800000" flipH="1">
            <a:off x="142845" y="142853"/>
            <a:ext cx="642943" cy="785818"/>
          </a:xfrm>
          <a:prstGeom prst="corner">
            <a:avLst>
              <a:gd name="adj1" fmla="val 28442"/>
              <a:gd name="adj2" fmla="val 28442"/>
            </a:avLst>
          </a:prstGeom>
          <a:solidFill>
            <a:schemeClr val="accent1">
              <a:lumMod val="75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67529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одзаголовок 2">
            <a:extLst>
              <a:ext uri="{FF2B5EF4-FFF2-40B4-BE49-F238E27FC236}">
                <a16:creationId xmlns:a16="http://schemas.microsoft.com/office/drawing/2014/main" xmlns="" id="{3AA9D025-3E1E-475A-A87F-3D532D8CF493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9144000" cy="8243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 algn="ctr">
              <a:spcBef>
                <a:spcPct val="20000"/>
              </a:spcBef>
              <a:defRPr/>
            </a:pPr>
            <a:r>
              <a:rPr lang="ru-RU" sz="28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Monotype Corsiva" pitchFamily="66" charset="0"/>
              </a:rPr>
              <a:t>Раздел</a:t>
            </a:r>
            <a:endParaRPr lang="ru-RU" sz="2400" b="1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accent1">
                  <a:lumMod val="75000"/>
                </a:schemeClr>
              </a:solidFill>
              <a:effectLst>
                <a:reflection blurRad="12700" stA="28000" endPos="45000" dist="1000" dir="5400000" sy="-100000" algn="bl" rotWithShape="0"/>
              </a:effectLst>
              <a:latin typeface="Monotype Corsiva" pitchFamily="66" charset="0"/>
            </a:endParaRPr>
          </a:p>
          <a:p>
            <a:pPr lvl="0" algn="ctr">
              <a:spcBef>
                <a:spcPct val="20000"/>
              </a:spcBef>
              <a:defRPr/>
            </a:pPr>
            <a:r>
              <a:rPr lang="ru-RU" sz="32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Monotype Corsiva" pitchFamily="66" charset="0"/>
              </a:rPr>
              <a:t>«Образование» </a:t>
            </a:r>
          </a:p>
        </p:txBody>
      </p:sp>
      <p:sp>
        <p:nvSpPr>
          <p:cNvPr id="15" name="Rectangle 1"/>
          <p:cNvSpPr>
            <a:spLocks noChangeArrowheads="1"/>
          </p:cNvSpPr>
          <p:nvPr/>
        </p:nvSpPr>
        <p:spPr bwMode="auto">
          <a:xfrm>
            <a:off x="0" y="1017967"/>
            <a:ext cx="9144000" cy="1077218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indent="457200" algn="ctr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 </a:t>
            </a:r>
            <a:r>
              <a:rPr lang="ru-RU" sz="1600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П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одраздел</a:t>
            </a:r>
            <a:r>
              <a:rPr kumimoji="0" lang="ru-RU" sz="1600" b="0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0703</a:t>
            </a:r>
          </a:p>
          <a:p>
            <a:pPr lvl="0" indent="457200" algn="ctr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«</a:t>
            </a:r>
            <a:r>
              <a:rPr lang="ru-RU" sz="16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Дополнительное образование детей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»</a:t>
            </a:r>
          </a:p>
          <a:p>
            <a:pPr lvl="0" indent="45720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600" dirty="0" smtClean="0">
                <a:latin typeface="Arial" pitchFamily="34" charset="0"/>
                <a:cs typeface="Arial" pitchFamily="34" charset="0"/>
              </a:rPr>
              <a:t>Всего по подразделу предусмотрено средств – 44993,0 тыс. руб., исполнено на 01.01.2025 года  – 44950,9 тыс. руб. или 99,9%.</a:t>
            </a: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</p:txBody>
      </p:sp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899592" y="4435423"/>
            <a:ext cx="7500989" cy="2169825"/>
          </a:xfrm>
          <a:prstGeom prst="rect">
            <a:avLst/>
          </a:prstGeom>
          <a:noFill/>
          <a:ln w="9525">
            <a:solidFill>
              <a:srgbClr val="55955B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72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100" b="1" dirty="0" smtClean="0">
                <a:ea typeface="Times New Roman" pitchFamily="18" charset="0"/>
                <a:cs typeface="Arial" pitchFamily="34" charset="0"/>
              </a:rPr>
              <a:t>Р</a:t>
            </a:r>
            <a:r>
              <a:rPr kumimoji="0" lang="ru-RU" sz="1100" b="1" u="none" strike="noStrike" cap="none" normalizeH="0" baseline="0" dirty="0" smtClean="0">
                <a:ln>
                  <a:noFill/>
                </a:ln>
                <a:effectLst/>
                <a:ea typeface="Times New Roman" pitchFamily="18" charset="0"/>
                <a:cs typeface="Arial" pitchFamily="34" charset="0"/>
              </a:rPr>
              <a:t>асходы направлены на:</a:t>
            </a:r>
          </a:p>
          <a:p>
            <a:r>
              <a:rPr lang="ru-RU" sz="1100" b="1" dirty="0" smtClean="0"/>
              <a:t>- организацию предоставления дополнительного образования детей в муниципальных организациях дополнительного образования, на оплату субсидий бюджетным учреждениям на финансовое обеспечение муниципального задания – 25953,9 тыс. руб., субсидий автономным учреждениям на финансовое обеспечение муниципального задания – 13961,9 тыс. руб.;</a:t>
            </a:r>
          </a:p>
          <a:p>
            <a:r>
              <a:rPr lang="ru-RU" sz="1100" b="1" dirty="0" smtClean="0"/>
              <a:t>- обеспечение осуществления оплаты труда работников муниципальных организаций дополнительного образования и муниципальных образовательных организаций высшего образования с учетом - 3648,0 тыс. руб.</a:t>
            </a:r>
          </a:p>
          <a:p>
            <a:r>
              <a:rPr lang="ru-RU" sz="1100" b="1" dirty="0" err="1" smtClean="0"/>
              <a:t>Непрограммные</a:t>
            </a:r>
            <a:r>
              <a:rPr lang="ru-RU" sz="1100" b="1" dirty="0" smtClean="0"/>
              <a:t> направления </a:t>
            </a:r>
            <a:r>
              <a:rPr lang="ru-RU" sz="1100" b="1" dirty="0" err="1" smtClean="0"/>
              <a:t>деятельности:план</a:t>
            </a:r>
            <a:r>
              <a:rPr lang="ru-RU" sz="1100" b="1" dirty="0" smtClean="0"/>
              <a:t> – 1362,0 тыс. руб. исполнение составило – 1362,0 тыс. руб., в том числе  расходы на обеспечение фондов оплаты труда работников органов местного самоуправления и работников муниципальных учреждений, за исключением работников, заработная плата которых определяется в соответствии с указами Президента Российской Федерации.</a:t>
            </a:r>
          </a:p>
          <a:p>
            <a:pPr algn="just"/>
            <a:endParaRPr kumimoji="0" lang="ru-RU" sz="1400" b="1" u="none" strike="noStrike" cap="none" normalizeH="0" baseline="0" dirty="0" smtClean="0">
              <a:ln>
                <a:solidFill>
                  <a:schemeClr val="accent3">
                    <a:lumMod val="50000"/>
                  </a:schemeClr>
                </a:solidFill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Фигура, имеющая форму буквы L 13"/>
          <p:cNvSpPr/>
          <p:nvPr/>
        </p:nvSpPr>
        <p:spPr>
          <a:xfrm rot="10800000">
            <a:off x="8286777" y="142853"/>
            <a:ext cx="714380" cy="785818"/>
          </a:xfrm>
          <a:prstGeom prst="corner">
            <a:avLst>
              <a:gd name="adj1" fmla="val 28442"/>
              <a:gd name="adj2" fmla="val 28442"/>
            </a:avLst>
          </a:prstGeom>
          <a:solidFill>
            <a:schemeClr val="accent1">
              <a:lumMod val="75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6" name="Фигура, имеющая форму буквы L 15"/>
          <p:cNvSpPr/>
          <p:nvPr/>
        </p:nvSpPr>
        <p:spPr>
          <a:xfrm rot="16200000">
            <a:off x="8251058" y="5915437"/>
            <a:ext cx="714380" cy="785819"/>
          </a:xfrm>
          <a:prstGeom prst="corner">
            <a:avLst>
              <a:gd name="adj1" fmla="val 28442"/>
              <a:gd name="adj2" fmla="val 28442"/>
            </a:avLst>
          </a:prstGeom>
          <a:solidFill>
            <a:schemeClr val="accent1">
              <a:lumMod val="75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7" name="Фигура, имеющая форму буквы L 16"/>
          <p:cNvSpPr/>
          <p:nvPr/>
        </p:nvSpPr>
        <p:spPr>
          <a:xfrm>
            <a:off x="142844" y="5915437"/>
            <a:ext cx="714380" cy="785818"/>
          </a:xfrm>
          <a:prstGeom prst="corner">
            <a:avLst>
              <a:gd name="adj1" fmla="val 28442"/>
              <a:gd name="adj2" fmla="val 28442"/>
            </a:avLst>
          </a:prstGeom>
          <a:solidFill>
            <a:schemeClr val="accent1">
              <a:lumMod val="75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8" name="Фигура, имеющая форму буквы L 17"/>
          <p:cNvSpPr/>
          <p:nvPr/>
        </p:nvSpPr>
        <p:spPr>
          <a:xfrm rot="10800000" flipH="1">
            <a:off x="142845" y="142853"/>
            <a:ext cx="642943" cy="785818"/>
          </a:xfrm>
          <a:prstGeom prst="corner">
            <a:avLst>
              <a:gd name="adj1" fmla="val 28442"/>
              <a:gd name="adj2" fmla="val 28442"/>
            </a:avLst>
          </a:prstGeom>
          <a:solidFill>
            <a:schemeClr val="accent1">
              <a:lumMod val="75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0242" name="Picture 2" descr="https://i.mycdn.me/getVideoPreview?id=9000730626560&amp;idx=3&amp;type=39&amp;tkn=5_BKLzgdlgwnQQtloTmMZjIuZ-k&amp;fn=vid_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307329"/>
            <a:ext cx="3384376" cy="1903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https://sun9-55.userapi.com/s/v1/if2/Cpg_lNwqaA44TKh3RgoBzwROJg9yRPdYCgalt5etGdux2a0pTK0FaGj2xR6c3MxlZ3Ygsfx8rRK1TOfZfl31sMSD.jpg?quality=95&amp;as=32x18,48x27,72x40,108x61,160x90,240x135,360x202,480x270,540x304,640x360,720x405,1080x607,1280x720&amp;from=bu&amp;u=rfedmM0gjUR7WJnZdkSn-i4Lo6f_wgoEL4rxFD2T0Gc&amp;cs=807x45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288811"/>
            <a:ext cx="3348325" cy="1881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7529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одзаголовок 2">
            <a:extLst>
              <a:ext uri="{FF2B5EF4-FFF2-40B4-BE49-F238E27FC236}">
                <a16:creationId xmlns:a16="http://schemas.microsoft.com/office/drawing/2014/main" xmlns="" id="{3AA9D025-3E1E-475A-A87F-3D532D8CF493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91083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 algn="ctr">
              <a:spcBef>
                <a:spcPct val="20000"/>
              </a:spcBef>
              <a:defRPr/>
            </a:pPr>
            <a:r>
              <a:rPr lang="ru-RU" sz="24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Monotype Corsiva" pitchFamily="66" charset="0"/>
              </a:rPr>
              <a:t>Раздел</a:t>
            </a:r>
          </a:p>
          <a:p>
            <a:pPr lvl="0" algn="ctr">
              <a:spcBef>
                <a:spcPct val="20000"/>
              </a:spcBef>
              <a:defRPr/>
            </a:pPr>
            <a:r>
              <a:rPr lang="ru-RU" sz="32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Monotype Corsiva" pitchFamily="66" charset="0"/>
              </a:rPr>
              <a:t>«Образование» </a:t>
            </a:r>
          </a:p>
        </p:txBody>
      </p:sp>
      <p:sp>
        <p:nvSpPr>
          <p:cNvPr id="15" name="Rectangle 1"/>
          <p:cNvSpPr>
            <a:spLocks noChangeArrowheads="1"/>
          </p:cNvSpPr>
          <p:nvPr/>
        </p:nvSpPr>
        <p:spPr bwMode="auto">
          <a:xfrm>
            <a:off x="0" y="1017967"/>
            <a:ext cx="9144000" cy="58477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indent="457200" algn="ctr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 </a:t>
            </a:r>
            <a:r>
              <a:rPr lang="ru-RU" sz="1600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П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одраздел</a:t>
            </a:r>
            <a:r>
              <a:rPr kumimoji="0" lang="ru-RU" sz="1600" b="0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0703</a:t>
            </a:r>
          </a:p>
          <a:p>
            <a:pPr lvl="0" indent="457200" algn="ctr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«</a:t>
            </a:r>
            <a:r>
              <a:rPr lang="ru-RU" sz="16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Дополнительное образование детей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» в 2024 году</a:t>
            </a:r>
          </a:p>
        </p:txBody>
      </p:sp>
      <p:graphicFrame>
        <p:nvGraphicFramePr>
          <p:cNvPr id="14" name="Таблица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57285730"/>
              </p:ext>
            </p:extLst>
          </p:nvPr>
        </p:nvGraphicFramePr>
        <p:xfrm>
          <a:off x="357158" y="2000240"/>
          <a:ext cx="3714776" cy="4000528"/>
        </p:xfrm>
        <a:graphic>
          <a:graphicData uri="http://schemas.openxmlformats.org/drawingml/2006/table">
            <a:tbl>
              <a:tblPr bandRow="1">
                <a:tableStyleId>{69CF1AB2-1976-4502-BF36-3FF5EA218861}</a:tableStyleId>
              </a:tblPr>
              <a:tblGrid>
                <a:gridCol w="296044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75433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1714512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/>
                        <a:t>Удельный вес образовательных учреждений, предоставляющих помещения для организации досуга, дополнительных занятий детей и взрослых физической культурой</a:t>
                      </a:r>
                      <a:endParaRPr lang="ru-RU" sz="1400" i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6502" marR="6650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/>
                        <a:t>55,5%</a:t>
                      </a:r>
                      <a:endParaRPr lang="ru-RU" sz="1400" i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6502" marR="66502" marT="0" marB="0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7150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/>
                        <a:t>Количество образовательных учреждений  </a:t>
                      </a:r>
                      <a:endParaRPr lang="ru-RU" sz="1400" i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6502" marR="6650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/>
                        <a:t>32 ед.</a:t>
                      </a:r>
                      <a:endParaRPr lang="ru-RU" sz="1400" i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6502" marR="66502" marT="0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714512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/>
                        <a:t>Количество образовательных учреждений, предоставляющих помещения для организации досуга, дополнительных занятий детей и взрослых физической культурой   </a:t>
                      </a:r>
                      <a:endParaRPr lang="ru-RU" sz="1400" i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6502" marR="6650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/>
                        <a:t>17 ед.</a:t>
                      </a:r>
                      <a:endParaRPr lang="ru-RU" sz="1400" i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6502" marR="66502" marT="0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sp>
        <p:nvSpPr>
          <p:cNvPr id="16" name="Фигура, имеющая форму буквы L 15"/>
          <p:cNvSpPr/>
          <p:nvPr/>
        </p:nvSpPr>
        <p:spPr>
          <a:xfrm rot="10800000">
            <a:off x="8286777" y="142853"/>
            <a:ext cx="714380" cy="785818"/>
          </a:xfrm>
          <a:prstGeom prst="corner">
            <a:avLst>
              <a:gd name="adj1" fmla="val 28442"/>
              <a:gd name="adj2" fmla="val 28442"/>
            </a:avLst>
          </a:prstGeom>
          <a:solidFill>
            <a:schemeClr val="accent1">
              <a:lumMod val="75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7" name="Фигура, имеющая форму буквы L 16"/>
          <p:cNvSpPr/>
          <p:nvPr/>
        </p:nvSpPr>
        <p:spPr>
          <a:xfrm rot="16200000">
            <a:off x="8251058" y="5915437"/>
            <a:ext cx="714380" cy="785819"/>
          </a:xfrm>
          <a:prstGeom prst="corner">
            <a:avLst>
              <a:gd name="adj1" fmla="val 28442"/>
              <a:gd name="adj2" fmla="val 28442"/>
            </a:avLst>
          </a:prstGeom>
          <a:solidFill>
            <a:schemeClr val="accent1">
              <a:lumMod val="75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8" name="Фигура, имеющая форму буквы L 17"/>
          <p:cNvSpPr/>
          <p:nvPr/>
        </p:nvSpPr>
        <p:spPr>
          <a:xfrm>
            <a:off x="142844" y="5915437"/>
            <a:ext cx="714380" cy="785818"/>
          </a:xfrm>
          <a:prstGeom prst="corner">
            <a:avLst>
              <a:gd name="adj1" fmla="val 28442"/>
              <a:gd name="adj2" fmla="val 28442"/>
            </a:avLst>
          </a:prstGeom>
          <a:solidFill>
            <a:schemeClr val="accent1">
              <a:lumMod val="75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9" name="Фигура, имеющая форму буквы L 18"/>
          <p:cNvSpPr/>
          <p:nvPr/>
        </p:nvSpPr>
        <p:spPr>
          <a:xfrm rot="10800000" flipH="1">
            <a:off x="142845" y="142853"/>
            <a:ext cx="642943" cy="785818"/>
          </a:xfrm>
          <a:prstGeom prst="corner">
            <a:avLst>
              <a:gd name="adj1" fmla="val 28442"/>
              <a:gd name="adj2" fmla="val 28442"/>
            </a:avLst>
          </a:prstGeom>
          <a:solidFill>
            <a:schemeClr val="accent1">
              <a:lumMod val="75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1836250"/>
            <a:ext cx="3106963" cy="2393889"/>
          </a:xfrm>
          <a:prstGeom prst="rect">
            <a:avLst/>
          </a:prstGeom>
        </p:spPr>
      </p:pic>
      <p:pic>
        <p:nvPicPr>
          <p:cNvPr id="9218" name="Picture 2" descr="https://vki3.okcdn.ru/i?r=CFtAm_VFBkioSGBqh1LRqCwRQQLPEFfrTlymSHFWsJxiGk5vZ4OJN1i8ZaXnVNN2aqNhjWkQBQl6eqD28dTsiikhdxSowSmguQi-oQxbU7to2_fhEMKeJHAwFDkAAAAp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8538" y="4353451"/>
            <a:ext cx="3036800" cy="227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7529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одзаголовок 2">
            <a:extLst>
              <a:ext uri="{FF2B5EF4-FFF2-40B4-BE49-F238E27FC236}">
                <a16:creationId xmlns:a16="http://schemas.microsoft.com/office/drawing/2014/main" xmlns="" id="{3AA9D025-3E1E-475A-A87F-3D532D8CF493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91083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 algn="ctr">
              <a:spcBef>
                <a:spcPct val="20000"/>
              </a:spcBef>
              <a:defRPr/>
            </a:pPr>
            <a:r>
              <a:rPr lang="ru-RU" sz="24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Monotype Corsiva" pitchFamily="66" charset="0"/>
              </a:rPr>
              <a:t>Раздел</a:t>
            </a:r>
          </a:p>
          <a:p>
            <a:pPr lvl="0" algn="ctr">
              <a:spcBef>
                <a:spcPct val="20000"/>
              </a:spcBef>
              <a:defRPr/>
            </a:pPr>
            <a:r>
              <a:rPr lang="ru-RU" sz="32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Monotype Corsiva" pitchFamily="66" charset="0"/>
              </a:rPr>
              <a:t>«Образование» </a:t>
            </a:r>
          </a:p>
        </p:txBody>
      </p:sp>
      <p:sp>
        <p:nvSpPr>
          <p:cNvPr id="15" name="Rectangle 1"/>
          <p:cNvSpPr>
            <a:spLocks noChangeArrowheads="1"/>
          </p:cNvSpPr>
          <p:nvPr/>
        </p:nvSpPr>
        <p:spPr bwMode="auto">
          <a:xfrm>
            <a:off x="0" y="1000108"/>
            <a:ext cx="9144000" cy="830997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indent="457200" algn="ctr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 </a:t>
            </a:r>
            <a:r>
              <a:rPr lang="ru-RU" sz="1600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П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одраздел</a:t>
            </a:r>
            <a:r>
              <a:rPr kumimoji="0" lang="ru-RU" sz="1600" b="0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0707</a:t>
            </a:r>
          </a:p>
          <a:p>
            <a:pPr lvl="0" indent="457200" algn="ctr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«</a:t>
            </a:r>
            <a:r>
              <a:rPr lang="ru-RU" sz="16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Молодежная политика  и  оздоровление детей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»</a:t>
            </a:r>
          </a:p>
          <a:p>
            <a:pPr lvl="0" indent="45720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600" dirty="0" smtClean="0">
                <a:latin typeface="Arial" pitchFamily="34" charset="0"/>
                <a:cs typeface="Arial" pitchFamily="34" charset="0"/>
              </a:rPr>
              <a:t>Запланировано в бюджете</a:t>
            </a:r>
            <a:r>
              <a:rPr lang="ru-RU" sz="1600" b="1" dirty="0" smtClean="0">
                <a:latin typeface="Arial" pitchFamily="34" charset="0"/>
                <a:cs typeface="Arial" pitchFamily="34" charset="0"/>
              </a:rPr>
              <a:t> – 1610,3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 тыс. руб., исполнение – 1373,5 тыс. руб. (85,3%)</a:t>
            </a: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</p:txBody>
      </p:sp>
      <p:graphicFrame>
        <p:nvGraphicFramePr>
          <p:cNvPr id="16" name="Схема 15"/>
          <p:cNvGraphicFramePr/>
          <p:nvPr>
            <p:extLst>
              <p:ext uri="{D42A27DB-BD31-4B8C-83A1-F6EECF244321}">
                <p14:modId xmlns:p14="http://schemas.microsoft.com/office/powerpoint/2010/main" val="1956276116"/>
              </p:ext>
            </p:extLst>
          </p:nvPr>
        </p:nvGraphicFramePr>
        <p:xfrm>
          <a:off x="395536" y="2060848"/>
          <a:ext cx="8343681" cy="46543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8609" name="Rectangle 1"/>
          <p:cNvSpPr>
            <a:spLocks noChangeArrowheads="1"/>
          </p:cNvSpPr>
          <p:nvPr/>
        </p:nvSpPr>
        <p:spPr bwMode="auto">
          <a:xfrm>
            <a:off x="285720" y="1857364"/>
            <a:ext cx="847730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72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600" b="1" i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1600" b="1" i="1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Данный подраздел состоит из следующих направлений: </a:t>
            </a:r>
            <a:endParaRPr kumimoji="0" lang="ru-RU" sz="2400" b="1" i="1" u="none" strike="noStrike" cap="none" normalizeH="0" baseline="0" dirty="0" smtClean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Фигура, имеющая форму буквы L 13"/>
          <p:cNvSpPr/>
          <p:nvPr/>
        </p:nvSpPr>
        <p:spPr>
          <a:xfrm rot="10800000">
            <a:off x="8286777" y="142853"/>
            <a:ext cx="714380" cy="785818"/>
          </a:xfrm>
          <a:prstGeom prst="corner">
            <a:avLst>
              <a:gd name="adj1" fmla="val 28442"/>
              <a:gd name="adj2" fmla="val 28442"/>
            </a:avLst>
          </a:prstGeom>
          <a:solidFill>
            <a:schemeClr val="accent1">
              <a:lumMod val="75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7" name="Фигура, имеющая форму буквы L 16"/>
          <p:cNvSpPr/>
          <p:nvPr/>
        </p:nvSpPr>
        <p:spPr>
          <a:xfrm rot="16200000">
            <a:off x="8251058" y="5915437"/>
            <a:ext cx="714380" cy="785819"/>
          </a:xfrm>
          <a:prstGeom prst="corner">
            <a:avLst>
              <a:gd name="adj1" fmla="val 28442"/>
              <a:gd name="adj2" fmla="val 28442"/>
            </a:avLst>
          </a:prstGeom>
          <a:solidFill>
            <a:schemeClr val="accent1">
              <a:lumMod val="75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8" name="Фигура, имеющая форму буквы L 17"/>
          <p:cNvSpPr/>
          <p:nvPr/>
        </p:nvSpPr>
        <p:spPr>
          <a:xfrm>
            <a:off x="142844" y="5915437"/>
            <a:ext cx="714380" cy="785818"/>
          </a:xfrm>
          <a:prstGeom prst="corner">
            <a:avLst>
              <a:gd name="adj1" fmla="val 28442"/>
              <a:gd name="adj2" fmla="val 28442"/>
            </a:avLst>
          </a:prstGeom>
          <a:solidFill>
            <a:schemeClr val="accent1">
              <a:lumMod val="75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9" name="Фигура, имеющая форму буквы L 18"/>
          <p:cNvSpPr/>
          <p:nvPr/>
        </p:nvSpPr>
        <p:spPr>
          <a:xfrm rot="10800000" flipH="1">
            <a:off x="142845" y="142853"/>
            <a:ext cx="642943" cy="785818"/>
          </a:xfrm>
          <a:prstGeom prst="corner">
            <a:avLst>
              <a:gd name="adj1" fmla="val 28442"/>
              <a:gd name="adj2" fmla="val 28442"/>
            </a:avLst>
          </a:prstGeom>
          <a:solidFill>
            <a:schemeClr val="accent1">
              <a:lumMod val="75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67529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Прямая со стрелкой 18"/>
          <p:cNvCxnSpPr/>
          <p:nvPr/>
        </p:nvCxnSpPr>
        <p:spPr>
          <a:xfrm>
            <a:off x="4667251" y="2303852"/>
            <a:ext cx="1333509" cy="69652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/>
          <p:nvPr/>
        </p:nvCxnSpPr>
        <p:spPr>
          <a:xfrm rot="10800000" flipV="1">
            <a:off x="3047990" y="2357430"/>
            <a:ext cx="1333509" cy="589364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3" name="Подзаголовок 2">
            <a:extLst>
              <a:ext uri="{FF2B5EF4-FFF2-40B4-BE49-F238E27FC236}">
                <a16:creationId xmlns:a16="http://schemas.microsoft.com/office/drawing/2014/main" xmlns="" id="{3AA9D025-3E1E-475A-A87F-3D532D8CF493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91083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 algn="ctr">
              <a:spcBef>
                <a:spcPct val="20000"/>
              </a:spcBef>
              <a:defRPr/>
            </a:pPr>
            <a:r>
              <a:rPr lang="ru-RU" sz="24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Monotype Corsiva" pitchFamily="66" charset="0"/>
              </a:rPr>
              <a:t>Раздел</a:t>
            </a:r>
          </a:p>
          <a:p>
            <a:pPr lvl="0" algn="ctr">
              <a:spcBef>
                <a:spcPct val="20000"/>
              </a:spcBef>
              <a:defRPr/>
            </a:pPr>
            <a:r>
              <a:rPr lang="ru-RU" sz="32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Monotype Corsiva" pitchFamily="66" charset="0"/>
              </a:rPr>
              <a:t>«Образование» </a:t>
            </a:r>
          </a:p>
        </p:txBody>
      </p:sp>
      <p:sp>
        <p:nvSpPr>
          <p:cNvPr id="14" name="Стрелка вниз 13"/>
          <p:cNvSpPr/>
          <p:nvPr/>
        </p:nvSpPr>
        <p:spPr>
          <a:xfrm>
            <a:off x="4214810" y="2000240"/>
            <a:ext cx="762005" cy="482207"/>
          </a:xfrm>
          <a:prstGeom prst="downArrow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0" name="Прямоугольник 29"/>
          <p:cNvSpPr/>
          <p:nvPr/>
        </p:nvSpPr>
        <p:spPr>
          <a:xfrm>
            <a:off x="4857752" y="3000372"/>
            <a:ext cx="4071966" cy="1928826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</a:rPr>
              <a:t> </a:t>
            </a:r>
          </a:p>
          <a:p>
            <a:pPr algn="ctr"/>
            <a:r>
              <a:rPr lang="ru-RU" sz="1400" b="1" i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Непрограммные</a:t>
            </a:r>
            <a:r>
              <a:rPr lang="ru-RU" sz="1400" b="1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направления деятельности: 2976,9 тыс. руб., исполнено – 2975,7 тыс. руб. (99,9%) </a:t>
            </a:r>
          </a:p>
          <a:p>
            <a:pPr algn="ctr"/>
            <a:endParaRPr lang="ru-RU" sz="14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buFont typeface="Wingdings" pitchFamily="2" charset="2"/>
              <a:buChar char="ü"/>
            </a:pPr>
            <a:r>
              <a:rPr lang="ru-RU" sz="1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ru-RU" sz="1400" b="1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обеспечение деятельности муниципальных органов (центральный аппарат);</a:t>
            </a:r>
          </a:p>
          <a:p>
            <a:pPr algn="ctr">
              <a:buFont typeface="Wingdings" pitchFamily="2" charset="2"/>
              <a:buChar char="ü"/>
            </a:pPr>
            <a:endParaRPr lang="ru-RU" sz="1600" b="1" i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buFont typeface="Wingdings" pitchFamily="2" charset="2"/>
              <a:buChar char="ü"/>
            </a:pPr>
            <a:endParaRPr lang="ru-RU" sz="1600" b="1" i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Rectangle 1"/>
          <p:cNvSpPr>
            <a:spLocks noChangeArrowheads="1"/>
          </p:cNvSpPr>
          <p:nvPr/>
        </p:nvSpPr>
        <p:spPr bwMode="auto">
          <a:xfrm>
            <a:off x="0" y="1004478"/>
            <a:ext cx="9144000" cy="1323439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indent="457200" algn="ctr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 </a:t>
            </a:r>
            <a:r>
              <a:rPr lang="ru-RU" sz="1600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П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одраздел</a:t>
            </a:r>
            <a:r>
              <a:rPr kumimoji="0" lang="ru-RU" sz="1600" b="0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0709</a:t>
            </a:r>
          </a:p>
          <a:p>
            <a:pPr lvl="0" indent="457200" algn="ctr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«</a:t>
            </a:r>
            <a:r>
              <a:rPr lang="ru-RU" sz="16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Другие вопросы в области образования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»</a:t>
            </a:r>
          </a:p>
          <a:p>
            <a:pPr lvl="0" indent="45720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600" dirty="0" smtClean="0">
                <a:latin typeface="Arial" pitchFamily="34" charset="0"/>
                <a:cs typeface="Arial" pitchFamily="34" charset="0"/>
              </a:rPr>
              <a:t>Всего по подразделу запланировано средств – 29424,6 тыс. руб., исполнение  на 01.01.2025 года – 29351,7 тыс. руб. (99,8%).</a:t>
            </a: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lvl="0" indent="457200" algn="ctr" fontAlgn="base">
              <a:spcBef>
                <a:spcPct val="0"/>
              </a:spcBef>
              <a:spcAft>
                <a:spcPct val="0"/>
              </a:spcAft>
            </a:pP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428596" y="3000372"/>
            <a:ext cx="4071966" cy="1928826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Муниципальная программа Тугулымского городского округа </a:t>
            </a:r>
          </a:p>
          <a:p>
            <a:pPr algn="ctr"/>
            <a:r>
              <a:rPr lang="ru-RU" sz="1400" b="1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«Развитие системы образования Тугулымского городского округа до 2026 года» </a:t>
            </a:r>
          </a:p>
          <a:p>
            <a:pPr algn="ctr"/>
            <a:r>
              <a:rPr lang="ru-RU" sz="1400" b="1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предусмотрено  26109,1 тыс. руб., исполнение – 26037,4 тыс. руб., (99,7%).</a:t>
            </a:r>
            <a:endParaRPr lang="ru-RU" sz="1400" b="1" i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Фигура, имеющая форму буквы L 15"/>
          <p:cNvSpPr/>
          <p:nvPr/>
        </p:nvSpPr>
        <p:spPr>
          <a:xfrm rot="10800000">
            <a:off x="8286777" y="142853"/>
            <a:ext cx="714380" cy="785818"/>
          </a:xfrm>
          <a:prstGeom prst="corner">
            <a:avLst>
              <a:gd name="adj1" fmla="val 28442"/>
              <a:gd name="adj2" fmla="val 28442"/>
            </a:avLst>
          </a:prstGeom>
          <a:solidFill>
            <a:schemeClr val="accent1">
              <a:lumMod val="75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8" name="Фигура, имеющая форму буквы L 17"/>
          <p:cNvSpPr/>
          <p:nvPr/>
        </p:nvSpPr>
        <p:spPr>
          <a:xfrm rot="16200000">
            <a:off x="8158220" y="5875751"/>
            <a:ext cx="714380" cy="785819"/>
          </a:xfrm>
          <a:prstGeom prst="corner">
            <a:avLst>
              <a:gd name="adj1" fmla="val 28442"/>
              <a:gd name="adj2" fmla="val 28442"/>
            </a:avLst>
          </a:prstGeom>
          <a:solidFill>
            <a:schemeClr val="accent1">
              <a:lumMod val="75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0" name="Фигура, имеющая форму буквы L 19"/>
          <p:cNvSpPr/>
          <p:nvPr/>
        </p:nvSpPr>
        <p:spPr>
          <a:xfrm>
            <a:off x="142844" y="5915437"/>
            <a:ext cx="714380" cy="785818"/>
          </a:xfrm>
          <a:prstGeom prst="corner">
            <a:avLst>
              <a:gd name="adj1" fmla="val 28442"/>
              <a:gd name="adj2" fmla="val 28442"/>
            </a:avLst>
          </a:prstGeom>
          <a:solidFill>
            <a:schemeClr val="accent1">
              <a:lumMod val="75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1" name="Фигура, имеющая форму буквы L 20"/>
          <p:cNvSpPr/>
          <p:nvPr/>
        </p:nvSpPr>
        <p:spPr>
          <a:xfrm rot="10800000" flipH="1">
            <a:off x="142845" y="142853"/>
            <a:ext cx="642943" cy="785818"/>
          </a:xfrm>
          <a:prstGeom prst="corner">
            <a:avLst>
              <a:gd name="adj1" fmla="val 28442"/>
              <a:gd name="adj2" fmla="val 28442"/>
            </a:avLst>
          </a:prstGeom>
          <a:solidFill>
            <a:schemeClr val="accent1">
              <a:lumMod val="75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2" name="Прямоугольник 21"/>
          <p:cNvSpPr/>
          <p:nvPr/>
        </p:nvSpPr>
        <p:spPr>
          <a:xfrm>
            <a:off x="1142976" y="5072074"/>
            <a:ext cx="6786610" cy="1500198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i="1" dirty="0" smtClean="0"/>
              <a:t>Государственная программа Свердловской области «Развитие системы образования и реализация молодежной политики в Свердловской области», проведение мероприятий по обеспечению деятельности советников директора по воспитанию и взаимодействию с детскими общественными объединениями в общеобразовательных организациях</a:t>
            </a:r>
            <a:r>
              <a:rPr lang="ru-RU" sz="1400" b="1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:</a:t>
            </a:r>
            <a:r>
              <a:rPr lang="ru-RU" sz="1200" b="1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338,6 тыс. руб., исполнение 338,6 тыс. руб. (100%)</a:t>
            </a:r>
            <a:endParaRPr lang="ru-RU" sz="1200" b="1" i="1" dirty="0" smtClean="0"/>
          </a:p>
        </p:txBody>
      </p:sp>
      <p:cxnSp>
        <p:nvCxnSpPr>
          <p:cNvPr id="23" name="Прямая со стрелкой 22"/>
          <p:cNvCxnSpPr>
            <a:stCxn id="14" idx="2"/>
          </p:cNvCxnSpPr>
          <p:nvPr/>
        </p:nvCxnSpPr>
        <p:spPr>
          <a:xfrm rot="16200000" flipH="1">
            <a:off x="3315881" y="3762378"/>
            <a:ext cx="2571768" cy="11905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67529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одзаголовок 2">
            <a:extLst>
              <a:ext uri="{FF2B5EF4-FFF2-40B4-BE49-F238E27FC236}">
                <a16:creationId xmlns:a16="http://schemas.microsoft.com/office/drawing/2014/main" xmlns="" id="{3AA9D025-3E1E-475A-A87F-3D532D8CF493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91083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 algn="ctr">
              <a:spcBef>
                <a:spcPct val="20000"/>
              </a:spcBef>
              <a:defRPr/>
            </a:pPr>
            <a:r>
              <a:rPr lang="ru-RU" sz="24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Monotype Corsiva" pitchFamily="66" charset="0"/>
              </a:rPr>
              <a:t>Раздел</a:t>
            </a:r>
          </a:p>
          <a:p>
            <a:pPr lvl="0" algn="ctr">
              <a:spcBef>
                <a:spcPct val="20000"/>
              </a:spcBef>
              <a:defRPr/>
            </a:pPr>
            <a:r>
              <a:rPr lang="ru-RU" sz="32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Monotype Corsiva" pitchFamily="66" charset="0"/>
              </a:rPr>
              <a:t>«Культура, кинематография» </a:t>
            </a:r>
          </a:p>
        </p:txBody>
      </p:sp>
      <p:graphicFrame>
        <p:nvGraphicFramePr>
          <p:cNvPr id="16" name="Group 4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55975623"/>
              </p:ext>
            </p:extLst>
          </p:nvPr>
        </p:nvGraphicFramePr>
        <p:xfrm>
          <a:off x="500034" y="4362353"/>
          <a:ext cx="8358245" cy="2126224"/>
        </p:xfrm>
        <a:graphic>
          <a:graphicData uri="http://schemas.openxmlformats.org/drawingml/2006/table">
            <a:tbl>
              <a:tblPr bandRow="1">
                <a:tableStyleId>{69CF1AB2-1976-4502-BF36-3FF5EA218861}</a:tableStyleId>
              </a:tblPr>
              <a:tblGrid>
                <a:gridCol w="232523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244237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407908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495547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885316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71438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100" u="none" strike="noStrike" cap="none" normalizeH="0" baseline="0" dirty="0" smtClean="0">
                        <a:ln>
                          <a:noFill/>
                        </a:ln>
                        <a:effectLst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Наименование подраздела</a:t>
                      </a: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95D63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32080" marR="132080" marT="34290" marB="3429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Сумма, </a:t>
                      </a:r>
                      <a:br>
                        <a:rPr kumimoji="0" lang="ru-RU" sz="11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</a:br>
                      <a:r>
                        <a:rPr kumimoji="0" lang="ru-RU" sz="11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в тысячах рублей </a:t>
                      </a:r>
                    </a:p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на 01.01.2025 года</a:t>
                      </a:r>
                      <a:endParaRPr kumimoji="0" lang="ru-RU" sz="1100" b="0" i="1" u="none" strike="noStrike" cap="none" normalizeH="0" baseline="0" dirty="0" smtClean="0">
                        <a:ln>
                          <a:noFill/>
                        </a:ln>
                        <a:solidFill>
                          <a:srgbClr val="0D0D0D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11007" marT="5715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Исполнение</a:t>
                      </a: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D0D0D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11007" marT="5715" marB="0" anchor="ctr" horzOverflow="overflow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% 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исполнения</a:t>
                      </a: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D0D0D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11007" marT="5715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%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в общей сумме расходов</a:t>
                      </a: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D0D0D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11007" marT="5715" marB="0" anchor="ctr" horzOverflow="overflow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1393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Культура</a:t>
                      </a: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32080" marR="132080" marT="34290" marB="3429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134608,4</a:t>
                      </a: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1007" marR="11007" marT="5715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134038,7</a:t>
                      </a: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1007" marR="11007" marT="5715" marB="0" anchor="ctr" horzOverflow="overflow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99,6</a:t>
                      </a: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1007" marR="11007" marT="5715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7,7</a:t>
                      </a: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1007" marR="11007" marT="5715" marB="0" anchor="ctr" horzOverflow="overflow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75764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Обеспечение деятельности культуры</a:t>
                      </a: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32080" marR="132080" marT="34290" marB="3429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24769,5</a:t>
                      </a: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1007" marR="11007" marT="5715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24713,1</a:t>
                      </a:r>
                    </a:p>
                  </a:txBody>
                  <a:tcPr marL="11007" marR="11007" marT="5715" marB="0" anchor="ctr" horzOverflow="overflow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99,8</a:t>
                      </a: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1007" marR="11007" marT="5715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1,4</a:t>
                      </a: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1007" marR="11007" marT="5715" marB="0" anchor="ctr" horzOverflow="overflow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40274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ИТОГО </a:t>
                      </a:r>
                      <a:endParaRPr kumimoji="0" lang="ru-RU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32080" marR="132080" marT="34290" marB="3429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159377,9</a:t>
                      </a:r>
                      <a:endParaRPr kumimoji="0" lang="ru-RU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1007" marR="11007" marT="5715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158751,8</a:t>
                      </a:r>
                      <a:endParaRPr kumimoji="0" lang="ru-RU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1007" marR="11007" marT="5715" marB="0" anchor="ctr" horzOverflow="overflow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99,6</a:t>
                      </a:r>
                      <a:endParaRPr kumimoji="0" lang="ru-RU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1007" marR="11007" marT="5715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9,08</a:t>
                      </a:r>
                      <a:endParaRPr kumimoji="0" lang="ru-RU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1007" marR="11007" marT="5715" marB="0" anchor="ctr" horzOverflow="overflow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sp>
        <p:nvSpPr>
          <p:cNvPr id="8" name="Фигура, имеющая форму буквы L 7"/>
          <p:cNvSpPr/>
          <p:nvPr/>
        </p:nvSpPr>
        <p:spPr>
          <a:xfrm rot="10800000">
            <a:off x="8286777" y="142853"/>
            <a:ext cx="714380" cy="785818"/>
          </a:xfrm>
          <a:prstGeom prst="corner">
            <a:avLst>
              <a:gd name="adj1" fmla="val 28442"/>
              <a:gd name="adj2" fmla="val 28442"/>
            </a:avLst>
          </a:prstGeom>
          <a:solidFill>
            <a:schemeClr val="accent1">
              <a:lumMod val="75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" name="Фигура, имеющая форму буквы L 13"/>
          <p:cNvSpPr/>
          <p:nvPr/>
        </p:nvSpPr>
        <p:spPr>
          <a:xfrm rot="16200000">
            <a:off x="8251058" y="5915437"/>
            <a:ext cx="714380" cy="785819"/>
          </a:xfrm>
          <a:prstGeom prst="corner">
            <a:avLst>
              <a:gd name="adj1" fmla="val 28442"/>
              <a:gd name="adj2" fmla="val 28442"/>
            </a:avLst>
          </a:prstGeom>
          <a:solidFill>
            <a:schemeClr val="accent1">
              <a:lumMod val="75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5" name="Фигура, имеющая форму буквы L 14"/>
          <p:cNvSpPr/>
          <p:nvPr/>
        </p:nvSpPr>
        <p:spPr>
          <a:xfrm>
            <a:off x="142844" y="5915437"/>
            <a:ext cx="714380" cy="785818"/>
          </a:xfrm>
          <a:prstGeom prst="corner">
            <a:avLst>
              <a:gd name="adj1" fmla="val 28442"/>
              <a:gd name="adj2" fmla="val 28442"/>
            </a:avLst>
          </a:prstGeom>
          <a:solidFill>
            <a:schemeClr val="accent1">
              <a:lumMod val="75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7" name="Фигура, имеющая форму буквы L 16"/>
          <p:cNvSpPr/>
          <p:nvPr/>
        </p:nvSpPr>
        <p:spPr>
          <a:xfrm rot="10800000" flipH="1">
            <a:off x="142845" y="142853"/>
            <a:ext cx="642943" cy="785818"/>
          </a:xfrm>
          <a:prstGeom prst="corner">
            <a:avLst>
              <a:gd name="adj1" fmla="val 28442"/>
              <a:gd name="adj2" fmla="val 28442"/>
            </a:avLst>
          </a:prstGeom>
          <a:solidFill>
            <a:schemeClr val="accent1">
              <a:lumMod val="75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33794" name="Picture 2" descr="Z:\ЗОРИНА А.В\Картинки для Бюджета для граждан\ДК День россии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12968" y="2129665"/>
            <a:ext cx="2718064" cy="2038548"/>
          </a:xfrm>
          <a:prstGeom prst="rect">
            <a:avLst/>
          </a:prstGeom>
          <a:noFill/>
        </p:spPr>
      </p:pic>
      <p:pic>
        <p:nvPicPr>
          <p:cNvPr id="6146" name="Picture 2" descr="https://vki3.okcdn.ru/i?r=CFtAm_VFBkioSGBqh1KjY0nRYBKS85IPJo7LYAsC_mc_UOHpqgJDg5js3_RO-LZsHVjkFYTHdP43MRUNmCgDbFJ-BAi1Ue4gBCgrUDg_o7dDAVUzkFgzVxewa8oAAAAp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3786" y="1053688"/>
            <a:ext cx="3250214" cy="2437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s://vki3.okcdn.ru/i?r=CFtAm_VFBkioSGBqh1Kijvug7AIdJgrTGmKkWvH9ONMxfeoeNigzKt_eyt8o-QQGMoFKS7XPXnOgyyjqxJJJYDbXStcSByHgnJqHQOpLUka9X-0hnT0XVE6ZvhEAAAAp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35441" r="50233" b="32708"/>
          <a:stretch/>
        </p:blipFill>
        <p:spPr bwMode="auto">
          <a:xfrm>
            <a:off x="82844" y="1005444"/>
            <a:ext cx="3130124" cy="2248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0944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одзаголовок 2">
            <a:extLst>
              <a:ext uri="{FF2B5EF4-FFF2-40B4-BE49-F238E27FC236}">
                <a16:creationId xmlns:a16="http://schemas.microsoft.com/office/drawing/2014/main" xmlns="" id="{3AA9D025-3E1E-475A-A87F-3D532D8CF493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91083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 algn="ctr">
              <a:spcBef>
                <a:spcPct val="20000"/>
              </a:spcBef>
              <a:defRPr/>
            </a:pPr>
            <a:r>
              <a:rPr lang="ru-RU" sz="28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Monotype Corsiva" pitchFamily="66" charset="0"/>
              </a:rPr>
              <a:t>Раздел</a:t>
            </a:r>
          </a:p>
          <a:p>
            <a:pPr lvl="0" algn="ctr">
              <a:spcBef>
                <a:spcPct val="20000"/>
              </a:spcBef>
              <a:defRPr/>
            </a:pPr>
            <a:r>
              <a:rPr lang="ru-RU" sz="28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Monotype Corsiva" pitchFamily="66" charset="0"/>
              </a:rPr>
              <a:t>«Культура, кинематография» </a:t>
            </a:r>
          </a:p>
        </p:txBody>
      </p:sp>
      <p:sp>
        <p:nvSpPr>
          <p:cNvPr id="14" name="Rectangle 1"/>
          <p:cNvSpPr>
            <a:spLocks noChangeArrowheads="1"/>
          </p:cNvSpPr>
          <p:nvPr/>
        </p:nvSpPr>
        <p:spPr bwMode="auto">
          <a:xfrm>
            <a:off x="0" y="1017971"/>
            <a:ext cx="9144000" cy="830997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 </a:t>
            </a:r>
            <a:r>
              <a:rPr lang="ru-RU" sz="1600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П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одраздел</a:t>
            </a:r>
            <a:r>
              <a:rPr kumimoji="0" lang="ru-RU" sz="1600" b="0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0801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«</a:t>
            </a:r>
            <a:r>
              <a:rPr lang="ru-RU" sz="16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Культура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»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600" dirty="0" smtClean="0"/>
              <a:t> 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План – 134608,4 тыс. руб., исполнение – 134038,7 тыс. руб. (99,6%</a:t>
            </a:r>
            <a:r>
              <a:rPr lang="ru-RU" sz="16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)</a:t>
            </a:r>
            <a:endParaRPr kumimoji="0" lang="ru-RU" sz="160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0" y="2500306"/>
            <a:ext cx="9144000" cy="830997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Муниципальная программа Тугулымского городского округа «Развитие культуры Тугулымского городского округа до 2029года»: предусмотрено в бюджете – 109143,7 тыс. руб., исполнение  составило – 108573,9 тыс. руб.(99,5%)</a:t>
            </a:r>
            <a:endParaRPr lang="ru-RU" sz="1600" b="1" i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Rectangle 1"/>
          <p:cNvSpPr>
            <a:spLocks noChangeArrowheads="1"/>
          </p:cNvSpPr>
          <p:nvPr/>
        </p:nvSpPr>
        <p:spPr bwMode="auto">
          <a:xfrm>
            <a:off x="0" y="1821645"/>
            <a:ext cx="9144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72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1" i="1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lvl="0" indent="457200"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i="1" dirty="0" smtClean="0">
                <a:latin typeface="Arial" pitchFamily="34" charset="0"/>
                <a:cs typeface="Arial" pitchFamily="34" charset="0"/>
              </a:rPr>
              <a:t>Данный подраздел состоит из следующих направлений:</a:t>
            </a:r>
            <a:endParaRPr kumimoji="0" lang="ru-RU" b="1" i="1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Фигура, имеющая форму буквы L 15"/>
          <p:cNvSpPr/>
          <p:nvPr/>
        </p:nvSpPr>
        <p:spPr>
          <a:xfrm rot="10800000">
            <a:off x="8286777" y="142853"/>
            <a:ext cx="714380" cy="785818"/>
          </a:xfrm>
          <a:prstGeom prst="corner">
            <a:avLst>
              <a:gd name="adj1" fmla="val 28442"/>
              <a:gd name="adj2" fmla="val 28442"/>
            </a:avLst>
          </a:prstGeom>
          <a:solidFill>
            <a:schemeClr val="accent1">
              <a:lumMod val="75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7" name="Фигура, имеющая форму буквы L 16"/>
          <p:cNvSpPr/>
          <p:nvPr/>
        </p:nvSpPr>
        <p:spPr>
          <a:xfrm rot="16200000">
            <a:off x="8251058" y="5915437"/>
            <a:ext cx="714380" cy="785819"/>
          </a:xfrm>
          <a:prstGeom prst="corner">
            <a:avLst>
              <a:gd name="adj1" fmla="val 28442"/>
              <a:gd name="adj2" fmla="val 28442"/>
            </a:avLst>
          </a:prstGeom>
          <a:solidFill>
            <a:schemeClr val="accent1">
              <a:lumMod val="75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8" name="Фигура, имеющая форму буквы L 17"/>
          <p:cNvSpPr/>
          <p:nvPr/>
        </p:nvSpPr>
        <p:spPr>
          <a:xfrm>
            <a:off x="142844" y="5915437"/>
            <a:ext cx="714380" cy="785818"/>
          </a:xfrm>
          <a:prstGeom prst="corner">
            <a:avLst>
              <a:gd name="adj1" fmla="val 28442"/>
              <a:gd name="adj2" fmla="val 28442"/>
            </a:avLst>
          </a:prstGeom>
          <a:solidFill>
            <a:schemeClr val="accent1">
              <a:lumMod val="75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9" name="Фигура, имеющая форму буквы L 18"/>
          <p:cNvSpPr/>
          <p:nvPr/>
        </p:nvSpPr>
        <p:spPr>
          <a:xfrm rot="10800000" flipH="1">
            <a:off x="142845" y="142853"/>
            <a:ext cx="642943" cy="785818"/>
          </a:xfrm>
          <a:prstGeom prst="corner">
            <a:avLst>
              <a:gd name="adj1" fmla="val 28442"/>
              <a:gd name="adj2" fmla="val 28442"/>
            </a:avLst>
          </a:prstGeom>
          <a:solidFill>
            <a:schemeClr val="accent1">
              <a:lumMod val="75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0" name="Picture 4" descr="Z:\ЗОРИНА А.В\Картинки для Бюджета для граждан\библиотека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3512806"/>
            <a:ext cx="2574048" cy="1660676"/>
          </a:xfrm>
          <a:prstGeom prst="rect">
            <a:avLst/>
          </a:prstGeom>
          <a:noFill/>
        </p:spPr>
      </p:pic>
      <p:pic>
        <p:nvPicPr>
          <p:cNvPr id="7170" name="Picture 2" descr="https://vki3.okcdn.ru/i?r=CFtAm_VFBkioSGBqh1Lk1sudSOgWqSZzRxwKbhaedMkvCcSiN8TH3KRVTgz140tEZ1wckjmMCIWqmdwrmYLtOuyt0i398bkwHRz32_fj4h1vDJmSl89ogDYaLc8AAAAp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4468821"/>
            <a:ext cx="1914600" cy="2014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https://vki3.okcdn.ru/i?r=CFtAm_VFBkioSGBqh1LEjyqhpLHyJfFeaQj-ZRjTFvEFSpXkGVvNWoLTgj0vDQVF2E-MEdWd6DLz3ChxSou6IhANS8EXB5GIHnB4gWbzKP4Du-FuECyNPl2MTVoAAAAp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2335" y="3627077"/>
            <a:ext cx="2711183" cy="2028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5127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одзаголовок 2">
            <a:extLst>
              <a:ext uri="{FF2B5EF4-FFF2-40B4-BE49-F238E27FC236}">
                <a16:creationId xmlns:a16="http://schemas.microsoft.com/office/drawing/2014/main" xmlns="" id="{3AA9D025-3E1E-475A-A87F-3D532D8CF493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91083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 algn="ctr">
              <a:spcBef>
                <a:spcPct val="20000"/>
              </a:spcBef>
              <a:defRPr/>
            </a:pPr>
            <a:r>
              <a:rPr lang="ru-RU" sz="24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Monotype Corsiva" pitchFamily="66" charset="0"/>
              </a:rPr>
              <a:t>Раздел</a:t>
            </a:r>
          </a:p>
          <a:p>
            <a:pPr lvl="0" algn="ctr">
              <a:spcBef>
                <a:spcPct val="20000"/>
              </a:spcBef>
              <a:defRPr/>
            </a:pPr>
            <a:r>
              <a:rPr lang="ru-RU" sz="32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Monotype Corsiva" pitchFamily="66" charset="0"/>
              </a:rPr>
              <a:t>«Культура, кинематография» 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0" y="1553753"/>
            <a:ext cx="9144000" cy="830997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Муниципальная программа </a:t>
            </a:r>
            <a:r>
              <a:rPr lang="ru-RU" sz="1600" b="1" i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Тугулымского</a:t>
            </a:r>
            <a:r>
              <a:rPr lang="ru-RU" sz="1600" b="1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городского округа «Развитие культуры </a:t>
            </a:r>
            <a:r>
              <a:rPr lang="ru-RU" sz="1600" b="1" i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Тугулымского</a:t>
            </a:r>
            <a:r>
              <a:rPr lang="ru-RU" sz="1600" b="1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городского округа до 2029 года»: предусмотрено в бюджете – 109143,7 тыс. руб., исполнение  составило – 108574,0 тыс. руб.(99,5%)</a:t>
            </a:r>
            <a:endParaRPr lang="ru-RU" sz="1600" b="1" i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Rectangle 1"/>
          <p:cNvSpPr>
            <a:spLocks noChangeArrowheads="1"/>
          </p:cNvSpPr>
          <p:nvPr/>
        </p:nvSpPr>
        <p:spPr bwMode="auto">
          <a:xfrm>
            <a:off x="0" y="642918"/>
            <a:ext cx="9144000" cy="854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72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1" i="1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lvl="0" indent="457200" algn="ctr" fontAlgn="base">
              <a:spcBef>
                <a:spcPct val="0"/>
              </a:spcBef>
              <a:spcAft>
                <a:spcPct val="0"/>
              </a:spcAft>
            </a:pPr>
            <a:endParaRPr lang="ru-RU" b="1" i="1" dirty="0" smtClean="0">
              <a:latin typeface="Arial" pitchFamily="34" charset="0"/>
              <a:cs typeface="Arial" pitchFamily="34" charset="0"/>
            </a:endParaRPr>
          </a:p>
          <a:p>
            <a:pPr lvl="0" indent="457200"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i="1" dirty="0" smtClean="0">
                <a:latin typeface="Arial" pitchFamily="34" charset="0"/>
                <a:cs typeface="Arial" pitchFamily="34" charset="0"/>
              </a:rPr>
              <a:t>Данный подраздел состоит из следующих направлений:</a:t>
            </a:r>
            <a:endParaRPr kumimoji="0" lang="ru-RU" b="1" i="1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7305" y="2441505"/>
            <a:ext cx="3859787" cy="600164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1100" dirty="0" smtClean="0">
                <a:latin typeface="Arial" pitchFamily="34" charset="0"/>
                <a:cs typeface="Arial" pitchFamily="34" charset="0"/>
              </a:rPr>
              <a:t>Обеспечение деятельности бюджетного учреждения МБУК «ЦБС ТГО» запланировано – 46855,8 тыс. руб., исполнение – 46496,1 тыс. руб.,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238756" y="2428868"/>
            <a:ext cx="3619525" cy="600164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1100" dirty="0" smtClean="0">
                <a:latin typeface="Arial" pitchFamily="34" charset="0"/>
                <a:cs typeface="Arial" pitchFamily="34" charset="0"/>
              </a:rPr>
              <a:t>Обеспечение деятельности МБУК «ЦСДК ТГО» запланировано – 59179,7 тыс. руб., исполнено – 59089,8 тыс. руб.,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27304" y="3164027"/>
            <a:ext cx="3873257" cy="769441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1100" dirty="0" smtClean="0">
                <a:latin typeface="Arial" pitchFamily="34" charset="0"/>
                <a:cs typeface="Arial" pitchFamily="34" charset="0"/>
              </a:rPr>
              <a:t>-информатизация библиотек-филиалов МБУК «ЦБС ТГО» запланировано – 601,2 тыс. руб., исполнено – 601,2 тыс. руб.: комплектование книжных фондов и приобретение компьютерного оборудования. 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238756" y="3143249"/>
            <a:ext cx="3619525" cy="1615827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1100" dirty="0" smtClean="0">
                <a:latin typeface="Arial" pitchFamily="34" charset="0"/>
                <a:cs typeface="Arial" pitchFamily="34" charset="0"/>
              </a:rPr>
              <a:t>-обеспечение мероприятий по укреплению и развитию материально-технической базы учреждений культуры запланировано – 2121,2 тыс. руб., исполнено – 2121,2руб.тыс.(100%), в том числе: приобретение Автофургона (специальный автоклуб) – 603,5 тыс. руб., приобретение запчастей для пожарной сигнализации – 443,1 тыс. руб., текущий ремонт помещений в здании МБУК «ЦСДК»-1074,6 тыс. руб.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42910" y="5214950"/>
            <a:ext cx="3857652" cy="1107996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1100" dirty="0" smtClean="0">
                <a:latin typeface="Arial" pitchFamily="34" charset="0"/>
                <a:cs typeface="Arial" pitchFamily="34" charset="0"/>
              </a:rPr>
              <a:t>Проведение ремонтных работ в зданиях и помещениях, в которых размещаются муниципальные учреждения культуры, приведение в соответствие с требованиями норм пожарной безопасности: запланировано – 265,8 тыс. руб., исполнено – 265,8 тыс. руб.</a:t>
            </a:r>
            <a:endParaRPr lang="ru-RU" sz="11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Фигура, имеющая форму буквы L 23"/>
          <p:cNvSpPr/>
          <p:nvPr/>
        </p:nvSpPr>
        <p:spPr>
          <a:xfrm rot="10800000">
            <a:off x="8286777" y="142853"/>
            <a:ext cx="714380" cy="785818"/>
          </a:xfrm>
          <a:prstGeom prst="corner">
            <a:avLst>
              <a:gd name="adj1" fmla="val 28442"/>
              <a:gd name="adj2" fmla="val 28442"/>
            </a:avLst>
          </a:prstGeom>
          <a:solidFill>
            <a:schemeClr val="accent1">
              <a:lumMod val="75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5" name="Фигура, имеющая форму буквы L 24"/>
          <p:cNvSpPr/>
          <p:nvPr/>
        </p:nvSpPr>
        <p:spPr>
          <a:xfrm rot="16200000">
            <a:off x="8251058" y="5915437"/>
            <a:ext cx="714380" cy="785819"/>
          </a:xfrm>
          <a:prstGeom prst="corner">
            <a:avLst>
              <a:gd name="adj1" fmla="val 28442"/>
              <a:gd name="adj2" fmla="val 28442"/>
            </a:avLst>
          </a:prstGeom>
          <a:solidFill>
            <a:schemeClr val="accent1">
              <a:lumMod val="75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7" name="Фигура, имеющая форму буквы L 26"/>
          <p:cNvSpPr/>
          <p:nvPr/>
        </p:nvSpPr>
        <p:spPr>
          <a:xfrm>
            <a:off x="142844" y="5915437"/>
            <a:ext cx="714380" cy="785818"/>
          </a:xfrm>
          <a:prstGeom prst="corner">
            <a:avLst>
              <a:gd name="adj1" fmla="val 28442"/>
              <a:gd name="adj2" fmla="val 28442"/>
            </a:avLst>
          </a:prstGeom>
          <a:solidFill>
            <a:schemeClr val="accent1">
              <a:lumMod val="75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8" name="Фигура, имеющая форму буквы L 27"/>
          <p:cNvSpPr/>
          <p:nvPr/>
        </p:nvSpPr>
        <p:spPr>
          <a:xfrm rot="10800000" flipH="1">
            <a:off x="142845" y="142853"/>
            <a:ext cx="642943" cy="785818"/>
          </a:xfrm>
          <a:prstGeom prst="corner">
            <a:avLst>
              <a:gd name="adj1" fmla="val 28442"/>
              <a:gd name="adj2" fmla="val 28442"/>
            </a:avLst>
          </a:prstGeom>
          <a:solidFill>
            <a:schemeClr val="accent1">
              <a:lumMod val="75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9" name="TextBox 18"/>
          <p:cNvSpPr txBox="1"/>
          <p:nvPr/>
        </p:nvSpPr>
        <p:spPr>
          <a:xfrm>
            <a:off x="627304" y="4143381"/>
            <a:ext cx="3873257" cy="769441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Строительство объектов социальной инфраструктуры для библиотечного обслуживания населения: запланировано – 120,0 тыс. руб., исполнено – 0,0 тыс. руб.</a:t>
            </a:r>
            <a:endParaRPr lang="ru-RU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194" name="Picture 2" descr="https://vki3.okcdn.ru/i?r=CFtAm_VFBkioSGBqh1IfJ8HZpNqPqADfwY7Qjvcy9a5spKLTUUxeAoEdc2dbBEuoOB8v_LOFYf8sV74jjqQqNIIC2nfbkGwwh5-jvzVP3zLWdNKYTsC0fvdIF-kAAAA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6199" y="4941168"/>
            <a:ext cx="2783115" cy="1572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2405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одзаголовок 2">
            <a:extLst>
              <a:ext uri="{FF2B5EF4-FFF2-40B4-BE49-F238E27FC236}">
                <a16:creationId xmlns:a16="http://schemas.microsoft.com/office/drawing/2014/main" xmlns="" id="{3AA9D025-3E1E-475A-A87F-3D532D8CF493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91083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 algn="ctr">
              <a:spcBef>
                <a:spcPct val="20000"/>
              </a:spcBef>
              <a:defRPr/>
            </a:pPr>
            <a:r>
              <a:rPr lang="ru-RU" sz="24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Monotype Corsiva" pitchFamily="66" charset="0"/>
              </a:rPr>
              <a:t>Раздел</a:t>
            </a:r>
          </a:p>
          <a:p>
            <a:pPr lvl="0" algn="ctr">
              <a:spcBef>
                <a:spcPct val="20000"/>
              </a:spcBef>
              <a:defRPr/>
            </a:pPr>
            <a:r>
              <a:rPr lang="ru-RU" sz="32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Monotype Corsiva" pitchFamily="66" charset="0"/>
              </a:rPr>
              <a:t>«Культура, кинематография» 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0" y="1553754"/>
            <a:ext cx="9144000" cy="584775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dirty="0" smtClean="0">
                <a:solidFill>
                  <a:schemeClr val="tx1"/>
                </a:solidFill>
              </a:rPr>
              <a:t>	</a:t>
            </a:r>
            <a:r>
              <a:rPr lang="ru-RU" sz="1600" b="1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Государственная программа Свердловской области «Развитие культуры в Свердловской области» - 25307,5 тыс. руб., исполнение – 25307,5 тыс. руб. (100%):</a:t>
            </a:r>
            <a:endParaRPr lang="ru-RU" sz="1600" b="1" i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Rectangle 1"/>
          <p:cNvSpPr>
            <a:spLocks noChangeArrowheads="1"/>
          </p:cNvSpPr>
          <p:nvPr/>
        </p:nvSpPr>
        <p:spPr bwMode="auto">
          <a:xfrm>
            <a:off x="0" y="642918"/>
            <a:ext cx="9144000" cy="854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72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1" i="1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lvl="0" indent="457200" algn="ctr" fontAlgn="base">
              <a:spcBef>
                <a:spcPct val="0"/>
              </a:spcBef>
              <a:spcAft>
                <a:spcPct val="0"/>
              </a:spcAft>
            </a:pPr>
            <a:endParaRPr lang="ru-RU" b="1" i="1" dirty="0" smtClean="0">
              <a:latin typeface="Arial" pitchFamily="34" charset="0"/>
              <a:cs typeface="Arial" pitchFamily="34" charset="0"/>
            </a:endParaRPr>
          </a:p>
          <a:p>
            <a:pPr lvl="0" indent="457200"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i="1" dirty="0" smtClean="0">
                <a:latin typeface="Arial" pitchFamily="34" charset="0"/>
                <a:cs typeface="Arial" pitchFamily="34" charset="0"/>
              </a:rPr>
              <a:t>Данный подраздел состоит из следующих направлений:</a:t>
            </a:r>
            <a:endParaRPr kumimoji="0" lang="ru-RU" b="1" i="1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9" name="Схема 18"/>
          <p:cNvGraphicFramePr/>
          <p:nvPr>
            <p:extLst/>
          </p:nvPr>
        </p:nvGraphicFramePr>
        <p:xfrm>
          <a:off x="357158" y="2214554"/>
          <a:ext cx="8024847" cy="395074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4" name="Фигура, имеющая форму буквы L 13"/>
          <p:cNvSpPr/>
          <p:nvPr/>
        </p:nvSpPr>
        <p:spPr>
          <a:xfrm rot="10800000">
            <a:off x="8286777" y="142853"/>
            <a:ext cx="714380" cy="785818"/>
          </a:xfrm>
          <a:prstGeom prst="corner">
            <a:avLst>
              <a:gd name="adj1" fmla="val 28442"/>
              <a:gd name="adj2" fmla="val 28442"/>
            </a:avLst>
          </a:prstGeom>
          <a:solidFill>
            <a:schemeClr val="accent1">
              <a:lumMod val="75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6" name="Фигура, имеющая форму буквы L 15"/>
          <p:cNvSpPr/>
          <p:nvPr/>
        </p:nvSpPr>
        <p:spPr>
          <a:xfrm rot="16200000">
            <a:off x="8251058" y="5915437"/>
            <a:ext cx="714380" cy="785819"/>
          </a:xfrm>
          <a:prstGeom prst="corner">
            <a:avLst>
              <a:gd name="adj1" fmla="val 28442"/>
              <a:gd name="adj2" fmla="val 28442"/>
            </a:avLst>
          </a:prstGeom>
          <a:solidFill>
            <a:schemeClr val="accent1">
              <a:lumMod val="75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7" name="Фигура, имеющая форму буквы L 16"/>
          <p:cNvSpPr/>
          <p:nvPr/>
        </p:nvSpPr>
        <p:spPr>
          <a:xfrm>
            <a:off x="142844" y="5915437"/>
            <a:ext cx="714380" cy="785818"/>
          </a:xfrm>
          <a:prstGeom prst="corner">
            <a:avLst>
              <a:gd name="adj1" fmla="val 28442"/>
              <a:gd name="adj2" fmla="val 28442"/>
            </a:avLst>
          </a:prstGeom>
          <a:solidFill>
            <a:schemeClr val="accent1">
              <a:lumMod val="75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8" name="Фигура, имеющая форму буквы L 17"/>
          <p:cNvSpPr/>
          <p:nvPr/>
        </p:nvSpPr>
        <p:spPr>
          <a:xfrm rot="10800000" flipH="1">
            <a:off x="142845" y="142853"/>
            <a:ext cx="642943" cy="785818"/>
          </a:xfrm>
          <a:prstGeom prst="corner">
            <a:avLst>
              <a:gd name="adj1" fmla="val 28442"/>
              <a:gd name="adj2" fmla="val 28442"/>
            </a:avLst>
          </a:prstGeom>
          <a:solidFill>
            <a:schemeClr val="accent1">
              <a:lumMod val="75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0649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Схема 9"/>
          <p:cNvGraphicFramePr/>
          <p:nvPr>
            <p:extLst>
              <p:ext uri="{D42A27DB-BD31-4B8C-83A1-F6EECF244321}">
                <p14:modId xmlns:p14="http://schemas.microsoft.com/office/powerpoint/2010/main" val="394602716"/>
              </p:ext>
            </p:extLst>
          </p:nvPr>
        </p:nvGraphicFramePr>
        <p:xfrm>
          <a:off x="357158" y="1071546"/>
          <a:ext cx="8424000" cy="5040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1" name="Прямоугольник 10"/>
          <p:cNvSpPr/>
          <p:nvPr/>
        </p:nvSpPr>
        <p:spPr>
          <a:xfrm>
            <a:off x="142844" y="285728"/>
            <a:ext cx="871540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latin typeface="Monotype Corsiva" panose="03010101010201010101" pitchFamily="66" charset="0"/>
                <a:cs typeface="Arial" pitchFamily="34" charset="0"/>
              </a:rPr>
              <a:t>В бюджет Тугулымского  городского  округа зачисляются налоговые доходы от следующих федеральных налогов и сборов: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57224" y="6143644"/>
            <a:ext cx="72866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* </a:t>
            </a:r>
            <a:r>
              <a:rPr lang="ru-RU" sz="1400" b="1" dirty="0" smtClean="0">
                <a:latin typeface="Arial" pitchFamily="34" charset="0"/>
                <a:cs typeface="Arial" pitchFamily="34" charset="0"/>
              </a:rPr>
              <a:t>Госпошлина в соответствии с пунктом 2 </a:t>
            </a:r>
            <a:r>
              <a:rPr lang="ru-RU" sz="1400" b="1" dirty="0" smtClean="0">
                <a:latin typeface="Arial" pitchFamily="34" charset="0"/>
                <a:cs typeface="Arial" pitchFamily="34" charset="0"/>
                <a:hlinkClick r:id="rId8"/>
              </a:rPr>
              <a:t>статьи 61.1 Бюджетного  Кодекса РФ</a:t>
            </a:r>
            <a:endParaRPr lang="ru-RU" b="1" dirty="0" smtClean="0">
              <a:latin typeface="Arial" pitchFamily="34" charset="0"/>
              <a:cs typeface="Arial" pitchFamily="34" charset="0"/>
              <a:hlinkClick r:id="rId8"/>
            </a:endParaRPr>
          </a:p>
        </p:txBody>
      </p:sp>
      <p:sp>
        <p:nvSpPr>
          <p:cNvPr id="9" name="Фигура, имеющая форму буквы L 8"/>
          <p:cNvSpPr/>
          <p:nvPr/>
        </p:nvSpPr>
        <p:spPr>
          <a:xfrm rot="10800000">
            <a:off x="8286777" y="142853"/>
            <a:ext cx="714380" cy="785818"/>
          </a:xfrm>
          <a:prstGeom prst="corner">
            <a:avLst>
              <a:gd name="adj1" fmla="val 28442"/>
              <a:gd name="adj2" fmla="val 28442"/>
            </a:avLst>
          </a:prstGeom>
          <a:solidFill>
            <a:schemeClr val="accent1">
              <a:lumMod val="75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Фигура, имеющая форму буквы L 12"/>
          <p:cNvSpPr/>
          <p:nvPr/>
        </p:nvSpPr>
        <p:spPr>
          <a:xfrm rot="16200000">
            <a:off x="8251058" y="5915437"/>
            <a:ext cx="714380" cy="785819"/>
          </a:xfrm>
          <a:prstGeom prst="corner">
            <a:avLst>
              <a:gd name="adj1" fmla="val 28442"/>
              <a:gd name="adj2" fmla="val 28442"/>
            </a:avLst>
          </a:prstGeom>
          <a:solidFill>
            <a:schemeClr val="accent1">
              <a:lumMod val="75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" name="Фигура, имеющая форму буквы L 13"/>
          <p:cNvSpPr/>
          <p:nvPr/>
        </p:nvSpPr>
        <p:spPr>
          <a:xfrm>
            <a:off x="142844" y="5915437"/>
            <a:ext cx="714380" cy="785818"/>
          </a:xfrm>
          <a:prstGeom prst="corner">
            <a:avLst>
              <a:gd name="adj1" fmla="val 28442"/>
              <a:gd name="adj2" fmla="val 28442"/>
            </a:avLst>
          </a:prstGeom>
          <a:solidFill>
            <a:schemeClr val="accent1">
              <a:lumMod val="75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5" name="Фигура, имеющая форму буквы L 14"/>
          <p:cNvSpPr/>
          <p:nvPr/>
        </p:nvSpPr>
        <p:spPr>
          <a:xfrm rot="10800000" flipH="1">
            <a:off x="142845" y="142853"/>
            <a:ext cx="642943" cy="785818"/>
          </a:xfrm>
          <a:prstGeom prst="corner">
            <a:avLst>
              <a:gd name="adj1" fmla="val 28442"/>
              <a:gd name="adj2" fmla="val 28442"/>
            </a:avLst>
          </a:prstGeom>
          <a:solidFill>
            <a:schemeClr val="accent1">
              <a:lumMod val="75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49459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одзаголовок 2">
            <a:extLst>
              <a:ext uri="{FF2B5EF4-FFF2-40B4-BE49-F238E27FC236}">
                <a16:creationId xmlns:a16="http://schemas.microsoft.com/office/drawing/2014/main" xmlns="" id="{3AA9D025-3E1E-475A-A87F-3D532D8CF493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91083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 algn="ctr">
              <a:spcBef>
                <a:spcPct val="20000"/>
              </a:spcBef>
              <a:defRPr/>
            </a:pPr>
            <a:r>
              <a:rPr lang="ru-RU" sz="24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Monotype Corsiva" pitchFamily="66" charset="0"/>
              </a:rPr>
              <a:t>Раздел</a:t>
            </a:r>
          </a:p>
          <a:p>
            <a:pPr lvl="0" algn="ctr">
              <a:spcBef>
                <a:spcPct val="20000"/>
              </a:spcBef>
              <a:defRPr/>
            </a:pPr>
            <a:r>
              <a:rPr lang="ru-RU" sz="32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Monotype Corsiva" pitchFamily="66" charset="0"/>
              </a:rPr>
              <a:t>«Культура, кинематография» </a:t>
            </a:r>
          </a:p>
        </p:txBody>
      </p:sp>
      <p:graphicFrame>
        <p:nvGraphicFramePr>
          <p:cNvPr id="19" name="Схема 18"/>
          <p:cNvGraphicFramePr/>
          <p:nvPr>
            <p:extLst>
              <p:ext uri="{D42A27DB-BD31-4B8C-83A1-F6EECF244321}">
                <p14:modId xmlns:p14="http://schemas.microsoft.com/office/powerpoint/2010/main" val="2652998111"/>
              </p:ext>
            </p:extLst>
          </p:nvPr>
        </p:nvGraphicFramePr>
        <p:xfrm>
          <a:off x="683568" y="1071525"/>
          <a:ext cx="8136904" cy="26642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4" name="Фигура, имеющая форму буквы L 13"/>
          <p:cNvSpPr/>
          <p:nvPr/>
        </p:nvSpPr>
        <p:spPr>
          <a:xfrm rot="10800000">
            <a:off x="8286777" y="142853"/>
            <a:ext cx="714380" cy="785818"/>
          </a:xfrm>
          <a:prstGeom prst="corner">
            <a:avLst>
              <a:gd name="adj1" fmla="val 28442"/>
              <a:gd name="adj2" fmla="val 28442"/>
            </a:avLst>
          </a:prstGeom>
          <a:solidFill>
            <a:schemeClr val="accent1">
              <a:lumMod val="75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6" name="Фигура, имеющая форму буквы L 15"/>
          <p:cNvSpPr/>
          <p:nvPr/>
        </p:nvSpPr>
        <p:spPr>
          <a:xfrm rot="16200000">
            <a:off x="8251058" y="5915437"/>
            <a:ext cx="714380" cy="785819"/>
          </a:xfrm>
          <a:prstGeom prst="corner">
            <a:avLst>
              <a:gd name="adj1" fmla="val 28442"/>
              <a:gd name="adj2" fmla="val 28442"/>
            </a:avLst>
          </a:prstGeom>
          <a:solidFill>
            <a:schemeClr val="accent1">
              <a:lumMod val="75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7" name="Фигура, имеющая форму буквы L 16"/>
          <p:cNvSpPr/>
          <p:nvPr/>
        </p:nvSpPr>
        <p:spPr>
          <a:xfrm>
            <a:off x="142844" y="5915437"/>
            <a:ext cx="714380" cy="785818"/>
          </a:xfrm>
          <a:prstGeom prst="corner">
            <a:avLst>
              <a:gd name="adj1" fmla="val 28442"/>
              <a:gd name="adj2" fmla="val 28442"/>
            </a:avLst>
          </a:prstGeom>
          <a:solidFill>
            <a:schemeClr val="accent1">
              <a:lumMod val="75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8" name="Фигура, имеющая форму буквы L 17"/>
          <p:cNvSpPr/>
          <p:nvPr/>
        </p:nvSpPr>
        <p:spPr>
          <a:xfrm rot="10800000" flipH="1">
            <a:off x="142845" y="142853"/>
            <a:ext cx="642943" cy="785818"/>
          </a:xfrm>
          <a:prstGeom prst="corner">
            <a:avLst>
              <a:gd name="adj1" fmla="val 28442"/>
              <a:gd name="adj2" fmla="val 28442"/>
            </a:avLst>
          </a:prstGeom>
          <a:solidFill>
            <a:schemeClr val="accent1">
              <a:lumMod val="75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5122" name="Picture 2" descr="https://vki3.okcdn.ru/i?r=CFtAm_VFBkioSGBqh1IbNgzaeaLEw6zJUS3bPf5HxPJ758Rp_V5rcVC1kimfXHqoqgVy7LAwhMU4kCNda9tZqrvlKL1kf1hpZ6LaQl6OmVqYXnomayKajnreFAMAAAAp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4005064"/>
            <a:ext cx="3096344" cy="2322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sun9-49.userapi.com/s/v1/if2/MlZ6TB2QbsrhKhvNGzXL1KErpEXW-uCMx6A2XgCDo3rujn9y9oQYzxHjQLXT-JGFD1CwWgMqT0Vn-Jkr5tYdRNyv.jpg?quality=95&amp;as=32x24,48x36,72x54,108x81,160x120,240x180,360x270,480x360,540x405,640x480,720x540,1080x810,1280x960&amp;from=bu&amp;u=FXlYz505hV7ZAoxi6hBB5UWWqQWDsD9CXDsjTR00E6k&amp;cs=604x45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3717032"/>
            <a:ext cx="3191743" cy="2393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2051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одзаголовок 2">
            <a:extLst>
              <a:ext uri="{FF2B5EF4-FFF2-40B4-BE49-F238E27FC236}">
                <a16:creationId xmlns:a16="http://schemas.microsoft.com/office/drawing/2014/main" xmlns="" id="{3AA9D025-3E1E-475A-A87F-3D532D8CF493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91083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 algn="ctr">
              <a:spcBef>
                <a:spcPct val="20000"/>
              </a:spcBef>
              <a:defRPr/>
            </a:pPr>
            <a:r>
              <a:rPr lang="ru-RU" sz="24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Monotype Corsiva" pitchFamily="66" charset="0"/>
              </a:rPr>
              <a:t>Раздел</a:t>
            </a:r>
          </a:p>
          <a:p>
            <a:pPr lvl="0" algn="ctr">
              <a:spcBef>
                <a:spcPct val="20000"/>
              </a:spcBef>
              <a:defRPr/>
            </a:pPr>
            <a:r>
              <a:rPr lang="ru-RU" sz="32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Monotype Corsiva" pitchFamily="66" charset="0"/>
              </a:rPr>
              <a:t>«Культура, кинематография» </a:t>
            </a:r>
          </a:p>
        </p:txBody>
      </p:sp>
      <p:sp>
        <p:nvSpPr>
          <p:cNvPr id="14" name="Rectangle 1"/>
          <p:cNvSpPr>
            <a:spLocks noChangeArrowheads="1"/>
          </p:cNvSpPr>
          <p:nvPr/>
        </p:nvSpPr>
        <p:spPr bwMode="auto">
          <a:xfrm>
            <a:off x="0" y="1071546"/>
            <a:ext cx="9144000" cy="615553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i="1" dirty="0" smtClean="0">
                <a:solidFill>
                  <a:schemeClr val="tx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П</a:t>
            </a:r>
            <a:r>
              <a:rPr kumimoji="0" lang="ru-RU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одраздел</a:t>
            </a:r>
            <a:r>
              <a:rPr kumimoji="0" lang="ru-RU" b="0" i="1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0804 </a:t>
            </a:r>
            <a:r>
              <a:rPr kumimoji="0" lang="ru-RU" sz="16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«</a:t>
            </a:r>
            <a:r>
              <a:rPr lang="ru-RU" sz="1600" b="1" i="1" dirty="0" smtClean="0">
                <a:solidFill>
                  <a:schemeClr val="tx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Другие  вопросы в области культуры, кинематографии</a:t>
            </a:r>
            <a:r>
              <a:rPr kumimoji="0" lang="ru-RU" sz="16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»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600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запланировано -  24769,5 тыс. руб. исполнение – 24713,1 тыс. руб. (99,8%)</a:t>
            </a:r>
            <a:endParaRPr kumimoji="0" lang="ru-RU" sz="16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</p:txBody>
      </p:sp>
      <p:sp>
        <p:nvSpPr>
          <p:cNvPr id="73729" name="Rectangle 1"/>
          <p:cNvSpPr>
            <a:spLocks noChangeArrowheads="1"/>
          </p:cNvSpPr>
          <p:nvPr/>
        </p:nvSpPr>
        <p:spPr bwMode="auto">
          <a:xfrm>
            <a:off x="142844" y="2306886"/>
            <a:ext cx="9001156" cy="33547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72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1" i="1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Муниципальная программа Тугулымского городского округа «Развитие культуры Тугулымского городского округа до 2029</a:t>
            </a:r>
            <a:r>
              <a:rPr kumimoji="0" lang="ru-RU" sz="1200" b="1" i="1" u="none" strike="noStrike" cap="none" normalizeH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1200" b="1" i="1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года»: предусмотрено в бюджете -  </a:t>
            </a:r>
            <a:r>
              <a:rPr lang="ru-RU" sz="1200" b="1" i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24737,5</a:t>
            </a:r>
            <a:r>
              <a:rPr kumimoji="0" lang="ru-RU" sz="1200" b="1" i="1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тыс. руб., исполнение  составило – 24681,0</a:t>
            </a:r>
            <a:r>
              <a:rPr kumimoji="0" lang="ru-RU" sz="1200" b="1" i="1" u="none" strike="noStrike" cap="none" normalizeH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1200" b="1" i="1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тыс. руб.(</a:t>
            </a:r>
            <a:r>
              <a:rPr lang="ru-RU" sz="1200" b="1" i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99,8</a:t>
            </a:r>
            <a:r>
              <a:rPr kumimoji="0" lang="ru-RU" sz="1200" b="1" i="1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%).</a:t>
            </a:r>
          </a:p>
          <a:p>
            <a:pPr marL="0" marR="0" lvl="0" indent="4572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200" b="1" i="1" dirty="0" smtClean="0">
                <a:latin typeface="Arial" pitchFamily="34" charset="0"/>
                <a:cs typeface="Arial" pitchFamily="34" charset="0"/>
              </a:rPr>
              <a:t>  </a:t>
            </a:r>
          </a:p>
          <a:p>
            <a:pPr marL="0" marR="0" lvl="0" indent="4572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200" b="1" i="1" dirty="0" smtClean="0">
                <a:latin typeface="Arial" pitchFamily="34" charset="0"/>
                <a:cs typeface="Arial" pitchFamily="34" charset="0"/>
              </a:rPr>
              <a:t>За 2024 год денежные средства были направлены на:</a:t>
            </a:r>
          </a:p>
          <a:p>
            <a:pPr marL="0" marR="0" lvl="0" indent="4572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200" b="1" i="1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pPr algn="ctr">
              <a:buFont typeface="Arial" pitchFamily="34" charset="0"/>
              <a:buChar char="•"/>
            </a:pPr>
            <a:r>
              <a:rPr lang="ru-RU" sz="1200" i="1" dirty="0" smtClean="0">
                <a:latin typeface="Arial" pitchFamily="34" charset="0"/>
                <a:cs typeface="Arial" pitchFamily="34" charset="0"/>
              </a:rPr>
              <a:t>обеспечение деятельности МБУК «Централизованная библиотечная система  ТГО» запланировано – 9941,5 тыс. руб., исполнено – 9891,3 тыс. руб. (99,5%);</a:t>
            </a:r>
          </a:p>
          <a:p>
            <a:pPr algn="ctr"/>
            <a:endParaRPr lang="ru-RU" sz="1200" i="1" dirty="0" smtClean="0">
              <a:latin typeface="Arial" pitchFamily="34" charset="0"/>
              <a:cs typeface="Arial" pitchFamily="34" charset="0"/>
            </a:endParaRPr>
          </a:p>
          <a:p>
            <a:pPr algn="ctr">
              <a:buFont typeface="Arial" pitchFamily="34" charset="0"/>
              <a:buChar char="•"/>
            </a:pPr>
            <a:r>
              <a:rPr lang="ru-RU" sz="1200" i="1" dirty="0" smtClean="0">
                <a:latin typeface="Arial" pitchFamily="34" charset="0"/>
                <a:cs typeface="Arial" pitchFamily="34" charset="0"/>
              </a:rPr>
              <a:t>   обеспечение деятельности МБУК «Централизованная система  домов культуры ТГО» запланировано – 14796,0 тыс. руб., исполнено – 14789,7 тыс. руб. (99,9%).</a:t>
            </a:r>
          </a:p>
          <a:p>
            <a:pPr algn="ctr"/>
            <a:endParaRPr lang="ru-RU" sz="1200" i="1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1200" i="1" dirty="0" smtClean="0">
                <a:latin typeface="Arial" pitchFamily="34" charset="0"/>
                <a:cs typeface="Arial" pitchFamily="34" charset="0"/>
              </a:rPr>
              <a:t>Обеспечение фондов оплаты труда работников органов местного самоуправления и работников муниципальных учреждений, за исключением работников, заработная плата которых определяется в соответствии с указами Президента Российской Федерации запланировано – 32,0 тыс. руб., исполнено </a:t>
            </a:r>
            <a:r>
              <a:rPr lang="ru-RU" sz="1200" i="1" smtClean="0">
                <a:latin typeface="Arial" pitchFamily="34" charset="0"/>
                <a:cs typeface="Arial" pitchFamily="34" charset="0"/>
              </a:rPr>
              <a:t>– 32,0 </a:t>
            </a:r>
            <a:r>
              <a:rPr lang="ru-RU" sz="1200" i="1" dirty="0" smtClean="0">
                <a:latin typeface="Arial" pitchFamily="34" charset="0"/>
                <a:cs typeface="Arial" pitchFamily="34" charset="0"/>
              </a:rPr>
              <a:t>тыс. руб.</a:t>
            </a:r>
          </a:p>
          <a:p>
            <a:pPr algn="ctr">
              <a:buFont typeface="Arial" pitchFamily="34" charset="0"/>
              <a:buChar char="•"/>
            </a:pPr>
            <a:endParaRPr lang="ru-RU" sz="1200" b="1" i="1" dirty="0" smtClean="0">
              <a:latin typeface="Arial" pitchFamily="34" charset="0"/>
              <a:cs typeface="Arial" pitchFamily="34" charset="0"/>
            </a:endParaRPr>
          </a:p>
          <a:p>
            <a:pPr marL="0" marR="0" lvl="0" indent="4572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1" i="1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Фигура, имеющая форму буквы L 14"/>
          <p:cNvSpPr/>
          <p:nvPr/>
        </p:nvSpPr>
        <p:spPr>
          <a:xfrm rot="10800000">
            <a:off x="8286777" y="142853"/>
            <a:ext cx="714380" cy="785818"/>
          </a:xfrm>
          <a:prstGeom prst="corner">
            <a:avLst>
              <a:gd name="adj1" fmla="val 28442"/>
              <a:gd name="adj2" fmla="val 28442"/>
            </a:avLst>
          </a:prstGeom>
          <a:solidFill>
            <a:schemeClr val="accent1">
              <a:lumMod val="75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6" name="Фигура, имеющая форму буквы L 15"/>
          <p:cNvSpPr/>
          <p:nvPr/>
        </p:nvSpPr>
        <p:spPr>
          <a:xfrm rot="16200000">
            <a:off x="8251058" y="5915437"/>
            <a:ext cx="714380" cy="785819"/>
          </a:xfrm>
          <a:prstGeom prst="corner">
            <a:avLst>
              <a:gd name="adj1" fmla="val 28442"/>
              <a:gd name="adj2" fmla="val 28442"/>
            </a:avLst>
          </a:prstGeom>
          <a:solidFill>
            <a:schemeClr val="accent1">
              <a:lumMod val="75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7" name="Фигура, имеющая форму буквы L 16"/>
          <p:cNvSpPr/>
          <p:nvPr/>
        </p:nvSpPr>
        <p:spPr>
          <a:xfrm>
            <a:off x="142844" y="5915437"/>
            <a:ext cx="714380" cy="785818"/>
          </a:xfrm>
          <a:prstGeom prst="corner">
            <a:avLst>
              <a:gd name="adj1" fmla="val 28442"/>
              <a:gd name="adj2" fmla="val 28442"/>
            </a:avLst>
          </a:prstGeom>
          <a:solidFill>
            <a:schemeClr val="accent1">
              <a:lumMod val="75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8" name="Фигура, имеющая форму буквы L 17"/>
          <p:cNvSpPr/>
          <p:nvPr/>
        </p:nvSpPr>
        <p:spPr>
          <a:xfrm rot="10800000" flipH="1">
            <a:off x="142845" y="142853"/>
            <a:ext cx="642943" cy="785818"/>
          </a:xfrm>
          <a:prstGeom prst="corner">
            <a:avLst>
              <a:gd name="adj1" fmla="val 28442"/>
              <a:gd name="adj2" fmla="val 28442"/>
            </a:avLst>
          </a:prstGeom>
          <a:solidFill>
            <a:schemeClr val="accent1">
              <a:lumMod val="75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4094" y="5157192"/>
            <a:ext cx="3630074" cy="1574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62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одзаголовок 2">
            <a:extLst>
              <a:ext uri="{FF2B5EF4-FFF2-40B4-BE49-F238E27FC236}">
                <a16:creationId xmlns="" xmlns:a16="http://schemas.microsoft.com/office/drawing/2014/main" id="{3AA9D025-3E1E-475A-A87F-3D532D8CF493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91083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 algn="ctr">
              <a:spcBef>
                <a:spcPct val="20000"/>
              </a:spcBef>
              <a:defRPr/>
            </a:pPr>
            <a:r>
              <a:rPr lang="ru-RU" sz="24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Monotype Corsiva" pitchFamily="66" charset="0"/>
              </a:rPr>
              <a:t>Раздел</a:t>
            </a:r>
          </a:p>
          <a:p>
            <a:pPr lvl="0" algn="ctr">
              <a:spcBef>
                <a:spcPct val="20000"/>
              </a:spcBef>
              <a:defRPr/>
            </a:pPr>
            <a:r>
              <a:rPr lang="ru-RU" sz="32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Monotype Corsiva" pitchFamily="66" charset="0"/>
              </a:rPr>
              <a:t>«Социальная политика» </a:t>
            </a:r>
          </a:p>
        </p:txBody>
      </p:sp>
      <p:graphicFrame>
        <p:nvGraphicFramePr>
          <p:cNvPr id="15" name="Group 3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77981666"/>
              </p:ext>
            </p:extLst>
          </p:nvPr>
        </p:nvGraphicFramePr>
        <p:xfrm>
          <a:off x="928662" y="3286124"/>
          <a:ext cx="7143800" cy="3198106"/>
        </p:xfrm>
        <a:graphic>
          <a:graphicData uri="http://schemas.openxmlformats.org/drawingml/2006/table">
            <a:tbl>
              <a:tblPr bandRow="1">
                <a:tableStyleId>{69CF1AB2-1976-4502-BF36-3FF5EA218861}</a:tableStyleId>
              </a:tblPr>
              <a:tblGrid>
                <a:gridCol w="1785962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209845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576223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333509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1238261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</a:tblGrid>
              <a:tr h="66865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100" u="none" strike="noStrike" cap="none" normalizeH="0" baseline="0" dirty="0" smtClean="0">
                        <a:ln>
                          <a:noFill/>
                        </a:ln>
                        <a:effectLst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Наименование подраздела</a:t>
                      </a: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E2D37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32080" marR="132080" marT="34290" marB="3429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Сумма, </a:t>
                      </a:r>
                      <a:br>
                        <a:rPr kumimoji="0" lang="ru-RU" sz="11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</a:br>
                      <a:r>
                        <a:rPr kumimoji="0" lang="ru-RU" sz="11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в тысячах рублей               </a:t>
                      </a: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2024 год</a:t>
                      </a:r>
                      <a:endParaRPr kumimoji="0" lang="ru-RU" sz="1200" b="1" i="1" u="none" strike="noStrike" cap="none" normalizeH="0" baseline="0" dirty="0" smtClean="0">
                        <a:ln>
                          <a:noFill/>
                        </a:ln>
                        <a:solidFill>
                          <a:srgbClr val="0D0D0D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11007" marT="5715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Исполнение</a:t>
                      </a: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D0D0D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11007" marT="5715" marB="0" anchor="ctr" horzOverflow="overflow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% 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исполнения</a:t>
                      </a: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D0D0D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11007" marT="5715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%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в общей сумме расходов</a:t>
                      </a: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D0D0D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11007" marT="5715" marB="0" anchor="ctr" horzOverflow="overflow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8505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itchFamily="34" charset="0"/>
                        </a:rPr>
                        <a:t>Пенсионное обеспечение</a:t>
                      </a:r>
                    </a:p>
                  </a:txBody>
                  <a:tcPr marL="132080" marR="132080" marT="34290" marB="3429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itchFamily="34" charset="0"/>
                        </a:rPr>
                        <a:t>10869,8</a:t>
                      </a:r>
                    </a:p>
                  </a:txBody>
                  <a:tcPr marL="11007" marR="11007" marT="5715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itchFamily="34" charset="0"/>
                        </a:rPr>
                        <a:t>10869,8</a:t>
                      </a:r>
                    </a:p>
                  </a:txBody>
                  <a:tcPr marL="11007" marR="11007" marT="5715" marB="0" anchor="ctr" horzOverflow="overflow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itchFamily="34" charset="0"/>
                        </a:rPr>
                        <a:t>100</a:t>
                      </a:r>
                    </a:p>
                  </a:txBody>
                  <a:tcPr marL="11007" marR="11007" marT="5715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itchFamily="34" charset="0"/>
                        </a:rPr>
                        <a:t>0,6</a:t>
                      </a:r>
                    </a:p>
                  </a:txBody>
                  <a:tcPr marL="11007" marR="11007" marT="5715" marB="0" anchor="ctr" horzOverflow="overflow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8505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Социальное обеспечение населения</a:t>
                      </a:r>
                      <a:endParaRPr kumimoji="0" lang="ru-RU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32080" marR="132080" marT="34290" marB="3429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141585,9</a:t>
                      </a: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1007" marR="11007" marT="5715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142670,6</a:t>
                      </a: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1007" marR="11007" marT="5715" marB="0" anchor="ctr" horzOverflow="overflow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100,8</a:t>
                      </a: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1007" marR="11007" marT="5715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8,2</a:t>
                      </a: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1007" marR="11007" marT="5715" marB="0" anchor="ctr" horzOverflow="overflow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6955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Охрана семьи и детства</a:t>
                      </a: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32080" marR="132080" marT="34290" marB="3429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3932,3</a:t>
                      </a:r>
                    </a:p>
                  </a:txBody>
                  <a:tcPr marL="11007" marR="11007" marT="5715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2199,9</a:t>
                      </a: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1007" marR="11007" marT="5715" marB="0" anchor="ctr" horzOverflow="overflow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55,9</a:t>
                      </a: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1007" marR="11007" marT="5715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0,1</a:t>
                      </a: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1007" marR="11007" marT="5715" marB="0" anchor="ctr" horzOverflow="overflow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6360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Другие вопросы в области  социальной политики</a:t>
                      </a:r>
                      <a:endParaRPr kumimoji="0" lang="ru-RU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32080" marR="132080" marT="34290" marB="3429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7244,4</a:t>
                      </a:r>
                    </a:p>
                  </a:txBody>
                  <a:tcPr marL="11007" marR="11007" marT="5715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7128,7</a:t>
                      </a:r>
                    </a:p>
                  </a:txBody>
                  <a:tcPr marL="11007" marR="11007" marT="5715" marB="0" anchor="ctr" horzOverflow="overflow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98,4</a:t>
                      </a: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1007" marR="11007" marT="5715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0,4</a:t>
                      </a: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1007" marR="11007" marT="5715" marB="0" anchor="ctr" horzOverflow="overflow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90118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ИТОГО </a:t>
                      </a:r>
                      <a:endParaRPr kumimoji="0" lang="ru-RU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32080" marR="132080" marT="34290" marB="3429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163632,4</a:t>
                      </a:r>
                      <a:endParaRPr kumimoji="0" lang="ru-RU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1007" marR="11007" marT="5715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162866,9</a:t>
                      </a:r>
                      <a:endParaRPr kumimoji="0" lang="ru-RU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1007" marR="11007" marT="5715" marB="0" anchor="ctr" horzOverflow="overflow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99,5</a:t>
                      </a:r>
                      <a:endParaRPr kumimoji="0" lang="ru-RU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1007" marR="11007" marT="5715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9,3</a:t>
                      </a:r>
                      <a:endParaRPr kumimoji="0" lang="ru-RU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1007" marR="11007" marT="5715" marB="0" anchor="ctr" horzOverflow="overflow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6" name="Фигура, имеющая форму буквы L 15"/>
          <p:cNvSpPr/>
          <p:nvPr/>
        </p:nvSpPr>
        <p:spPr>
          <a:xfrm rot="10800000">
            <a:off x="8286777" y="142853"/>
            <a:ext cx="714380" cy="785818"/>
          </a:xfrm>
          <a:prstGeom prst="corner">
            <a:avLst>
              <a:gd name="adj1" fmla="val 28442"/>
              <a:gd name="adj2" fmla="val 28442"/>
            </a:avLst>
          </a:prstGeom>
          <a:solidFill>
            <a:schemeClr val="accent1">
              <a:lumMod val="75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7" name="Фигура, имеющая форму буквы L 16"/>
          <p:cNvSpPr/>
          <p:nvPr/>
        </p:nvSpPr>
        <p:spPr>
          <a:xfrm rot="16200000">
            <a:off x="8251058" y="5915437"/>
            <a:ext cx="714380" cy="785819"/>
          </a:xfrm>
          <a:prstGeom prst="corner">
            <a:avLst>
              <a:gd name="adj1" fmla="val 28442"/>
              <a:gd name="adj2" fmla="val 28442"/>
            </a:avLst>
          </a:prstGeom>
          <a:solidFill>
            <a:schemeClr val="accent1">
              <a:lumMod val="75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8" name="Фигура, имеющая форму буквы L 17"/>
          <p:cNvSpPr/>
          <p:nvPr/>
        </p:nvSpPr>
        <p:spPr>
          <a:xfrm>
            <a:off x="142844" y="5915437"/>
            <a:ext cx="714380" cy="785818"/>
          </a:xfrm>
          <a:prstGeom prst="corner">
            <a:avLst>
              <a:gd name="adj1" fmla="val 28442"/>
              <a:gd name="adj2" fmla="val 28442"/>
            </a:avLst>
          </a:prstGeom>
          <a:solidFill>
            <a:schemeClr val="accent1">
              <a:lumMod val="75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9" name="Фигура, имеющая форму буквы L 18"/>
          <p:cNvSpPr/>
          <p:nvPr/>
        </p:nvSpPr>
        <p:spPr>
          <a:xfrm rot="10800000" flipH="1">
            <a:off x="142845" y="142853"/>
            <a:ext cx="642943" cy="785818"/>
          </a:xfrm>
          <a:prstGeom prst="corner">
            <a:avLst>
              <a:gd name="adj1" fmla="val 28442"/>
              <a:gd name="adj2" fmla="val 28442"/>
            </a:avLst>
          </a:prstGeom>
          <a:solidFill>
            <a:schemeClr val="accent1">
              <a:lumMod val="75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1266" name="Picture 2" descr="https://avatars.mds.yandex.net/i?id=aa8196d5e5c18d7aabd039a9f0ac9592061177eb-12365999-images-thumbs&amp;n=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8068" y="1052272"/>
            <a:ext cx="3347864" cy="2092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7529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одзаголовок 2">
            <a:extLst>
              <a:ext uri="{FF2B5EF4-FFF2-40B4-BE49-F238E27FC236}">
                <a16:creationId xmlns="" xmlns:a16="http://schemas.microsoft.com/office/drawing/2014/main" id="{3AA9D025-3E1E-475A-A87F-3D532D8CF493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91083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 algn="ctr">
              <a:spcBef>
                <a:spcPct val="20000"/>
              </a:spcBef>
              <a:defRPr/>
            </a:pPr>
            <a:r>
              <a:rPr lang="ru-RU" sz="24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Monotype Corsiva" pitchFamily="66" charset="0"/>
              </a:rPr>
              <a:t>Раздел</a:t>
            </a:r>
          </a:p>
          <a:p>
            <a:pPr lvl="0" algn="ctr">
              <a:spcBef>
                <a:spcPct val="20000"/>
              </a:spcBef>
              <a:defRPr/>
            </a:pPr>
            <a:r>
              <a:rPr lang="ru-RU" sz="32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Monotype Corsiva" pitchFamily="66" charset="0"/>
              </a:rPr>
              <a:t>«Социальная политика» 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0" y="1017967"/>
            <a:ext cx="9144000" cy="86177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600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 Подраздел </a:t>
            </a:r>
            <a:r>
              <a:rPr lang="ru-RU" sz="16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1003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«Социальное обеспечение  населения»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latin typeface="Arial" pitchFamily="34" charset="0"/>
                <a:cs typeface="Arial" pitchFamily="34" charset="0"/>
              </a:rPr>
              <a:t> </a:t>
            </a:r>
            <a:endParaRPr lang="ru-RU" dirty="0" smtClean="0">
              <a:solidFill>
                <a:srgbClr val="000000"/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2500298" y="1571612"/>
            <a:ext cx="4269117" cy="40011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000" dirty="0" smtClean="0">
                <a:latin typeface="Monotype Corsiva" pitchFamily="66" charset="0"/>
                <a:cs typeface="Arial" pitchFamily="34" charset="0"/>
              </a:rPr>
              <a:t>Денежные средства были направлены на : </a:t>
            </a:r>
            <a:endParaRPr lang="ru-RU" sz="2000" dirty="0">
              <a:latin typeface="Monotype Corsiva" pitchFamily="66" charset="0"/>
              <a:cs typeface="Arial" pitchFamily="34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57224" y="2121117"/>
            <a:ext cx="7715304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200" b="1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   </a:t>
            </a:r>
          </a:p>
          <a:p>
            <a:pPr algn="ctr"/>
            <a:r>
              <a:rPr lang="ru-RU" sz="1200" b="1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Получение субсидии на оплату жилого помещения и коммунальных услуг, количество семей, получивших субсидию - 451</a:t>
            </a:r>
            <a:endParaRPr lang="ru-RU" sz="1200" b="1" i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5777" name="Rectangle 1"/>
          <p:cNvSpPr>
            <a:spLocks noChangeArrowheads="1"/>
          </p:cNvSpPr>
          <p:nvPr/>
        </p:nvSpPr>
        <p:spPr bwMode="auto">
          <a:xfrm>
            <a:off x="982066" y="2971915"/>
            <a:ext cx="7572428" cy="2123658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indent="44450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1100" b="1" i="1" dirty="0" smtClean="0">
                <a:solidFill>
                  <a:schemeClr val="tx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П</a:t>
            </a:r>
            <a:r>
              <a:rPr kumimoji="0" lang="ru-RU" sz="11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роизведены расходы за счет </a:t>
            </a:r>
            <a:r>
              <a:rPr kumimoji="0" lang="ru-RU" sz="1100" b="1" i="1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субвенций, полученных из областного бюджета: 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1100" b="1" i="1" dirty="0" smtClean="0">
                <a:solidFill>
                  <a:schemeClr val="tx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- </a:t>
            </a:r>
            <a:r>
              <a:rPr kumimoji="0" lang="ru-RU" sz="11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на предоставление </a:t>
            </a:r>
            <a:r>
              <a:rPr lang="ru-RU" sz="1100" b="1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отдельным категориям граждан компенсаций расходов на оплату жилого помещения и коммунальных услуг</a:t>
            </a:r>
            <a:r>
              <a:rPr kumimoji="0" lang="ru-RU" sz="11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в сумме –</a:t>
            </a:r>
            <a:r>
              <a:rPr kumimoji="0" lang="ru-RU" sz="1100" b="1" i="1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111781,3</a:t>
            </a:r>
            <a:r>
              <a:rPr kumimoji="0" lang="ru-RU" sz="11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тыс. руб.</a:t>
            </a:r>
            <a:endParaRPr lang="ru-RU" sz="1100" dirty="0" smtClean="0">
              <a:solidFill>
                <a:schemeClr val="tx1"/>
              </a:solidFill>
            </a:endParaRPr>
          </a:p>
          <a:p>
            <a:pPr indent="44450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1100" b="1" i="1" u="sng" dirty="0" smtClean="0">
                <a:solidFill>
                  <a:schemeClr val="tx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Расходы за счет субсидий, полученных из областного бюджета: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1100" b="1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- на предоставление гражданам субсидии на оплату жилого помещения и коммунальных услуг -15275,1 тыс. руб.;</a:t>
            </a:r>
            <a:endParaRPr lang="ru-RU" sz="1100" b="1" i="1" dirty="0" smtClean="0">
              <a:solidFill>
                <a:schemeClr val="tx1"/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1100" b="1" i="1" dirty="0" smtClean="0">
                <a:solidFill>
                  <a:schemeClr val="tx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         </a:t>
            </a:r>
            <a:r>
              <a:rPr lang="ru-RU" sz="1100" b="1" i="1" u="sng" dirty="0" smtClean="0">
                <a:solidFill>
                  <a:schemeClr val="tx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Расходы за счет субвенций из федерального бюджета: </a:t>
            </a: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1100" b="1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- на предоставление гражданам субсидий на оплату жилого помещения и коммунальных услуг – 8847,6 тыс. руб.;</a:t>
            </a:r>
            <a:r>
              <a:rPr lang="ru-RU" sz="1100" b="1" i="1" dirty="0" smtClean="0">
                <a:solidFill>
                  <a:schemeClr val="tx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</a:p>
          <a:p>
            <a:pPr lvl="0" algn="just"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ru-RU" sz="1100" b="1" i="1" dirty="0" smtClean="0">
                <a:solidFill>
                  <a:schemeClr val="tx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на компенсацию отдельным категориям граждан оплаты взноса на капитальный ремонт общего имущества в многоквартирном доме  – 18,7 тыс. руб.</a:t>
            </a:r>
          </a:p>
          <a:p>
            <a:pPr lvl="0" algn="just"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endParaRPr kumimoji="0" lang="ru-RU" sz="1100" b="1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Стрелка вниз 21"/>
          <p:cNvSpPr/>
          <p:nvPr/>
        </p:nvSpPr>
        <p:spPr>
          <a:xfrm>
            <a:off x="4572000" y="6268636"/>
            <a:ext cx="952507" cy="589364"/>
          </a:xfrm>
          <a:prstGeom prst="downArrow">
            <a:avLst/>
          </a:prstGeom>
          <a:solidFill>
            <a:schemeClr val="accent1">
              <a:lumMod val="75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TextBox 22"/>
          <p:cNvSpPr txBox="1"/>
          <p:nvPr/>
        </p:nvSpPr>
        <p:spPr>
          <a:xfrm>
            <a:off x="5500694" y="6286520"/>
            <a:ext cx="25717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i="1" u="sng" dirty="0" smtClean="0">
                <a:latin typeface="Arial" pitchFamily="34" charset="0"/>
                <a:cs typeface="Arial" pitchFamily="34" charset="0"/>
              </a:rPr>
              <a:t>Продолжение на следующей странице</a:t>
            </a:r>
            <a:endParaRPr lang="ru-RU" sz="1200" i="1" u="sng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Фигура, имеющая форму буквы L 13"/>
          <p:cNvSpPr/>
          <p:nvPr/>
        </p:nvSpPr>
        <p:spPr>
          <a:xfrm rot="10800000">
            <a:off x="8286777" y="142853"/>
            <a:ext cx="714380" cy="785818"/>
          </a:xfrm>
          <a:prstGeom prst="corner">
            <a:avLst>
              <a:gd name="adj1" fmla="val 28442"/>
              <a:gd name="adj2" fmla="val 28442"/>
            </a:avLst>
          </a:prstGeom>
          <a:solidFill>
            <a:schemeClr val="accent1">
              <a:lumMod val="75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5" name="Фигура, имеющая форму буквы L 14"/>
          <p:cNvSpPr/>
          <p:nvPr/>
        </p:nvSpPr>
        <p:spPr>
          <a:xfrm rot="16200000">
            <a:off x="8251058" y="5915437"/>
            <a:ext cx="714380" cy="785819"/>
          </a:xfrm>
          <a:prstGeom prst="corner">
            <a:avLst>
              <a:gd name="adj1" fmla="val 28442"/>
              <a:gd name="adj2" fmla="val 28442"/>
            </a:avLst>
          </a:prstGeom>
          <a:solidFill>
            <a:schemeClr val="accent1">
              <a:lumMod val="75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7" name="Фигура, имеющая форму буквы L 16"/>
          <p:cNvSpPr/>
          <p:nvPr/>
        </p:nvSpPr>
        <p:spPr>
          <a:xfrm>
            <a:off x="142844" y="5915437"/>
            <a:ext cx="714380" cy="785818"/>
          </a:xfrm>
          <a:prstGeom prst="corner">
            <a:avLst>
              <a:gd name="adj1" fmla="val 28442"/>
              <a:gd name="adj2" fmla="val 28442"/>
            </a:avLst>
          </a:prstGeom>
          <a:solidFill>
            <a:schemeClr val="accent1">
              <a:lumMod val="75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1" name="Фигура, имеющая форму буквы L 20"/>
          <p:cNvSpPr/>
          <p:nvPr/>
        </p:nvSpPr>
        <p:spPr>
          <a:xfrm rot="10800000" flipH="1">
            <a:off x="142845" y="142853"/>
            <a:ext cx="642943" cy="785818"/>
          </a:xfrm>
          <a:prstGeom prst="corner">
            <a:avLst>
              <a:gd name="adj1" fmla="val 28442"/>
              <a:gd name="adj2" fmla="val 28442"/>
            </a:avLst>
          </a:prstGeom>
          <a:solidFill>
            <a:schemeClr val="accent1">
              <a:lumMod val="75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AutoShape 2" descr="Picture backgroun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100" name="Picture 4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0298" y="5123548"/>
            <a:ext cx="5001072" cy="1098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7529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одзаголовок 2">
            <a:extLst>
              <a:ext uri="{FF2B5EF4-FFF2-40B4-BE49-F238E27FC236}">
                <a16:creationId xmlns="" xmlns:a16="http://schemas.microsoft.com/office/drawing/2014/main" id="{3AA9D025-3E1E-475A-A87F-3D532D8CF493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9144000" cy="73939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 algn="ctr">
              <a:spcBef>
                <a:spcPct val="20000"/>
              </a:spcBef>
              <a:defRPr/>
            </a:pPr>
            <a:r>
              <a:rPr lang="ru-RU" sz="24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Monotype Corsiva" pitchFamily="66" charset="0"/>
              </a:rPr>
              <a:t>Раздел</a:t>
            </a:r>
          </a:p>
          <a:p>
            <a:pPr lvl="0" algn="ctr">
              <a:spcBef>
                <a:spcPct val="20000"/>
              </a:spcBef>
              <a:defRPr/>
            </a:pPr>
            <a:r>
              <a:rPr lang="ru-RU" sz="32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Monotype Corsiva" pitchFamily="66" charset="0"/>
              </a:rPr>
              <a:t>«Социальная политика» 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0" y="942317"/>
            <a:ext cx="9144000" cy="62508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600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 Подраздел </a:t>
            </a:r>
            <a:r>
              <a:rPr lang="ru-RU" sz="16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1003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«Социальное обеспечение  населения»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 </a:t>
            </a:r>
            <a:endParaRPr lang="ru-RU" dirty="0" smtClean="0">
              <a:solidFill>
                <a:srgbClr val="000000"/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2555776" y="1570271"/>
            <a:ext cx="4269117" cy="40011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000" dirty="0" smtClean="0">
                <a:latin typeface="Monotype Corsiva" pitchFamily="66" charset="0"/>
                <a:cs typeface="Arial" pitchFamily="34" charset="0"/>
              </a:rPr>
              <a:t>Денежные средства были направлены на : </a:t>
            </a:r>
            <a:endParaRPr lang="ru-RU" sz="2000" dirty="0">
              <a:latin typeface="Monotype Corsiva" pitchFamily="66" charset="0"/>
              <a:cs typeface="Arial" pitchFamily="34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44186" y="1992831"/>
            <a:ext cx="9144000" cy="350865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200" b="1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 Муниципальная программа «Профилактика заболеваний и формирование здорового образа жизни в  </a:t>
            </a:r>
            <a:r>
              <a:rPr lang="ru-RU" sz="1200" b="1" i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Тугулымском</a:t>
            </a:r>
            <a:r>
              <a:rPr lang="ru-RU" sz="1200" b="1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городском округе на период до 2027 года» при плане 420,0 тыс. руб., исполнение на 01.01.2025 года – 416,6 тыс. руб. (99,2%), в том числе:</a:t>
            </a:r>
          </a:p>
          <a:p>
            <a:pPr algn="ctr"/>
            <a:r>
              <a:rPr lang="ru-RU" sz="1200" b="1" i="1" dirty="0" smtClean="0">
                <a:latin typeface="Arial" pitchFamily="34" charset="0"/>
                <a:cs typeface="Arial" pitchFamily="34" charset="0"/>
              </a:rPr>
              <a:t>опубликование материалов в муниципальной общественно-политической газете «Знамя труда» - 62,0 тыс. руб., </a:t>
            </a:r>
            <a:r>
              <a:rPr lang="ru-RU" sz="1200" b="1" i="1" dirty="0" err="1" smtClean="0">
                <a:latin typeface="Arial" pitchFamily="34" charset="0"/>
                <a:cs typeface="Arial" pitchFamily="34" charset="0"/>
              </a:rPr>
              <a:t>акарицидная</a:t>
            </a:r>
            <a:r>
              <a:rPr lang="ru-RU" sz="1200" b="1" i="1" dirty="0" smtClean="0">
                <a:latin typeface="Arial" pitchFamily="34" charset="0"/>
                <a:cs typeface="Arial" pitchFamily="34" charset="0"/>
              </a:rPr>
              <a:t> обработка против клещей – 269,9 тыс. руб., дезинфекция помещений в очагах заболеваний туберкулеза  –  23,1 тыс. руб., приобретение подарков для проведения мероприятии направленных на формирование здорового образа жизни населения - 13,0 тыс. руб., приобретение сувенирной продукции на организацию мероприятия по профилактике наркомании, ВИЧ-инфекции – 48,6 тыс. руб. </a:t>
            </a:r>
          </a:p>
          <a:p>
            <a:pPr algn="ctr"/>
            <a:r>
              <a:rPr lang="ru-RU" sz="1200" b="1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Муниципальная программа «Дополнительные меры  социальной поддержки населения </a:t>
            </a:r>
            <a:r>
              <a:rPr lang="ru-RU" sz="1200" b="1" i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Тугулымского</a:t>
            </a:r>
            <a:r>
              <a:rPr lang="ru-RU" sz="1200" b="1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городского округа до 2027 года» при плане 420,0 тыс. руб., исполнение на 01.01.2025 года – 410,0 тыс. руб. (97,6%), в том числе:</a:t>
            </a:r>
          </a:p>
          <a:p>
            <a:pPr algn="ctr"/>
            <a:r>
              <a:rPr lang="ru-RU" sz="1400" b="1" i="1" dirty="0" smtClean="0"/>
              <a:t>выплата почетным гражданам – 216,0 тыс. руб., материальная помощь гражданам, оказавшимся в трудной жизненной ситуации–194,0 тыс.руб.</a:t>
            </a:r>
            <a:r>
              <a:rPr lang="ru-RU" sz="1400" dirty="0" smtClean="0"/>
              <a:t> </a:t>
            </a:r>
          </a:p>
          <a:p>
            <a:pPr algn="ctr"/>
            <a:endParaRPr lang="ru-RU" sz="1400" dirty="0" smtClean="0"/>
          </a:p>
          <a:p>
            <a:pPr algn="ctr"/>
            <a:r>
              <a:rPr lang="ru-RU" sz="1200" b="1" i="1" dirty="0" err="1" smtClean="0">
                <a:latin typeface="Arial" pitchFamily="34" charset="0"/>
                <a:cs typeface="Arial" pitchFamily="34" charset="0"/>
              </a:rPr>
              <a:t>Непрограммные</a:t>
            </a:r>
            <a:r>
              <a:rPr lang="ru-RU" sz="1200" b="1" i="1" dirty="0" smtClean="0">
                <a:latin typeface="Arial" pitchFamily="34" charset="0"/>
                <a:cs typeface="Arial" pitchFamily="34" charset="0"/>
              </a:rPr>
              <a:t> направления деятельности: план 4056,2 тыс. руб., исполнено – 2100,0 тыс. руб. (51,8%) в том числе, предоставление дополнительной меры социальной поддержки семье гражданина, заключившего контракт о прохождении военной службы с Министерством обороны РФ.</a:t>
            </a:r>
          </a:p>
          <a:p>
            <a:pPr algn="ctr"/>
            <a:endParaRPr lang="ru-RU" sz="1200" b="1" i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Фигура, имеющая форму буквы L 13"/>
          <p:cNvSpPr/>
          <p:nvPr/>
        </p:nvSpPr>
        <p:spPr>
          <a:xfrm rot="10800000">
            <a:off x="8286777" y="142853"/>
            <a:ext cx="714380" cy="785818"/>
          </a:xfrm>
          <a:prstGeom prst="corner">
            <a:avLst>
              <a:gd name="adj1" fmla="val 28442"/>
              <a:gd name="adj2" fmla="val 28442"/>
            </a:avLst>
          </a:prstGeom>
          <a:solidFill>
            <a:schemeClr val="accent1">
              <a:lumMod val="75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5" name="Фигура, имеющая форму буквы L 14"/>
          <p:cNvSpPr/>
          <p:nvPr/>
        </p:nvSpPr>
        <p:spPr>
          <a:xfrm rot="16200000">
            <a:off x="8251058" y="5915437"/>
            <a:ext cx="714380" cy="785819"/>
          </a:xfrm>
          <a:prstGeom prst="corner">
            <a:avLst>
              <a:gd name="adj1" fmla="val 28442"/>
              <a:gd name="adj2" fmla="val 28442"/>
            </a:avLst>
          </a:prstGeom>
          <a:solidFill>
            <a:schemeClr val="accent1">
              <a:lumMod val="75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7" name="Фигура, имеющая форму буквы L 16"/>
          <p:cNvSpPr/>
          <p:nvPr/>
        </p:nvSpPr>
        <p:spPr>
          <a:xfrm>
            <a:off x="142844" y="5915437"/>
            <a:ext cx="714380" cy="785818"/>
          </a:xfrm>
          <a:prstGeom prst="corner">
            <a:avLst>
              <a:gd name="adj1" fmla="val 28442"/>
              <a:gd name="adj2" fmla="val 28442"/>
            </a:avLst>
          </a:prstGeom>
          <a:solidFill>
            <a:schemeClr val="accent1">
              <a:lumMod val="75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1" name="Фигура, имеющая форму буквы L 20"/>
          <p:cNvSpPr/>
          <p:nvPr/>
        </p:nvSpPr>
        <p:spPr>
          <a:xfrm rot="10800000" flipH="1">
            <a:off x="142845" y="142853"/>
            <a:ext cx="642943" cy="785818"/>
          </a:xfrm>
          <a:prstGeom prst="corner">
            <a:avLst>
              <a:gd name="adj1" fmla="val 28442"/>
              <a:gd name="adj2" fmla="val 28442"/>
            </a:avLst>
          </a:prstGeom>
          <a:solidFill>
            <a:schemeClr val="accent1">
              <a:lumMod val="75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3074" name="Picture 2" descr="Picture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7351" y="5523935"/>
            <a:ext cx="1787671" cy="1339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7529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одзаголовок 2">
            <a:extLst>
              <a:ext uri="{FF2B5EF4-FFF2-40B4-BE49-F238E27FC236}">
                <a16:creationId xmlns="" xmlns:a16="http://schemas.microsoft.com/office/drawing/2014/main" id="{3AA9D025-3E1E-475A-A87F-3D532D8CF493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91083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 algn="ctr">
              <a:spcBef>
                <a:spcPct val="20000"/>
              </a:spcBef>
              <a:defRPr/>
            </a:pPr>
            <a:r>
              <a:rPr lang="ru-RU" sz="24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9900"/>
                </a:solidFill>
                <a:effectLst>
                  <a:reflection blurRad="12700" stA="28000" endPos="45000" dist="1000" dir="5400000" sy="-100000" algn="bl" rotWithShape="0"/>
                </a:effectLst>
                <a:latin typeface="Monotype Corsiva" pitchFamily="66" charset="0"/>
              </a:rPr>
              <a:t>Раздел</a:t>
            </a:r>
          </a:p>
          <a:p>
            <a:pPr lvl="0" algn="ctr">
              <a:spcBef>
                <a:spcPct val="20000"/>
              </a:spcBef>
              <a:defRPr/>
            </a:pPr>
            <a:r>
              <a:rPr lang="ru-RU" sz="32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9900"/>
                </a:solidFill>
                <a:effectLst>
                  <a:reflection blurRad="12700" stA="28000" endPos="45000" dist="1000" dir="5400000" sy="-100000" algn="bl" rotWithShape="0"/>
                </a:effectLst>
                <a:latin typeface="Monotype Corsiva" pitchFamily="66" charset="0"/>
              </a:rPr>
              <a:t>«Социальная политика» 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0" y="1000108"/>
            <a:ext cx="9144000" cy="110799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600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 Подраздел </a:t>
            </a:r>
            <a:r>
              <a:rPr lang="ru-RU" sz="16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1004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«Охрана семьи и детства»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600" dirty="0" smtClean="0">
                <a:latin typeface="Arial" pitchFamily="34" charset="0"/>
                <a:cs typeface="Arial" pitchFamily="34" charset="0"/>
              </a:rPr>
              <a:t>План – 3933,3 тыс. руб., исполнение – 2199,9 тыс. руб. (55,9%)</a:t>
            </a:r>
            <a:endParaRPr lang="ru-RU" sz="1600" b="1" dirty="0" smtClean="0">
              <a:solidFill>
                <a:srgbClr val="000000"/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latin typeface="Arial" pitchFamily="34" charset="0"/>
                <a:cs typeface="Arial" pitchFamily="34" charset="0"/>
              </a:rPr>
              <a:t> </a:t>
            </a:r>
            <a:endParaRPr lang="ru-RU" dirty="0" smtClean="0">
              <a:solidFill>
                <a:srgbClr val="000000"/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500034" y="2357430"/>
            <a:ext cx="4819406" cy="3785652"/>
          </a:xfrm>
          <a:prstGeom prst="rect">
            <a:avLst/>
          </a:prstGeom>
          <a:noFill/>
          <a:ln>
            <a:noFill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endParaRPr lang="ru-RU" sz="1200" b="1" i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ru-RU" sz="12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направлены: </a:t>
            </a:r>
          </a:p>
          <a:p>
            <a:pPr algn="just"/>
            <a:r>
              <a:rPr lang="ru-RU" sz="12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-на осуществление мероприятий по обеспечению питанием обучающихся в муниципальных образовательных организациях, в том числе денежная компенсация за питание отдельных категорий обучающихся в период дистанционного обучения, а также детей с ОВЗ, в том числе детей инвалидов, обучающихся на дому – 750,6 тыс. руб.;</a:t>
            </a:r>
          </a:p>
          <a:p>
            <a:pPr algn="just"/>
            <a:r>
              <a:rPr lang="ru-RU" sz="12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1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предоставление социальных выплат молодым семьям на приобретение (строительство) жилья на условиях </a:t>
            </a:r>
            <a:r>
              <a:rPr lang="ru-RU" sz="12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софинансирования</a:t>
            </a:r>
            <a:r>
              <a:rPr lang="ru-RU" sz="1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из федерального бюджета муниципальной программы </a:t>
            </a:r>
            <a:r>
              <a:rPr lang="ru-RU" sz="12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Тугулымского</a:t>
            </a:r>
            <a:r>
              <a:rPr lang="ru-RU" sz="1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городского округа «Реализация молодежной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политики</a:t>
            </a:r>
            <a:r>
              <a:rPr lang="ru-RU" sz="1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и патриотического воспитания граждан на территории </a:t>
            </a:r>
            <a:r>
              <a:rPr lang="ru-RU" sz="12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Тугулымского</a:t>
            </a:r>
            <a:r>
              <a:rPr lang="ru-RU" sz="1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городского округа» на 2019-2026 годы,  подпрограммы «Обеспечение жильем молодых семей, проживающих на территории </a:t>
            </a:r>
            <a:r>
              <a:rPr lang="ru-RU" sz="12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Тугулымского</a:t>
            </a:r>
            <a:r>
              <a:rPr lang="ru-RU" sz="1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городского округа» - 1932,3 тыс. руб., из них 483,1 тыс. руб.- местный бюджет (</a:t>
            </a:r>
            <a:r>
              <a:rPr lang="ru-RU" sz="12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софинансирование</a:t>
            </a:r>
            <a:r>
              <a:rPr lang="ru-RU" sz="1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). Предоставлена социальная выплата семье, состоящая  из трех человек, на приобретение (строительство) жилья площадью 72 кв.м.  </a:t>
            </a:r>
            <a:endParaRPr lang="ru-RU" sz="1200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Фигура, имеющая форму буквы L 13"/>
          <p:cNvSpPr/>
          <p:nvPr/>
        </p:nvSpPr>
        <p:spPr>
          <a:xfrm rot="10800000">
            <a:off x="8286777" y="142853"/>
            <a:ext cx="714380" cy="785818"/>
          </a:xfrm>
          <a:prstGeom prst="corner">
            <a:avLst>
              <a:gd name="adj1" fmla="val 28442"/>
              <a:gd name="adj2" fmla="val 28442"/>
            </a:avLst>
          </a:prstGeom>
          <a:solidFill>
            <a:schemeClr val="accent1">
              <a:lumMod val="75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5" name="Фигура, имеющая форму буквы L 14"/>
          <p:cNvSpPr/>
          <p:nvPr/>
        </p:nvSpPr>
        <p:spPr>
          <a:xfrm rot="16200000">
            <a:off x="8251058" y="5915437"/>
            <a:ext cx="714380" cy="785819"/>
          </a:xfrm>
          <a:prstGeom prst="corner">
            <a:avLst>
              <a:gd name="adj1" fmla="val 28442"/>
              <a:gd name="adj2" fmla="val 28442"/>
            </a:avLst>
          </a:prstGeom>
          <a:solidFill>
            <a:schemeClr val="accent1">
              <a:lumMod val="75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8" name="Фигура, имеющая форму буквы L 17"/>
          <p:cNvSpPr/>
          <p:nvPr/>
        </p:nvSpPr>
        <p:spPr>
          <a:xfrm>
            <a:off x="142844" y="5915437"/>
            <a:ext cx="714380" cy="785818"/>
          </a:xfrm>
          <a:prstGeom prst="corner">
            <a:avLst>
              <a:gd name="adj1" fmla="val 28442"/>
              <a:gd name="adj2" fmla="val 28442"/>
            </a:avLst>
          </a:prstGeom>
          <a:solidFill>
            <a:schemeClr val="accent1">
              <a:lumMod val="75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9" name="Фигура, имеющая форму буквы L 18"/>
          <p:cNvSpPr/>
          <p:nvPr/>
        </p:nvSpPr>
        <p:spPr>
          <a:xfrm rot="10800000" flipH="1">
            <a:off x="142845" y="142853"/>
            <a:ext cx="642943" cy="785818"/>
          </a:xfrm>
          <a:prstGeom prst="corner">
            <a:avLst>
              <a:gd name="adj1" fmla="val 28442"/>
              <a:gd name="adj2" fmla="val 28442"/>
            </a:avLst>
          </a:prstGeom>
          <a:solidFill>
            <a:schemeClr val="accent1">
              <a:lumMod val="75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5122" name="Picture 2" descr="https://vki3.okcdn.ru/i?r=B1JAm_VFBkioSGBqh1IAPpU6NHx1VEZP0pDK2sS20mLS3Pk-mg_IQwQk93YM07XxJkO1UqEWrQhfewTCZollVSUzQ5X288eKUW698w9ArlmyYtoAAAAp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9" t="19622" r="9990" b="3120"/>
          <a:stretch/>
        </p:blipFill>
        <p:spPr bwMode="auto">
          <a:xfrm>
            <a:off x="5436096" y="2357736"/>
            <a:ext cx="3391418" cy="2232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7529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одзаголовок 2">
            <a:extLst>
              <a:ext uri="{FF2B5EF4-FFF2-40B4-BE49-F238E27FC236}">
                <a16:creationId xmlns="" xmlns:a16="http://schemas.microsoft.com/office/drawing/2014/main" id="{3AA9D025-3E1E-475A-A87F-3D532D8CF493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91083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 algn="ctr">
              <a:spcBef>
                <a:spcPct val="20000"/>
              </a:spcBef>
              <a:defRPr/>
            </a:pPr>
            <a:r>
              <a:rPr lang="ru-RU" sz="24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Monotype Corsiva" pitchFamily="66" charset="0"/>
              </a:rPr>
              <a:t>Раздел</a:t>
            </a:r>
          </a:p>
          <a:p>
            <a:pPr lvl="0" algn="ctr">
              <a:spcBef>
                <a:spcPct val="20000"/>
              </a:spcBef>
              <a:defRPr/>
            </a:pPr>
            <a:r>
              <a:rPr lang="ru-RU" sz="32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Monotype Corsiva" pitchFamily="66" charset="0"/>
              </a:rPr>
              <a:t>«Социальная политика» 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0" y="1017969"/>
            <a:ext cx="9144000" cy="126188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600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 </a:t>
            </a:r>
            <a:r>
              <a:rPr lang="ru-RU" sz="1400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Подраздел </a:t>
            </a:r>
            <a:r>
              <a:rPr lang="ru-RU" sz="14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1006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« Другие вопросы  в области социальной политики»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400" dirty="0" smtClean="0">
                <a:solidFill>
                  <a:schemeClr val="tx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План -7244,4 тыс.руб., исполнение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400" dirty="0" smtClean="0">
                <a:solidFill>
                  <a:schemeClr val="tx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на 01.01.2025 года – 7128,7 тыс.руб., или 98,4%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600" dirty="0" smtClean="0">
                <a:latin typeface="Arial" pitchFamily="34" charset="0"/>
                <a:cs typeface="Arial" pitchFamily="34" charset="0"/>
              </a:rPr>
              <a:t> </a:t>
            </a:r>
            <a:endParaRPr lang="ru-RU" sz="1600" dirty="0" smtClean="0">
              <a:solidFill>
                <a:srgbClr val="000000"/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0" y="2386987"/>
            <a:ext cx="9144000" cy="187743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42900" indent="-342900" algn="ctr"/>
            <a:r>
              <a:rPr lang="ru-RU" sz="1600" b="1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В рамках данного подраздела  за 2024 год </a:t>
            </a:r>
          </a:p>
          <a:p>
            <a:pPr marL="342900" indent="-342900" algn="ctr"/>
            <a:r>
              <a:rPr lang="ru-RU" sz="1600" b="1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были профинансированы  следующие расходы: </a:t>
            </a:r>
          </a:p>
          <a:p>
            <a:pPr marL="342900" indent="-342900" algn="just">
              <a:buFont typeface="Wingdings" pitchFamily="2" charset="2"/>
              <a:buChar char="v"/>
            </a:pPr>
            <a:r>
              <a:rPr lang="ru-RU" sz="1400" b="1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предоставление  гражданам субсидий на оплату жилого помещения  и коммунальных услуг-928,8 тыс. руб.</a:t>
            </a:r>
          </a:p>
          <a:p>
            <a:pPr marL="342900" indent="-342900" algn="just">
              <a:buFont typeface="Wingdings" pitchFamily="2" charset="2"/>
              <a:buChar char="v"/>
            </a:pPr>
            <a:r>
              <a:rPr lang="ru-RU" sz="1400" b="1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предоставление отдельным категориям граждан компенсаций расходов на оплату жилого помещения и коммунальных услуг – 6037,8 тыс.руб.</a:t>
            </a:r>
          </a:p>
          <a:p>
            <a:pPr marL="342900" indent="-342900" algn="just">
              <a:buFont typeface="Wingdings" pitchFamily="2" charset="2"/>
              <a:buChar char="v"/>
            </a:pPr>
            <a:r>
              <a:rPr lang="ru-RU" sz="1400" b="1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поддержка общественных организаций (</a:t>
            </a:r>
            <a:r>
              <a:rPr lang="ru-RU" sz="1400" b="1" i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Тугулымский</a:t>
            </a:r>
            <a:r>
              <a:rPr lang="ru-RU" sz="1400" b="1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 Районный совет  ветеранов) - 162,0 тыс. руб.</a:t>
            </a:r>
          </a:p>
        </p:txBody>
      </p:sp>
      <p:sp>
        <p:nvSpPr>
          <p:cNvPr id="15" name="Фигура, имеющая форму буквы L 14"/>
          <p:cNvSpPr/>
          <p:nvPr/>
        </p:nvSpPr>
        <p:spPr>
          <a:xfrm rot="10800000">
            <a:off x="8286777" y="142853"/>
            <a:ext cx="714380" cy="785818"/>
          </a:xfrm>
          <a:prstGeom prst="corner">
            <a:avLst>
              <a:gd name="adj1" fmla="val 28442"/>
              <a:gd name="adj2" fmla="val 28442"/>
            </a:avLst>
          </a:prstGeom>
          <a:solidFill>
            <a:schemeClr val="accent1">
              <a:lumMod val="75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7" name="Фигура, имеющая форму буквы L 16"/>
          <p:cNvSpPr/>
          <p:nvPr/>
        </p:nvSpPr>
        <p:spPr>
          <a:xfrm rot="16200000">
            <a:off x="8251058" y="5915437"/>
            <a:ext cx="714380" cy="785819"/>
          </a:xfrm>
          <a:prstGeom prst="corner">
            <a:avLst>
              <a:gd name="adj1" fmla="val 28442"/>
              <a:gd name="adj2" fmla="val 28442"/>
            </a:avLst>
          </a:prstGeom>
          <a:solidFill>
            <a:schemeClr val="accent1">
              <a:lumMod val="75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8" name="Фигура, имеющая форму буквы L 17"/>
          <p:cNvSpPr/>
          <p:nvPr/>
        </p:nvSpPr>
        <p:spPr>
          <a:xfrm>
            <a:off x="142844" y="5915437"/>
            <a:ext cx="714380" cy="785818"/>
          </a:xfrm>
          <a:prstGeom prst="corner">
            <a:avLst>
              <a:gd name="adj1" fmla="val 28442"/>
              <a:gd name="adj2" fmla="val 28442"/>
            </a:avLst>
          </a:prstGeom>
          <a:solidFill>
            <a:schemeClr val="accent1">
              <a:lumMod val="75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9" name="Фигура, имеющая форму буквы L 18"/>
          <p:cNvSpPr/>
          <p:nvPr/>
        </p:nvSpPr>
        <p:spPr>
          <a:xfrm rot="10800000" flipH="1">
            <a:off x="142845" y="142853"/>
            <a:ext cx="642943" cy="785818"/>
          </a:xfrm>
          <a:prstGeom prst="corner">
            <a:avLst>
              <a:gd name="adj1" fmla="val 28442"/>
              <a:gd name="adj2" fmla="val 28442"/>
            </a:avLst>
          </a:prstGeom>
          <a:solidFill>
            <a:schemeClr val="accent1">
              <a:lumMod val="75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9218" name="Picture 2" descr="https://vki3.okcdn.ru/i?r=B1JAm_VFBkioSGBqh1KqaKTpS9tlmynCROY1ZfFoz1okv-LrVw_Efmnbc5266RTqIsNDS4C96K8Y6jsM40TW95OnjdNO5Y4toaqzR6vDn34MkikAAAA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5192" y="4397062"/>
            <a:ext cx="2880320" cy="2160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78" name="Picture 2" descr="Z:\ЗОРИНА А.В\Картинки для Бюджета для граждан\80 лет победе 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57050" y="4495291"/>
            <a:ext cx="3456902" cy="206201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67529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одзаголовок 2">
            <a:extLst>
              <a:ext uri="{FF2B5EF4-FFF2-40B4-BE49-F238E27FC236}">
                <a16:creationId xmlns="" xmlns:a16="http://schemas.microsoft.com/office/drawing/2014/main" id="{3AA9D025-3E1E-475A-A87F-3D532D8CF493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91083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 algn="ctr">
              <a:spcBef>
                <a:spcPct val="20000"/>
              </a:spcBef>
              <a:defRPr/>
            </a:pPr>
            <a:r>
              <a:rPr lang="ru-RU" sz="24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Monotype Corsiva" pitchFamily="66" charset="0"/>
              </a:rPr>
              <a:t>Раздел</a:t>
            </a:r>
          </a:p>
          <a:p>
            <a:pPr lvl="0" algn="ctr">
              <a:spcBef>
                <a:spcPct val="20000"/>
              </a:spcBef>
              <a:defRPr/>
            </a:pPr>
            <a:r>
              <a:rPr lang="ru-RU" sz="32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Monotype Corsiva" pitchFamily="66" charset="0"/>
              </a:rPr>
              <a:t>«Физическая  культура и спорт» </a:t>
            </a:r>
          </a:p>
        </p:txBody>
      </p:sp>
      <p:graphicFrame>
        <p:nvGraphicFramePr>
          <p:cNvPr id="15" name="Group 3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27487436"/>
              </p:ext>
            </p:extLst>
          </p:nvPr>
        </p:nvGraphicFramePr>
        <p:xfrm>
          <a:off x="928662" y="4643446"/>
          <a:ext cx="7143799" cy="1616982"/>
        </p:xfrm>
        <a:graphic>
          <a:graphicData uri="http://schemas.openxmlformats.org/drawingml/2006/table">
            <a:tbl>
              <a:tblPr bandRow="1">
                <a:tableStyleId>{69CF1AB2-1976-4502-BF36-3FF5EA218861}</a:tableStyleId>
              </a:tblPr>
              <a:tblGrid>
                <a:gridCol w="1716375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855524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339472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072689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1159739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</a:tblGrid>
              <a:tr h="85725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100" u="none" strike="noStrike" cap="none" normalizeH="0" baseline="0" dirty="0" smtClean="0">
                        <a:ln>
                          <a:noFill/>
                        </a:ln>
                        <a:effectLst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Наименование подраздела</a:t>
                      </a: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95D63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32080" marR="132080" marT="34290" marB="34290" anchor="ctr" anchorCtr="1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Сумма, </a:t>
                      </a:r>
                      <a:br>
                        <a:rPr kumimoji="0" lang="ru-RU" sz="11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</a:br>
                      <a:r>
                        <a:rPr kumimoji="0" lang="ru-RU" sz="11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в тысячах рублей на 01.01.</a:t>
                      </a:r>
                    </a:p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2025 года</a:t>
                      </a:r>
                      <a:endParaRPr kumimoji="0" lang="ru-RU" sz="1100" b="1" i="1" u="none" strike="noStrike" cap="none" normalizeH="0" baseline="0" dirty="0" smtClean="0">
                        <a:ln>
                          <a:noFill/>
                        </a:ln>
                        <a:solidFill>
                          <a:srgbClr val="0D0D0D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11007" marT="5715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Исполнение</a:t>
                      </a: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D0D0D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11007" marT="5715" marB="0" anchor="ctr" horzOverflow="overflow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% 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исполнения</a:t>
                      </a: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D0D0D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11007" marT="5715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%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в общей сумме расходов</a:t>
                      </a: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D0D0D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11007" marT="5715" marB="0" anchor="ctr" horzOverflow="overflow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6789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Массовый спорт</a:t>
                      </a:r>
                      <a:endParaRPr kumimoji="0" lang="ru-RU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32080" marR="132080" marT="34290" marB="3429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16161,6</a:t>
                      </a:r>
                    </a:p>
                  </a:txBody>
                  <a:tcPr marL="11007" marR="11007" marT="5715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15927,0</a:t>
                      </a: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1007" marR="11007" marT="5715" marB="0" anchor="ctr" horzOverflow="overflow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98,5</a:t>
                      </a:r>
                    </a:p>
                  </a:txBody>
                  <a:tcPr marL="11007" marR="11007" marT="5715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0,9</a:t>
                      </a: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1007" marR="11007" marT="5715" marB="0" anchor="ctr" horzOverflow="overflow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49183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ИТОГО </a:t>
                      </a:r>
                      <a:endParaRPr kumimoji="0" lang="ru-RU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32080" marR="132080" marT="34290" marB="3429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16161,6</a:t>
                      </a:r>
                    </a:p>
                  </a:txBody>
                  <a:tcPr marL="11007" marR="11007" marT="5715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15927,0</a:t>
                      </a: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1007" marR="11007" marT="5715" marB="0" anchor="ctr" horzOverflow="overflow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98,5</a:t>
                      </a:r>
                    </a:p>
                  </a:txBody>
                  <a:tcPr marL="11007" marR="11007" marT="5715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0,9</a:t>
                      </a: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1007" marR="11007" marT="5715" marB="0" anchor="ctr" horzOverflow="overflow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4" name="Фигура, имеющая форму буквы L 13"/>
          <p:cNvSpPr/>
          <p:nvPr/>
        </p:nvSpPr>
        <p:spPr>
          <a:xfrm rot="10800000">
            <a:off x="8286777" y="142853"/>
            <a:ext cx="714380" cy="785818"/>
          </a:xfrm>
          <a:prstGeom prst="corner">
            <a:avLst>
              <a:gd name="adj1" fmla="val 28442"/>
              <a:gd name="adj2" fmla="val 28442"/>
            </a:avLst>
          </a:prstGeom>
          <a:solidFill>
            <a:schemeClr val="accent1">
              <a:lumMod val="75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6" name="Фигура, имеющая форму буквы L 15"/>
          <p:cNvSpPr/>
          <p:nvPr/>
        </p:nvSpPr>
        <p:spPr>
          <a:xfrm rot="16200000">
            <a:off x="8251058" y="5915437"/>
            <a:ext cx="714380" cy="785819"/>
          </a:xfrm>
          <a:prstGeom prst="corner">
            <a:avLst>
              <a:gd name="adj1" fmla="val 28442"/>
              <a:gd name="adj2" fmla="val 28442"/>
            </a:avLst>
          </a:prstGeom>
          <a:solidFill>
            <a:schemeClr val="accent1">
              <a:lumMod val="75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7" name="Фигура, имеющая форму буквы L 16"/>
          <p:cNvSpPr/>
          <p:nvPr/>
        </p:nvSpPr>
        <p:spPr>
          <a:xfrm>
            <a:off x="142844" y="5915437"/>
            <a:ext cx="714380" cy="785818"/>
          </a:xfrm>
          <a:prstGeom prst="corner">
            <a:avLst>
              <a:gd name="adj1" fmla="val 28442"/>
              <a:gd name="adj2" fmla="val 28442"/>
            </a:avLst>
          </a:prstGeom>
          <a:solidFill>
            <a:schemeClr val="accent1">
              <a:lumMod val="75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8" name="Фигура, имеющая форму буквы L 17"/>
          <p:cNvSpPr/>
          <p:nvPr/>
        </p:nvSpPr>
        <p:spPr>
          <a:xfrm rot="10800000" flipH="1">
            <a:off x="142845" y="142853"/>
            <a:ext cx="642943" cy="785818"/>
          </a:xfrm>
          <a:prstGeom prst="corner">
            <a:avLst>
              <a:gd name="adj1" fmla="val 28442"/>
              <a:gd name="adj2" fmla="val 28442"/>
            </a:avLst>
          </a:prstGeom>
          <a:solidFill>
            <a:schemeClr val="accent1">
              <a:lumMod val="75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3554" name="Picture 2" descr="Z:\ЗОРИНА А.В\Картинки для Бюджета для граждан\ГТО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57356" y="1000108"/>
            <a:ext cx="5286412" cy="350046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67529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одзаголовок 2">
            <a:extLst>
              <a:ext uri="{FF2B5EF4-FFF2-40B4-BE49-F238E27FC236}">
                <a16:creationId xmlns="" xmlns:a16="http://schemas.microsoft.com/office/drawing/2014/main" id="{3AA9D025-3E1E-475A-A87F-3D532D8CF493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91083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 algn="ctr">
              <a:spcBef>
                <a:spcPct val="20000"/>
              </a:spcBef>
              <a:defRPr/>
            </a:pPr>
            <a:r>
              <a:rPr lang="ru-RU" sz="24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Monotype Corsiva" pitchFamily="66" charset="0"/>
              </a:rPr>
              <a:t>Раздел</a:t>
            </a:r>
          </a:p>
          <a:p>
            <a:pPr lvl="0" algn="ctr">
              <a:spcBef>
                <a:spcPct val="20000"/>
              </a:spcBef>
              <a:defRPr/>
            </a:pPr>
            <a:r>
              <a:rPr lang="ru-RU" sz="32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Monotype Corsiva" pitchFamily="66" charset="0"/>
              </a:rPr>
              <a:t>«Физическая  культура и спорт» 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0" y="1017970"/>
            <a:ext cx="9120000" cy="86177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600" dirty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 Подраздел </a:t>
            </a:r>
            <a:r>
              <a:rPr lang="ru-RU" sz="1600" b="1" dirty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1102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dirty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« Массовый спорт»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600" dirty="0">
                <a:latin typeface="Arial" pitchFamily="34" charset="0"/>
                <a:cs typeface="Arial" pitchFamily="34" charset="0"/>
              </a:rPr>
              <a:t>План -  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16161,6 тыс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. руб., исполнение – 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15927,0 тыс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. руб. 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(98,5%).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 </a:t>
            </a:r>
            <a:endParaRPr lang="ru-RU" dirty="0">
              <a:solidFill>
                <a:srgbClr val="000000"/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0" y="2002810"/>
            <a:ext cx="9144000" cy="80021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Муниципальная программа Тугулымского городского округа </a:t>
            </a:r>
            <a:r>
              <a:rPr lang="ru-RU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«</a:t>
            </a:r>
            <a:r>
              <a:rPr lang="ru-RU" sz="1600" dirty="0" smtClean="0">
                <a:solidFill>
                  <a:schemeClr val="tx1"/>
                </a:solidFill>
              </a:rPr>
              <a:t>Развитие физической культуры и спорта  в Тугулымском городском округе до 2029 года</a:t>
            </a:r>
            <a:r>
              <a:rPr lang="ru-RU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»: </a:t>
            </a:r>
            <a:r>
              <a:rPr lang="ru-RU" sz="1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запланировано бюджетных средств – </a:t>
            </a:r>
            <a:r>
              <a:rPr lang="ru-RU" sz="1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9281,5 тыс</a:t>
            </a:r>
            <a:r>
              <a:rPr lang="ru-RU" sz="1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 руб., исполнение составило </a:t>
            </a:r>
            <a:r>
              <a:rPr lang="ru-RU" sz="1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9046,9 тыс</a:t>
            </a:r>
            <a:r>
              <a:rPr lang="ru-RU" sz="1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 руб</a:t>
            </a:r>
            <a:r>
              <a:rPr lang="ru-RU" sz="1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 или 97,5%</a:t>
            </a:r>
            <a:endParaRPr lang="ru-RU" sz="14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380973" y="3214686"/>
            <a:ext cx="4119589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b="1" i="1" dirty="0" smtClean="0">
                <a:latin typeface="Arial" pitchFamily="34" charset="0"/>
                <a:cs typeface="Arial" pitchFamily="34" charset="0"/>
              </a:rPr>
              <a:t>-Организация и проведение спортивных мероприятий на территории Тугулымского городского округа, участие в выездных турнирах и соревнованиях запланировано – 450,0 тыс. руб., исполнено – 448,2 тыс. руб. или 99,6 % ;</a:t>
            </a:r>
          </a:p>
          <a:p>
            <a:pPr algn="just"/>
            <a:endParaRPr lang="ru-RU" sz="1200" b="1" i="1" dirty="0" smtClean="0">
              <a:latin typeface="Arial" pitchFamily="34" charset="0"/>
              <a:cs typeface="Arial" pitchFamily="34" charset="0"/>
            </a:endParaRPr>
          </a:p>
          <a:p>
            <a:pPr algn="just"/>
            <a:endParaRPr lang="ru-RU" sz="1200" b="1" i="1" dirty="0"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ru-RU" sz="1200" b="1" i="1" dirty="0" smtClean="0">
                <a:latin typeface="Arial" pitchFamily="34" charset="0"/>
                <a:cs typeface="Arial" pitchFamily="34" charset="0"/>
              </a:rPr>
              <a:t>-Реализация мероприятий по поэтапному внедрению Всероссийского физкультурно-спортивного комплекса «Готов к труду и обороне» (ГТО) запланировано – 174,9 тыс. руб., исполнено – 174,9 тыс. руб. (100%), в том числе софинансирование за счет средств местного бюджета 52,5 тыс. руб.;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047725" y="2857496"/>
            <a:ext cx="7143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 </a:t>
            </a:r>
            <a:r>
              <a:rPr lang="ru-RU" b="1" i="1" dirty="0">
                <a:latin typeface="Arial" pitchFamily="34" charset="0"/>
                <a:cs typeface="Arial" pitchFamily="34" charset="0"/>
              </a:rPr>
              <a:t>Денежные средства были  направлены на: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="" xmlns:a16="http://schemas.microsoft.com/office/drawing/2014/main" id="{549E1116-CFA7-40BD-BB88-03D3879793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11FDFD-B394-4B36-85F8-A937FF2893FE}" type="slidenum">
              <a:rPr lang="ru-RU" smtClean="0"/>
              <a:pPr/>
              <a:t>78</a:t>
            </a:fld>
            <a:endParaRPr lang="ru-RU" dirty="0"/>
          </a:p>
        </p:txBody>
      </p:sp>
      <p:sp>
        <p:nvSpPr>
          <p:cNvPr id="15" name="Фигура, имеющая форму буквы L 14"/>
          <p:cNvSpPr/>
          <p:nvPr/>
        </p:nvSpPr>
        <p:spPr>
          <a:xfrm rot="10800000">
            <a:off x="8286777" y="142853"/>
            <a:ext cx="714380" cy="785818"/>
          </a:xfrm>
          <a:prstGeom prst="corner">
            <a:avLst>
              <a:gd name="adj1" fmla="val 28442"/>
              <a:gd name="adj2" fmla="val 28442"/>
            </a:avLst>
          </a:prstGeom>
          <a:solidFill>
            <a:schemeClr val="accent1">
              <a:lumMod val="75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9" name="Фигура, имеющая форму буквы L 18"/>
          <p:cNvSpPr/>
          <p:nvPr/>
        </p:nvSpPr>
        <p:spPr>
          <a:xfrm rot="16200000">
            <a:off x="8251058" y="5915437"/>
            <a:ext cx="714380" cy="785819"/>
          </a:xfrm>
          <a:prstGeom prst="corner">
            <a:avLst>
              <a:gd name="adj1" fmla="val 28442"/>
              <a:gd name="adj2" fmla="val 28442"/>
            </a:avLst>
          </a:prstGeom>
          <a:solidFill>
            <a:schemeClr val="accent1">
              <a:lumMod val="75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0" name="Фигура, имеющая форму буквы L 19"/>
          <p:cNvSpPr/>
          <p:nvPr/>
        </p:nvSpPr>
        <p:spPr>
          <a:xfrm>
            <a:off x="142844" y="5915437"/>
            <a:ext cx="714380" cy="785818"/>
          </a:xfrm>
          <a:prstGeom prst="corner">
            <a:avLst>
              <a:gd name="adj1" fmla="val 28442"/>
              <a:gd name="adj2" fmla="val 28442"/>
            </a:avLst>
          </a:prstGeom>
          <a:solidFill>
            <a:schemeClr val="accent1">
              <a:lumMod val="75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1" name="Фигура, имеющая форму буквы L 20"/>
          <p:cNvSpPr/>
          <p:nvPr/>
        </p:nvSpPr>
        <p:spPr>
          <a:xfrm rot="10800000" flipH="1">
            <a:off x="142845" y="142853"/>
            <a:ext cx="642943" cy="785818"/>
          </a:xfrm>
          <a:prstGeom prst="corner">
            <a:avLst>
              <a:gd name="adj1" fmla="val 28442"/>
              <a:gd name="adj2" fmla="val 28442"/>
            </a:avLst>
          </a:prstGeom>
          <a:solidFill>
            <a:schemeClr val="accent1">
              <a:lumMod val="75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026" name="Picture 2" descr="100-летию Тугулымского района посвящается. - 96887257132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7529" y="3194577"/>
            <a:ext cx="3495675" cy="2876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6101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одзаголовок 2">
            <a:extLst>
              <a:ext uri="{FF2B5EF4-FFF2-40B4-BE49-F238E27FC236}">
                <a16:creationId xmlns="" xmlns:a16="http://schemas.microsoft.com/office/drawing/2014/main" id="{3AA9D025-3E1E-475A-A87F-3D532D8CF493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91083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 algn="ctr">
              <a:spcBef>
                <a:spcPct val="20000"/>
              </a:spcBef>
              <a:defRPr/>
            </a:pPr>
            <a:r>
              <a:rPr lang="ru-RU" sz="24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Monotype Corsiva" pitchFamily="66" charset="0"/>
              </a:rPr>
              <a:t>Раздел</a:t>
            </a:r>
          </a:p>
          <a:p>
            <a:pPr lvl="0" algn="ctr">
              <a:spcBef>
                <a:spcPct val="20000"/>
              </a:spcBef>
              <a:defRPr/>
            </a:pPr>
            <a:r>
              <a:rPr lang="ru-RU" sz="32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Monotype Corsiva" pitchFamily="66" charset="0"/>
              </a:rPr>
              <a:t>«Физическая  культура и спорт» 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31558" y="1055428"/>
            <a:ext cx="9144000" cy="80021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Муниципальная программа Тугулымского городского округа </a:t>
            </a:r>
            <a:r>
              <a:rPr lang="ru-RU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«</a:t>
            </a:r>
            <a:r>
              <a:rPr lang="ru-RU" sz="1600" dirty="0" smtClean="0">
                <a:solidFill>
                  <a:schemeClr val="tx1"/>
                </a:solidFill>
              </a:rPr>
              <a:t>Развитие физической культуры и спорта  в Тугулымском городском округе до 2029 года</a:t>
            </a:r>
            <a:r>
              <a:rPr lang="ru-RU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»: </a:t>
            </a:r>
            <a:r>
              <a:rPr lang="ru-RU" sz="1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запланировано бюджетных средств – </a:t>
            </a:r>
            <a:r>
              <a:rPr lang="ru-RU" sz="1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8784,0 тыс</a:t>
            </a:r>
            <a:r>
              <a:rPr lang="ru-RU" sz="1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 руб., исполнение составило </a:t>
            </a:r>
            <a:r>
              <a:rPr lang="ru-RU" sz="1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7442,7 тыс</a:t>
            </a:r>
            <a:r>
              <a:rPr lang="ru-RU" sz="1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 руб</a:t>
            </a:r>
            <a:r>
              <a:rPr lang="ru-RU" sz="1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 или 84,7%</a:t>
            </a:r>
            <a:endParaRPr lang="ru-RU" sz="14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214283" y="2285992"/>
            <a:ext cx="4500593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b="1" i="1" dirty="0" smtClean="0">
                <a:latin typeface="Arial" pitchFamily="34" charset="0"/>
                <a:cs typeface="Arial" pitchFamily="34" charset="0"/>
              </a:rPr>
              <a:t>-Оснащение объектов спорта оборудованием и инвентарем на территории Тугулымского городского округа запланировано – 661,5 тыс. руб., исполнено – 661,4 тыс. руб. (99,9%), </a:t>
            </a:r>
            <a:r>
              <a:rPr lang="ru-RU" sz="1200" b="1" i="1" dirty="0">
                <a:latin typeface="Arial" pitchFamily="34" charset="0"/>
                <a:cs typeface="Arial" pitchFamily="34" charset="0"/>
              </a:rPr>
              <a:t>в том числе </a:t>
            </a:r>
            <a:r>
              <a:rPr lang="ru-RU" sz="1400" b="1" i="1" dirty="0" smtClean="0"/>
              <a:t>приобретение спортивных городков для занятий уличной гимнастики на территории городского округа, поставка малых архитектурных форм с целью обустройства спортивной площадки – 537,7 тыс. руб., установка спортивных городков для занятий уличной гимнастики на территории городского округа в п.Юшала, с.Яр– 123,7 тыс. руб.;</a:t>
            </a:r>
            <a:endParaRPr lang="ru-RU" sz="1400" b="1" i="1" dirty="0" smtClean="0">
              <a:latin typeface="Arial" pitchFamily="34" charset="0"/>
              <a:cs typeface="Arial" pitchFamily="34" charset="0"/>
            </a:endParaRPr>
          </a:p>
          <a:p>
            <a:pPr algn="just"/>
            <a:endParaRPr lang="ru-RU" sz="1200" b="1" i="1" dirty="0" smtClean="0"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ru-RU" sz="1200" b="1" i="1" dirty="0" smtClean="0">
                <a:latin typeface="Arial" pitchFamily="34" charset="0"/>
                <a:cs typeface="Arial" pitchFamily="34" charset="0"/>
              </a:rPr>
              <a:t>-Предоставление </a:t>
            </a:r>
            <a:r>
              <a:rPr lang="ru-RU" sz="1200" b="1" i="1" dirty="0">
                <a:latin typeface="Arial" pitchFamily="34" charset="0"/>
                <a:cs typeface="Arial" pitchFamily="34" charset="0"/>
              </a:rPr>
              <a:t>субсидии на содержание МАУ Тугулымского городского округа «Спорт для всех</a:t>
            </a:r>
            <a:r>
              <a:rPr lang="ru-RU" sz="1200" b="1" i="1" dirty="0" smtClean="0">
                <a:latin typeface="Arial" pitchFamily="34" charset="0"/>
                <a:cs typeface="Arial" pitchFamily="34" charset="0"/>
              </a:rPr>
              <a:t>» запланировано – 8170,0 тыс. руб., выделено субсидий – 7937,4 тыс. руб., использовано субсидий -  8124,2 тыс. руб. или 99,4%.</a:t>
            </a:r>
            <a:endParaRPr lang="ru-RU" sz="1200" b="1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142976" y="1942218"/>
            <a:ext cx="7143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 </a:t>
            </a:r>
            <a:r>
              <a:rPr lang="ru-RU" b="1" i="1" dirty="0">
                <a:latin typeface="Arial" pitchFamily="34" charset="0"/>
                <a:cs typeface="Arial" pitchFamily="34" charset="0"/>
              </a:rPr>
              <a:t>Денежные средства были  направлены на: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="" xmlns:a16="http://schemas.microsoft.com/office/drawing/2014/main" id="{549E1116-CFA7-40BD-BB88-03D3879793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11FDFD-B394-4B36-85F8-A937FF2893FE}" type="slidenum">
              <a:rPr lang="ru-RU" smtClean="0"/>
              <a:pPr/>
              <a:t>79</a:t>
            </a:fld>
            <a:endParaRPr lang="ru-RU" dirty="0"/>
          </a:p>
        </p:txBody>
      </p:sp>
      <p:sp>
        <p:nvSpPr>
          <p:cNvPr id="9" name="Фигура, имеющая форму буквы L 8"/>
          <p:cNvSpPr/>
          <p:nvPr/>
        </p:nvSpPr>
        <p:spPr>
          <a:xfrm rot="10800000">
            <a:off x="8286777" y="142853"/>
            <a:ext cx="714380" cy="785818"/>
          </a:xfrm>
          <a:prstGeom prst="corner">
            <a:avLst>
              <a:gd name="adj1" fmla="val 28442"/>
              <a:gd name="adj2" fmla="val 28442"/>
            </a:avLst>
          </a:prstGeom>
          <a:solidFill>
            <a:schemeClr val="accent1">
              <a:lumMod val="75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Фигура, имеющая форму буквы L 9"/>
          <p:cNvSpPr/>
          <p:nvPr/>
        </p:nvSpPr>
        <p:spPr>
          <a:xfrm rot="16200000">
            <a:off x="8251058" y="5915437"/>
            <a:ext cx="714380" cy="785819"/>
          </a:xfrm>
          <a:prstGeom prst="corner">
            <a:avLst>
              <a:gd name="adj1" fmla="val 28442"/>
              <a:gd name="adj2" fmla="val 28442"/>
            </a:avLst>
          </a:prstGeom>
          <a:solidFill>
            <a:schemeClr val="accent1">
              <a:lumMod val="75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" name="Фигура, имеющая форму буквы L 10"/>
          <p:cNvSpPr/>
          <p:nvPr/>
        </p:nvSpPr>
        <p:spPr>
          <a:xfrm>
            <a:off x="142844" y="5915437"/>
            <a:ext cx="714380" cy="785818"/>
          </a:xfrm>
          <a:prstGeom prst="corner">
            <a:avLst>
              <a:gd name="adj1" fmla="val 28442"/>
              <a:gd name="adj2" fmla="val 28442"/>
            </a:avLst>
          </a:prstGeom>
          <a:solidFill>
            <a:schemeClr val="accent1">
              <a:lumMod val="75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Фигура, имеющая форму буквы L 11"/>
          <p:cNvSpPr/>
          <p:nvPr/>
        </p:nvSpPr>
        <p:spPr>
          <a:xfrm rot="10800000" flipH="1">
            <a:off x="142845" y="142853"/>
            <a:ext cx="642943" cy="785818"/>
          </a:xfrm>
          <a:prstGeom prst="corner">
            <a:avLst>
              <a:gd name="adj1" fmla="val 28442"/>
              <a:gd name="adj2" fmla="val 28442"/>
            </a:avLst>
          </a:prstGeom>
          <a:solidFill>
            <a:schemeClr val="accent1">
              <a:lumMod val="75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1506" name="Picture 2" descr="Z:\ЗОРИНА А.В\Картинки для Бюджета для граждан\кросс наций 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76056" y="4629995"/>
            <a:ext cx="2761510" cy="2071133"/>
          </a:xfrm>
          <a:prstGeom prst="rect">
            <a:avLst/>
          </a:prstGeom>
          <a:noFill/>
        </p:spPr>
      </p:pic>
      <p:pic>
        <p:nvPicPr>
          <p:cNvPr id="2050" name="Picture 2" descr="https://sun9-24.userapi.com/impg/PLZl_ha20P40PmDa1wlfgtrsvhhwcmUGSiuqrw/pBKekDRfci8.jpg?size=2560x1922&amp;quality=95&amp;sign=0fd87e8f311241c8d3ee4ee1fe24fb64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2384527"/>
            <a:ext cx="2893640" cy="2172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5483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Таблица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85808481"/>
              </p:ext>
            </p:extLst>
          </p:nvPr>
        </p:nvGraphicFramePr>
        <p:xfrm>
          <a:off x="661721" y="1182705"/>
          <a:ext cx="7798712" cy="2757845"/>
        </p:xfrm>
        <a:graphic>
          <a:graphicData uri="http://schemas.openxmlformats.org/drawingml/2006/table">
            <a:tbl>
              <a:tblPr bandRow="1">
                <a:tableStyleId>{69CF1AB2-1976-4502-BF36-3FF5EA218861}</a:tableStyleId>
              </a:tblPr>
              <a:tblGrid>
                <a:gridCol w="46665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50752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119845">
                  <a:extLst>
                    <a:ext uri="{9D8B030D-6E8A-4147-A177-3AD203B41FA5}">
                      <a16:colId xmlns:a16="http://schemas.microsoft.com/office/drawing/2014/main" xmlns="" val="51906239"/>
                    </a:ext>
                  </a:extLst>
                </a:gridCol>
                <a:gridCol w="896379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936104">
                  <a:extLst>
                    <a:ext uri="{9D8B030D-6E8A-4147-A177-3AD203B41FA5}">
                      <a16:colId xmlns:a16="http://schemas.microsoft.com/office/drawing/2014/main" xmlns="" val="1077520910"/>
                    </a:ext>
                  </a:extLst>
                </a:gridCol>
                <a:gridCol w="936104">
                  <a:extLst>
                    <a:ext uri="{9D8B030D-6E8A-4147-A177-3AD203B41FA5}">
                      <a16:colId xmlns:a16="http://schemas.microsoft.com/office/drawing/2014/main" xmlns="" val="1791545515"/>
                    </a:ext>
                  </a:extLst>
                </a:gridCol>
                <a:gridCol w="936105">
                  <a:extLst>
                    <a:ext uri="{9D8B030D-6E8A-4147-A177-3AD203B41FA5}">
                      <a16:colId xmlns:a16="http://schemas.microsoft.com/office/drawing/2014/main" xmlns="" val="806988446"/>
                    </a:ext>
                  </a:extLst>
                </a:gridCol>
              </a:tblGrid>
              <a:tr h="72806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-68580" algn="l"/>
                          <a:tab pos="3051810" algn="ctr"/>
                        </a:tabLst>
                      </a:pPr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	№ п/п	</a:t>
                      </a:r>
                      <a:endParaRPr lang="ru-RU" sz="1200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47978" marR="4797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показателя</a:t>
                      </a:r>
                      <a:endParaRPr lang="ru-RU" sz="1200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47978" marR="47978" marT="0" marB="0" anchor="ctr"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Ед. измерения</a:t>
                      </a:r>
                      <a:endParaRPr lang="ru-RU" sz="1200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47978" marR="4797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</a:t>
                      </a:r>
                    </a:p>
                  </a:txBody>
                  <a:tcPr marL="47978" marR="4797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</a:t>
                      </a:r>
                      <a:endParaRPr lang="ru-RU" sz="1200" b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978" marR="4797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  <a:endParaRPr lang="ru-RU" sz="1200" b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978" marR="4797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</a:t>
                      </a:r>
                      <a:endParaRPr lang="ru-RU" sz="1200" b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978" marR="47978" marT="0" marB="0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42688">
                <a:tc gridSpan="7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ДЕМОГРАФИЯ</a:t>
                      </a:r>
                      <a:endParaRPr lang="ru-RU" sz="1200" b="0" i="1" kern="0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47978" marR="47978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8537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47978" marR="4797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Общая численность наличного населения </a:t>
                      </a:r>
                      <a:endParaRPr lang="ru-RU" sz="1200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49877" marR="4987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Тыс.чел. </a:t>
                      </a:r>
                      <a:endParaRPr lang="ru-RU" sz="1200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49877" marR="4987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18,7</a:t>
                      </a:r>
                      <a:endParaRPr lang="ru-RU" sz="1200" b="0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49877" marR="4987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0" dirty="0" smtClean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17,4</a:t>
                      </a:r>
                      <a:endParaRPr lang="ru-RU" sz="1200" b="0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49877" marR="4987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 dirty="0" smtClean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17,2</a:t>
                      </a:r>
                      <a:endParaRPr lang="ru-RU" sz="1200" b="0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49877" marR="4987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 dirty="0" smtClean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17,1</a:t>
                      </a:r>
                      <a:endParaRPr lang="ru-RU" sz="1200" b="0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49877" marR="49877" marT="0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72806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200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47978" marR="4797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Общая численность экономически активного населения </a:t>
                      </a:r>
                      <a:endParaRPr lang="ru-RU" sz="1200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49877" marR="4987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Тыс.чел. </a:t>
                      </a:r>
                      <a:endParaRPr lang="ru-RU" sz="1200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49877" marR="4987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9,8</a:t>
                      </a:r>
                      <a:endParaRPr lang="ru-RU" sz="1200" b="0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49877" marR="4987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 dirty="0" smtClean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9,4</a:t>
                      </a:r>
                      <a:endParaRPr lang="ru-RU" sz="1200" b="0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49877" marR="4987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 dirty="0" smtClean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9,1</a:t>
                      </a:r>
                      <a:endParaRPr lang="ru-RU" sz="1200" b="0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49877" marR="4987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 dirty="0" smtClean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9,1</a:t>
                      </a:r>
                      <a:endParaRPr lang="ru-RU" sz="1200" b="0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49877" marR="49877" marT="0" marB="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4268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200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47978" marR="4797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родившихся </a:t>
                      </a:r>
                      <a:endParaRPr lang="ru-RU" sz="1200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49877" marR="4987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Чел.</a:t>
                      </a:r>
                      <a:endParaRPr lang="ru-RU" sz="1200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49877" marR="4987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127</a:t>
                      </a:r>
                      <a:endParaRPr lang="ru-RU" sz="1200" b="0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49877" marR="4987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0" dirty="0" smtClean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13</a:t>
                      </a:r>
                      <a:r>
                        <a:rPr lang="ru-RU" sz="1200" b="0" dirty="0" smtClean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8</a:t>
                      </a:r>
                      <a:endParaRPr lang="ru-RU" sz="1200" b="0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49877" marR="4987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 dirty="0" smtClean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130</a:t>
                      </a:r>
                      <a:endParaRPr lang="ru-RU" sz="1200" b="0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49877" marR="4987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0" dirty="0" smtClean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139</a:t>
                      </a:r>
                      <a:endParaRPr lang="ru-RU" sz="1200" b="0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49877" marR="49877" marT="0" marB="0"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3096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200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47978" marR="4797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умерших </a:t>
                      </a:r>
                      <a:endParaRPr lang="ru-RU" sz="1200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49877" marR="4987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Чел.</a:t>
                      </a:r>
                      <a:endParaRPr lang="ru-RU" sz="1200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49877" marR="4987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334</a:t>
                      </a:r>
                      <a:endParaRPr lang="ru-RU" sz="1200" b="0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49877" marR="4987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0" dirty="0" smtClean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ru-RU" sz="1200" b="0" dirty="0" smtClean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82</a:t>
                      </a:r>
                      <a:endParaRPr lang="ru-RU" sz="1200" b="0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49877" marR="4987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 dirty="0" smtClean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360</a:t>
                      </a:r>
                      <a:endParaRPr lang="ru-RU" sz="1200" b="0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49877" marR="4987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0" dirty="0" smtClean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ru-RU" sz="1200" b="0" dirty="0" smtClean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16</a:t>
                      </a:r>
                      <a:endParaRPr lang="ru-RU" sz="1200" b="0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49877" marR="49877" marT="0" marB="0" anchor="ctr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B16D1E7C-F32A-4D46-9140-23193C8779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11FDFD-B394-4B36-85F8-A937FF2893FE}" type="slidenum">
              <a:rPr lang="ru-RU" smtClean="0"/>
              <a:pPr/>
              <a:t>8</a:t>
            </a:fld>
            <a:endParaRPr lang="ru-RU" dirty="0"/>
          </a:p>
        </p:txBody>
      </p:sp>
      <p:sp>
        <p:nvSpPr>
          <p:cNvPr id="14" name="Подзаголовок 2">
            <a:extLst>
              <a:ext uri="{FF2B5EF4-FFF2-40B4-BE49-F238E27FC236}">
                <a16:creationId xmlns:a16="http://schemas.microsoft.com/office/drawing/2014/main" xmlns="" id="{3AA9D025-3E1E-475A-A87F-3D532D8CF493}"/>
              </a:ext>
            </a:extLst>
          </p:cNvPr>
          <p:cNvSpPr txBox="1">
            <a:spLocks/>
          </p:cNvSpPr>
          <p:nvPr/>
        </p:nvSpPr>
        <p:spPr>
          <a:xfrm>
            <a:off x="971600" y="116632"/>
            <a:ext cx="6697288" cy="964395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/>
          <a:p>
            <a:pPr lvl="0" algn="ctr">
              <a:spcBef>
                <a:spcPct val="20000"/>
              </a:spcBef>
              <a:defRPr/>
            </a:pPr>
            <a:r>
              <a:rPr lang="ru-RU" sz="28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Monotype Corsiva" pitchFamily="66" charset="0"/>
              </a:rPr>
              <a:t>Итоги </a:t>
            </a:r>
            <a:r>
              <a:rPr lang="ru-RU" sz="28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Monotype Corsiva" pitchFamily="66" charset="0"/>
              </a:rPr>
              <a:t>социально-экономического развития  </a:t>
            </a:r>
          </a:p>
          <a:p>
            <a:pPr lvl="0" algn="ctr">
              <a:spcBef>
                <a:spcPct val="20000"/>
              </a:spcBef>
              <a:defRPr/>
            </a:pPr>
            <a:r>
              <a:rPr lang="ru-RU" sz="28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Monotype Corsiva" pitchFamily="66" charset="0"/>
              </a:rPr>
              <a:t>за </a:t>
            </a:r>
            <a:r>
              <a:rPr lang="ru-RU" sz="28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Monotype Corsiva" pitchFamily="66" charset="0"/>
              </a:rPr>
              <a:t>2022-2024 </a:t>
            </a:r>
            <a:r>
              <a:rPr lang="ru-RU" sz="28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Monotype Corsiva" pitchFamily="66" charset="0"/>
              </a:rPr>
              <a:t>годы </a:t>
            </a:r>
          </a:p>
        </p:txBody>
      </p:sp>
      <p:graphicFrame>
        <p:nvGraphicFramePr>
          <p:cNvPr id="15" name="Диаграмма 14"/>
          <p:cNvGraphicFramePr/>
          <p:nvPr>
            <p:extLst>
              <p:ext uri="{D42A27DB-BD31-4B8C-83A1-F6EECF244321}">
                <p14:modId xmlns:p14="http://schemas.microsoft.com/office/powerpoint/2010/main" val="1444342841"/>
              </p:ext>
            </p:extLst>
          </p:nvPr>
        </p:nvGraphicFramePr>
        <p:xfrm>
          <a:off x="899592" y="4293097"/>
          <a:ext cx="7507260" cy="23948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3" name="Фигура, имеющая форму буквы L 12"/>
          <p:cNvSpPr/>
          <p:nvPr/>
        </p:nvSpPr>
        <p:spPr>
          <a:xfrm rot="10800000">
            <a:off x="8460432" y="116632"/>
            <a:ext cx="535785" cy="589364"/>
          </a:xfrm>
          <a:prstGeom prst="corner">
            <a:avLst>
              <a:gd name="adj1" fmla="val 28442"/>
              <a:gd name="adj2" fmla="val 28442"/>
            </a:avLst>
          </a:prstGeom>
          <a:solidFill>
            <a:schemeClr val="accent1">
              <a:lumMod val="75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350" dirty="0"/>
          </a:p>
        </p:txBody>
      </p:sp>
      <p:sp>
        <p:nvSpPr>
          <p:cNvPr id="17" name="Фигура, имеющая форму буквы L 16"/>
          <p:cNvSpPr/>
          <p:nvPr/>
        </p:nvSpPr>
        <p:spPr>
          <a:xfrm rot="16200000">
            <a:off x="8433642" y="6125341"/>
            <a:ext cx="535785" cy="589364"/>
          </a:xfrm>
          <a:prstGeom prst="corner">
            <a:avLst>
              <a:gd name="adj1" fmla="val 28442"/>
              <a:gd name="adj2" fmla="val 28442"/>
            </a:avLst>
          </a:prstGeom>
          <a:solidFill>
            <a:schemeClr val="accent1">
              <a:lumMod val="75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350" dirty="0"/>
          </a:p>
        </p:txBody>
      </p:sp>
      <p:sp>
        <p:nvSpPr>
          <p:cNvPr id="18" name="Фигура, имеющая форму буквы L 17"/>
          <p:cNvSpPr/>
          <p:nvPr/>
        </p:nvSpPr>
        <p:spPr>
          <a:xfrm>
            <a:off x="152722" y="6125341"/>
            <a:ext cx="535785" cy="589364"/>
          </a:xfrm>
          <a:prstGeom prst="corner">
            <a:avLst>
              <a:gd name="adj1" fmla="val 28442"/>
              <a:gd name="adj2" fmla="val 28442"/>
            </a:avLst>
          </a:prstGeom>
          <a:solidFill>
            <a:schemeClr val="accent1">
              <a:lumMod val="75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350" dirty="0"/>
          </a:p>
        </p:txBody>
      </p:sp>
      <p:sp>
        <p:nvSpPr>
          <p:cNvPr id="19" name="Фигура, имеющая форму буквы L 18"/>
          <p:cNvSpPr/>
          <p:nvPr/>
        </p:nvSpPr>
        <p:spPr>
          <a:xfrm rot="10800000" flipH="1">
            <a:off x="179512" y="116632"/>
            <a:ext cx="482207" cy="589364"/>
          </a:xfrm>
          <a:prstGeom prst="corner">
            <a:avLst>
              <a:gd name="adj1" fmla="val 28442"/>
              <a:gd name="adj2" fmla="val 28442"/>
            </a:avLst>
          </a:prstGeom>
          <a:solidFill>
            <a:schemeClr val="accent1">
              <a:lumMod val="75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350" dirty="0"/>
          </a:p>
        </p:txBody>
      </p:sp>
    </p:spTree>
    <p:extLst>
      <p:ext uri="{BB962C8B-B14F-4D97-AF65-F5344CB8AC3E}">
        <p14:creationId xmlns:p14="http://schemas.microsoft.com/office/powerpoint/2010/main" val="1660988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одзаголовок 2">
            <a:extLst>
              <a:ext uri="{FF2B5EF4-FFF2-40B4-BE49-F238E27FC236}">
                <a16:creationId xmlns="" xmlns:a16="http://schemas.microsoft.com/office/drawing/2014/main" id="{3AA9D025-3E1E-475A-A87F-3D532D8CF493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91083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 algn="ctr">
              <a:spcBef>
                <a:spcPct val="20000"/>
              </a:spcBef>
              <a:defRPr/>
            </a:pPr>
            <a:r>
              <a:rPr lang="ru-RU" sz="24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Monotype Corsiva" pitchFamily="66" charset="0"/>
              </a:rPr>
              <a:t>Раздел</a:t>
            </a:r>
          </a:p>
          <a:p>
            <a:pPr lvl="0" algn="ctr">
              <a:spcBef>
                <a:spcPct val="20000"/>
              </a:spcBef>
              <a:defRPr/>
            </a:pPr>
            <a:r>
              <a:rPr lang="ru-RU" sz="32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Monotype Corsiva" pitchFamily="66" charset="0"/>
              </a:rPr>
              <a:t>«Физическая  культура и спорт» 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="" xmlns:a16="http://schemas.microsoft.com/office/drawing/2014/main" id="{549E1116-CFA7-40BD-BB88-03D3879793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11FDFD-B394-4B36-85F8-A937FF2893FE}" type="slidenum">
              <a:rPr lang="ru-RU" smtClean="0"/>
              <a:pPr/>
              <a:t>80</a:t>
            </a:fld>
            <a:endParaRPr lang="ru-RU" dirty="0"/>
          </a:p>
        </p:txBody>
      </p:sp>
      <p:sp>
        <p:nvSpPr>
          <p:cNvPr id="9" name="Фигура, имеющая форму буквы L 8"/>
          <p:cNvSpPr/>
          <p:nvPr/>
        </p:nvSpPr>
        <p:spPr>
          <a:xfrm rot="10800000">
            <a:off x="8286777" y="142853"/>
            <a:ext cx="714380" cy="785818"/>
          </a:xfrm>
          <a:prstGeom prst="corner">
            <a:avLst>
              <a:gd name="adj1" fmla="val 28442"/>
              <a:gd name="adj2" fmla="val 28442"/>
            </a:avLst>
          </a:prstGeom>
          <a:solidFill>
            <a:schemeClr val="accent1">
              <a:lumMod val="75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Фигура, имеющая форму буквы L 9"/>
          <p:cNvSpPr/>
          <p:nvPr/>
        </p:nvSpPr>
        <p:spPr>
          <a:xfrm rot="16200000">
            <a:off x="8251058" y="5915437"/>
            <a:ext cx="714380" cy="785819"/>
          </a:xfrm>
          <a:prstGeom prst="corner">
            <a:avLst>
              <a:gd name="adj1" fmla="val 28442"/>
              <a:gd name="adj2" fmla="val 28442"/>
            </a:avLst>
          </a:prstGeom>
          <a:solidFill>
            <a:schemeClr val="accent1">
              <a:lumMod val="75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" name="Фигура, имеющая форму буквы L 10"/>
          <p:cNvSpPr/>
          <p:nvPr/>
        </p:nvSpPr>
        <p:spPr>
          <a:xfrm>
            <a:off x="142844" y="5915437"/>
            <a:ext cx="714380" cy="785818"/>
          </a:xfrm>
          <a:prstGeom prst="corner">
            <a:avLst>
              <a:gd name="adj1" fmla="val 28442"/>
              <a:gd name="adj2" fmla="val 28442"/>
            </a:avLst>
          </a:prstGeom>
          <a:solidFill>
            <a:schemeClr val="accent1">
              <a:lumMod val="75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Фигура, имеющая форму буквы L 11"/>
          <p:cNvSpPr/>
          <p:nvPr/>
        </p:nvSpPr>
        <p:spPr>
          <a:xfrm rot="10800000" flipH="1">
            <a:off x="142845" y="142853"/>
            <a:ext cx="642943" cy="785818"/>
          </a:xfrm>
          <a:prstGeom prst="corner">
            <a:avLst>
              <a:gd name="adj1" fmla="val 28442"/>
              <a:gd name="adj2" fmla="val 28442"/>
            </a:avLst>
          </a:prstGeom>
          <a:solidFill>
            <a:schemeClr val="accent1">
              <a:lumMod val="75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aphicFrame>
        <p:nvGraphicFramePr>
          <p:cNvPr id="14" name="Схема 13"/>
          <p:cNvGraphicFramePr/>
          <p:nvPr>
            <p:extLst>
              <p:ext uri="{D42A27DB-BD31-4B8C-83A1-F6EECF244321}">
                <p14:modId xmlns:p14="http://schemas.microsoft.com/office/powerpoint/2010/main" val="617416937"/>
              </p:ext>
            </p:extLst>
          </p:nvPr>
        </p:nvGraphicFramePr>
        <p:xfrm>
          <a:off x="31941" y="1196752"/>
          <a:ext cx="7920879" cy="28803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0482" name="Picture 2" descr="Z:\ЗОРИНА А.В\Картинки для Бюджета для граждан\спорт 3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928794" y="2928935"/>
            <a:ext cx="6000792" cy="37862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28597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одзаголовок 2">
            <a:extLst>
              <a:ext uri="{FF2B5EF4-FFF2-40B4-BE49-F238E27FC236}">
                <a16:creationId xmlns="" xmlns:a16="http://schemas.microsoft.com/office/drawing/2014/main" id="{3AA9D025-3E1E-475A-A87F-3D532D8CF493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91083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 algn="ctr">
              <a:spcBef>
                <a:spcPct val="20000"/>
              </a:spcBef>
              <a:defRPr/>
            </a:pPr>
            <a:r>
              <a:rPr lang="ru-RU" sz="24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Monotype Corsiva" pitchFamily="66" charset="0"/>
              </a:rPr>
              <a:t>Раздел</a:t>
            </a:r>
          </a:p>
          <a:p>
            <a:pPr lvl="0" algn="ctr">
              <a:spcBef>
                <a:spcPct val="20000"/>
              </a:spcBef>
              <a:defRPr/>
            </a:pPr>
            <a:r>
              <a:rPr lang="ru-RU" sz="32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Monotype Corsiva" pitchFamily="66" charset="0"/>
              </a:rPr>
              <a:t>«Физическая  культура и спорт» 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0" y="1017970"/>
            <a:ext cx="9120000" cy="86177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600" dirty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 Подраздел </a:t>
            </a:r>
            <a:r>
              <a:rPr lang="ru-RU" sz="16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1103</a:t>
            </a:r>
            <a:endParaRPr lang="ru-RU" sz="1600" b="1" dirty="0">
              <a:solidFill>
                <a:srgbClr val="000000"/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dirty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« Массовый спорт»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600" dirty="0">
                <a:latin typeface="Arial" pitchFamily="34" charset="0"/>
                <a:cs typeface="Arial" pitchFamily="34" charset="0"/>
              </a:rPr>
              <a:t>План -  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27568,1 тыс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. руб., исполнение – 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27567,7 тыс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. руб. 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(100%).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 </a:t>
            </a:r>
            <a:endParaRPr lang="ru-RU" dirty="0">
              <a:solidFill>
                <a:srgbClr val="000000"/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0" y="2002810"/>
            <a:ext cx="9144000" cy="80021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Муниципальная программа Тугулымского городского округа </a:t>
            </a:r>
            <a:r>
              <a:rPr lang="ru-RU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«</a:t>
            </a:r>
            <a:r>
              <a:rPr lang="ru-RU" sz="1600" dirty="0" smtClean="0">
                <a:solidFill>
                  <a:schemeClr val="tx1"/>
                </a:solidFill>
              </a:rPr>
              <a:t>Развитие физической культуры и спорта  в Тугулымском городском округе до 2029 года</a:t>
            </a:r>
            <a:r>
              <a:rPr lang="ru-RU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»: </a:t>
            </a:r>
            <a:r>
              <a:rPr lang="ru-RU" sz="1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запланировано бюджетных средств – </a:t>
            </a:r>
            <a:r>
              <a:rPr lang="ru-RU" sz="1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23683,7 тыс</a:t>
            </a:r>
            <a:r>
              <a:rPr lang="ru-RU" sz="1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 руб., исполнение составило </a:t>
            </a:r>
            <a:r>
              <a:rPr lang="ru-RU" sz="1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23683,3 тыс</a:t>
            </a:r>
            <a:r>
              <a:rPr lang="ru-RU" sz="1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 руб</a:t>
            </a:r>
            <a:r>
              <a:rPr lang="ru-RU" sz="1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 или 100%</a:t>
            </a:r>
            <a:endParaRPr lang="ru-RU" sz="14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142844" y="3071810"/>
            <a:ext cx="5041973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b="1" i="1" dirty="0" smtClean="0">
                <a:latin typeface="Arial" pitchFamily="34" charset="0"/>
                <a:cs typeface="Arial" pitchFamily="34" charset="0"/>
              </a:rPr>
              <a:t>- О</a:t>
            </a:r>
            <a:r>
              <a:rPr lang="ru-RU" sz="1200" b="1" i="1" dirty="0" smtClean="0"/>
              <a:t>рганизация предоставления дополнительного образования детей в муниципальных организациях дополнительного образования, предоставлены субсидии бюджетным учреждениям на финансовое обеспечение муниципального задания на оказание муниципальных услуг: оплата труда – 22496,0 тыс. руб., прочие расходы – 826,3 тыс. руб., антитеррористическая защищенность – 110,0 тыс. руб., противопожарные мероприятия – 161,0 тыс. руб., предоставлена субсидии на иные цели бюджетному учреждению МБОУ ДО "ДЮСШ" – 90,0 тыс. руб. на оплату административного штрафа.</a:t>
            </a:r>
          </a:p>
          <a:p>
            <a:pPr algn="just"/>
            <a:r>
              <a:rPr lang="ru-RU" sz="1200" b="1" dirty="0" smtClean="0"/>
              <a:t>- </a:t>
            </a:r>
            <a:r>
              <a:rPr lang="ru-RU" sz="1200" b="1" i="1" dirty="0" smtClean="0"/>
              <a:t>Обеспечение осуществления оплаты труда работников муниципальных организаций дополнительного образования и муниципальных образовательных организаций высшего образования с учетом установленных указами Президента Российской Федерации показателей соотношения заработной платы для данных категорий работников– 3100,0 тыс. руб.</a:t>
            </a:r>
          </a:p>
          <a:p>
            <a:pPr algn="just"/>
            <a:r>
              <a:rPr lang="ru-RU" sz="1200" b="1" i="1" dirty="0" smtClean="0">
                <a:latin typeface="Arial" pitchFamily="34" charset="0"/>
                <a:cs typeface="Arial" pitchFamily="34" charset="0"/>
              </a:rPr>
              <a:t>-</a:t>
            </a:r>
            <a:r>
              <a:rPr lang="ru-RU" sz="1200" dirty="0" smtClean="0"/>
              <a:t> </a:t>
            </a:r>
            <a:r>
              <a:rPr lang="ru-RU" sz="1200" b="1" i="1" dirty="0" smtClean="0"/>
              <a:t>Обеспечение фондов оплаты труда работников органов местного самоуправления и работников муниципальных учреждений, за исключением работников, заработная плата которых определяется в соответствии с указами Президента Российской Федерации – 784,4 тыс. руб. </a:t>
            </a:r>
          </a:p>
          <a:p>
            <a:pPr algn="just"/>
            <a:endParaRPr lang="ru-RU" sz="1200" b="1" i="1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047725" y="2857496"/>
            <a:ext cx="7143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 </a:t>
            </a:r>
            <a:r>
              <a:rPr lang="ru-RU" b="1" i="1" dirty="0">
                <a:latin typeface="Arial" pitchFamily="34" charset="0"/>
                <a:cs typeface="Arial" pitchFamily="34" charset="0"/>
              </a:rPr>
              <a:t>Денежные средства были  направлены на: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="" xmlns:a16="http://schemas.microsoft.com/office/drawing/2014/main" id="{549E1116-CFA7-40BD-BB88-03D3879793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11FDFD-B394-4B36-85F8-A937FF2893FE}" type="slidenum">
              <a:rPr lang="ru-RU" smtClean="0"/>
              <a:pPr/>
              <a:t>81</a:t>
            </a:fld>
            <a:endParaRPr lang="ru-RU" dirty="0"/>
          </a:p>
        </p:txBody>
      </p:sp>
      <p:sp>
        <p:nvSpPr>
          <p:cNvPr id="15" name="Фигура, имеющая форму буквы L 14"/>
          <p:cNvSpPr/>
          <p:nvPr/>
        </p:nvSpPr>
        <p:spPr>
          <a:xfrm rot="10800000">
            <a:off x="8286777" y="142853"/>
            <a:ext cx="714380" cy="785818"/>
          </a:xfrm>
          <a:prstGeom prst="corner">
            <a:avLst>
              <a:gd name="adj1" fmla="val 28442"/>
              <a:gd name="adj2" fmla="val 28442"/>
            </a:avLst>
          </a:prstGeom>
          <a:solidFill>
            <a:schemeClr val="accent1">
              <a:lumMod val="75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9" name="Фигура, имеющая форму буквы L 18"/>
          <p:cNvSpPr/>
          <p:nvPr/>
        </p:nvSpPr>
        <p:spPr>
          <a:xfrm rot="16200000">
            <a:off x="8251058" y="5915437"/>
            <a:ext cx="714380" cy="785819"/>
          </a:xfrm>
          <a:prstGeom prst="corner">
            <a:avLst>
              <a:gd name="adj1" fmla="val 28442"/>
              <a:gd name="adj2" fmla="val 28442"/>
            </a:avLst>
          </a:prstGeom>
          <a:solidFill>
            <a:schemeClr val="accent1">
              <a:lumMod val="75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0" name="Фигура, имеющая форму буквы L 19"/>
          <p:cNvSpPr/>
          <p:nvPr/>
        </p:nvSpPr>
        <p:spPr>
          <a:xfrm>
            <a:off x="142844" y="5915437"/>
            <a:ext cx="714380" cy="785818"/>
          </a:xfrm>
          <a:prstGeom prst="corner">
            <a:avLst>
              <a:gd name="adj1" fmla="val 28442"/>
              <a:gd name="adj2" fmla="val 28442"/>
            </a:avLst>
          </a:prstGeom>
          <a:solidFill>
            <a:schemeClr val="accent1">
              <a:lumMod val="75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1" name="Фигура, имеющая форму буквы L 20"/>
          <p:cNvSpPr/>
          <p:nvPr/>
        </p:nvSpPr>
        <p:spPr>
          <a:xfrm rot="10800000" flipH="1">
            <a:off x="142845" y="142853"/>
            <a:ext cx="642943" cy="785818"/>
          </a:xfrm>
          <a:prstGeom prst="corner">
            <a:avLst>
              <a:gd name="adj1" fmla="val 28442"/>
              <a:gd name="adj2" fmla="val 28442"/>
            </a:avLst>
          </a:prstGeom>
          <a:solidFill>
            <a:schemeClr val="accent1">
              <a:lumMod val="75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028" name="Picture 4" descr="https://sun9-70.userapi.com/impg/V71tb-GdAzf0c5ERRxhM8zYSkAlxWDK3fhob0A/ZHNlplL7Vjo.jpg?size=1280x960&amp;quality=95&amp;sign=a5145de80b565be215399fb8a334a07c&amp;type=albu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3787" y="4797152"/>
            <a:ext cx="2591413" cy="1943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sun9-9.userapi.com/impg/45QU1icCTk1VPXjXhVHllsgPsynSJ_90aeOeUA/vnZXip5y-rg.jpg?size=2560x1920&amp;quality=95&amp;sign=24a281b30f1221607280146de818d06e&amp;type=album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72" r="9724"/>
          <a:stretch/>
        </p:blipFill>
        <p:spPr bwMode="auto">
          <a:xfrm>
            <a:off x="6444208" y="3116227"/>
            <a:ext cx="2566529" cy="1995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6101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одзаголовок 2">
            <a:extLst>
              <a:ext uri="{FF2B5EF4-FFF2-40B4-BE49-F238E27FC236}">
                <a16:creationId xmlns:a16="http://schemas.microsoft.com/office/drawing/2014/main" xmlns="" id="{3AA9D025-3E1E-475A-A87F-3D532D8CF493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91083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 algn="ctr">
              <a:spcBef>
                <a:spcPct val="20000"/>
              </a:spcBef>
              <a:defRPr/>
            </a:pPr>
            <a:r>
              <a:rPr lang="ru-RU" sz="20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Monotype Corsiva" pitchFamily="66" charset="0"/>
              </a:rPr>
              <a:t>Раздел</a:t>
            </a:r>
          </a:p>
          <a:p>
            <a:pPr lvl="0" algn="ctr">
              <a:spcBef>
                <a:spcPct val="20000"/>
              </a:spcBef>
              <a:defRPr/>
            </a:pPr>
            <a:r>
              <a:rPr lang="ru-RU" sz="28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Monotype Corsiva" pitchFamily="66" charset="0"/>
              </a:rPr>
              <a:t>«Средства массовой информации» </a:t>
            </a:r>
          </a:p>
        </p:txBody>
      </p:sp>
      <p:graphicFrame>
        <p:nvGraphicFramePr>
          <p:cNvPr id="15" name="Group 26"/>
          <p:cNvGraphicFramePr>
            <a:graphicFrameLocks noGrp="1"/>
          </p:cNvGraphicFramePr>
          <p:nvPr>
            <p:extLst/>
          </p:nvPr>
        </p:nvGraphicFramePr>
        <p:xfrm>
          <a:off x="285720" y="3714752"/>
          <a:ext cx="8651906" cy="1905983"/>
        </p:xfrm>
        <a:graphic>
          <a:graphicData uri="http://schemas.openxmlformats.org/drawingml/2006/table">
            <a:tbl>
              <a:tblPr bandRow="1">
                <a:tableStyleId>{69CF1AB2-1976-4502-BF36-3FF5EA218861}</a:tableStyleId>
              </a:tblPr>
              <a:tblGrid>
                <a:gridCol w="213334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00652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488059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612788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411191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88672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100" u="none" strike="noStrike" cap="none" normalizeH="0" baseline="0" dirty="0">
                        <a:ln>
                          <a:noFill/>
                        </a:ln>
                        <a:effectLst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Наименование подраздела</a:t>
                      </a:r>
                      <a:endParaRPr kumimoji="0" lang="ru-RU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32080" marR="132080" marT="34290" marB="34290" anchor="ctr" anchorCtr="1" horzOverflow="overflow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u="none" strike="noStrike" dirty="0"/>
                        <a:t>Сумма, </a:t>
                      </a:r>
                      <a:br>
                        <a:rPr lang="ru-RU" sz="1100" u="none" strike="noStrike" dirty="0"/>
                      </a:br>
                      <a:r>
                        <a:rPr lang="ru-RU" sz="1100" u="none" strike="noStrike" dirty="0"/>
                        <a:t>в тысячах рублей               </a:t>
                      </a:r>
                      <a:r>
                        <a:rPr lang="ru-RU" sz="1100" u="none" strike="noStrike" dirty="0" smtClean="0"/>
                        <a:t>     на 01.01.2025</a:t>
                      </a:r>
                      <a:r>
                        <a:rPr lang="ru-RU" sz="1100" u="none" strike="noStrike" baseline="0" dirty="0" smtClean="0"/>
                        <a:t> года</a:t>
                      </a:r>
                      <a:endParaRPr lang="ru-RU" sz="1100" b="0" i="1" u="none" strike="noStrike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11007" marT="571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/>
                        <a:t>Исполнение</a:t>
                      </a:r>
                      <a:endParaRPr lang="ru-RU" sz="1100" b="0" i="0" u="none" strike="noStrike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11007" marT="5715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/>
                        <a:t>% </a:t>
                      </a:r>
                    </a:p>
                    <a:p>
                      <a:pPr algn="ctr" fontAlgn="b"/>
                      <a:r>
                        <a:rPr lang="ru-RU" sz="1100" u="none" strike="noStrike" dirty="0"/>
                        <a:t>исполнения</a:t>
                      </a:r>
                      <a:endParaRPr lang="ru-RU" sz="1100" b="0" i="0" u="none" strike="noStrike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11007" marT="571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/>
                        <a:t>%</a:t>
                      </a:r>
                    </a:p>
                    <a:p>
                      <a:pPr algn="ctr" fontAlgn="b"/>
                      <a:r>
                        <a:rPr lang="ru-RU" sz="1100" u="none" strike="noStrike" dirty="0"/>
                        <a:t> в общей сумме</a:t>
                      </a:r>
                      <a:r>
                        <a:rPr lang="ru-RU" sz="1100" u="none" strike="noStrike" baseline="0" dirty="0"/>
                        <a:t> расходов</a:t>
                      </a:r>
                      <a:endParaRPr lang="ru-RU" sz="1100" b="0" i="0" u="none" strike="noStrike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11007" marT="5715" marB="0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8293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u="none" strike="noStrike" cap="none" normalizeH="0" baseline="0" dirty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</a:rPr>
                        <a:t>Периодическая печать и издательства</a:t>
                      </a:r>
                      <a:endParaRPr kumimoji="0" lang="ru-RU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32080" marR="132080" marT="34290" marB="34290" anchor="ctr" horzOverflow="overflow"/>
                </a:tc>
                <a:tc>
                  <a:txBody>
                    <a:bodyPr/>
                    <a:lstStyle/>
                    <a:p>
                      <a:pPr algn="ctr" fontAlgn="auto"/>
                      <a:r>
                        <a:rPr lang="ru-RU" sz="1100" u="none" strike="noStrike" dirty="0" smtClean="0"/>
                        <a:t>906,5</a:t>
                      </a:r>
                      <a:endParaRPr lang="ru-RU" sz="1100" b="0" i="0" u="none" strike="noStrike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1007" marR="11007" marT="5715" marB="0" anchor="ctr"/>
                </a:tc>
                <a:tc>
                  <a:txBody>
                    <a:bodyPr/>
                    <a:lstStyle/>
                    <a:p>
                      <a:pPr algn="ctr" fontAlgn="auto"/>
                      <a:r>
                        <a:rPr lang="ru-RU" sz="1100" u="none" strike="noStrike" dirty="0" smtClean="0"/>
                        <a:t>906,5</a:t>
                      </a:r>
                      <a:endParaRPr lang="ru-RU" sz="1100" b="0" i="0" u="none" strike="noStrike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1007" marR="11007" marT="5715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/>
                      <a:r>
                        <a:rPr lang="ru-RU" sz="1100" u="none" strike="noStrike" dirty="0" smtClean="0"/>
                        <a:t>100</a:t>
                      </a:r>
                      <a:endParaRPr lang="ru-RU" sz="1100" b="0" i="0" u="none" strike="noStrike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1007" marR="11007" marT="5715" marB="0" anchor="ctr"/>
                </a:tc>
                <a:tc>
                  <a:txBody>
                    <a:bodyPr/>
                    <a:lstStyle/>
                    <a:p>
                      <a:pPr algn="ctr" fontAlgn="auto"/>
                      <a:r>
                        <a:rPr lang="ru-RU" sz="1100" u="none" strike="noStrike" dirty="0" smtClean="0">
                          <a:solidFill>
                            <a:srgbClr val="FF0000"/>
                          </a:solidFill>
                        </a:rPr>
                        <a:t>0,1</a:t>
                      </a:r>
                      <a:endParaRPr lang="ru-RU" sz="1100" b="0" i="0" u="none" strike="noStrike" dirty="0">
                        <a:solidFill>
                          <a:srgbClr val="FF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1007" marR="11007" marT="5715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36326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ИТОГО </a:t>
                      </a:r>
                      <a:endParaRPr kumimoji="0" lang="ru-RU" sz="11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32080" marR="132080" marT="34290" marB="34290" anchor="ctr" horzOverflow="overflow"/>
                </a:tc>
                <a:tc>
                  <a:txBody>
                    <a:bodyPr/>
                    <a:lstStyle/>
                    <a:p>
                      <a:pPr algn="ctr" fontAlgn="auto"/>
                      <a:r>
                        <a:rPr lang="ru-RU" sz="1100" u="none" strike="noStrike" dirty="0" smtClean="0"/>
                        <a:t>906,5</a:t>
                      </a:r>
                      <a:endParaRPr lang="ru-RU" sz="1100" b="1" i="0" u="none" strike="noStrike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1007" marR="11007" marT="5715" marB="0" anchor="ctr"/>
                </a:tc>
                <a:tc>
                  <a:txBody>
                    <a:bodyPr/>
                    <a:lstStyle/>
                    <a:p>
                      <a:pPr algn="ctr" fontAlgn="auto"/>
                      <a:r>
                        <a:rPr lang="ru-RU" sz="1100" u="none" strike="noStrike" dirty="0" smtClean="0"/>
                        <a:t>906,5</a:t>
                      </a:r>
                      <a:endParaRPr lang="ru-RU" sz="1100" b="1" i="0" u="none" strike="noStrike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1007" marR="11007" marT="5715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/>
                      <a:r>
                        <a:rPr lang="ru-RU" sz="1100" u="none" strike="noStrike" dirty="0" smtClean="0"/>
                        <a:t>100</a:t>
                      </a:r>
                      <a:endParaRPr lang="ru-RU" sz="1100" b="1" i="0" u="none" strike="noStrike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1007" marR="11007" marT="5715" marB="0" anchor="ctr"/>
                </a:tc>
                <a:tc>
                  <a:txBody>
                    <a:bodyPr/>
                    <a:lstStyle/>
                    <a:p>
                      <a:pPr algn="ctr" fontAlgn="auto"/>
                      <a:r>
                        <a:rPr lang="ru-RU" sz="1100" u="none" strike="noStrike" dirty="0" smtClean="0">
                          <a:solidFill>
                            <a:srgbClr val="FF0000"/>
                          </a:solidFill>
                        </a:rPr>
                        <a:t>0,1</a:t>
                      </a:r>
                      <a:endParaRPr lang="ru-RU" sz="1100" b="1" i="0" u="none" strike="noStrike" dirty="0">
                        <a:solidFill>
                          <a:srgbClr val="FF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1007" marR="11007" marT="5715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sp>
        <p:nvSpPr>
          <p:cNvPr id="83973" name="Rectangle 5"/>
          <p:cNvSpPr>
            <a:spLocks noChangeArrowheads="1"/>
          </p:cNvSpPr>
          <p:nvPr/>
        </p:nvSpPr>
        <p:spPr bwMode="auto">
          <a:xfrm>
            <a:off x="642910" y="5715016"/>
            <a:ext cx="8191557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72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1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Отражены расходы  МБУ </a:t>
            </a:r>
            <a:r>
              <a:rPr kumimoji="0" lang="ru-RU" sz="1200" b="1" u="none" strike="noStrike" cap="none" normalizeH="0" baseline="0" dirty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Редакция газеты «Знамя труда», </a:t>
            </a:r>
          </a:p>
          <a:p>
            <a:pPr marL="0" marR="0" lvl="0" indent="4572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1" u="none" strike="noStrike" cap="none" normalizeH="0" baseline="0" dirty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предусмотрено субсидий на финансовое обеспечение </a:t>
            </a:r>
            <a:r>
              <a:rPr kumimoji="0" lang="ru-RU" sz="1200" b="1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выполнения муниципального задания </a:t>
            </a:r>
            <a:r>
              <a:rPr lang="ru-RU" sz="12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за </a:t>
            </a:r>
            <a:r>
              <a:rPr kumimoji="0" lang="ru-RU" sz="1200" b="1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2024г</a:t>
            </a:r>
            <a:r>
              <a:rPr kumimoji="0" lang="ru-RU" sz="1200" b="1" u="none" strike="noStrike" cap="none" normalizeH="0" baseline="0" dirty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. – </a:t>
            </a:r>
            <a:r>
              <a:rPr kumimoji="0" lang="ru-RU" sz="1200" b="1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906,5 </a:t>
            </a:r>
            <a:r>
              <a:rPr kumimoji="0" lang="ru-RU" sz="1200" b="1" u="none" strike="noStrike" cap="none" normalizeH="0" baseline="0" dirty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тыс. руб., исполнение составило – </a:t>
            </a:r>
            <a:r>
              <a:rPr kumimoji="0" lang="ru-RU" sz="1200" b="1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906,5</a:t>
            </a:r>
            <a:r>
              <a:rPr kumimoji="0" lang="ru-RU" sz="1200" b="1" u="none" strike="noStrike" cap="none" normalizeH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1200" b="1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тыс</a:t>
            </a:r>
            <a:r>
              <a:rPr kumimoji="0" lang="ru-RU" sz="1200" b="1" u="none" strike="noStrike" cap="none" normalizeH="0" baseline="0" dirty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. руб. </a:t>
            </a:r>
            <a:r>
              <a:rPr kumimoji="0" lang="ru-RU" sz="1200" b="1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или</a:t>
            </a:r>
            <a:r>
              <a:rPr kumimoji="0" lang="ru-RU" sz="1200" b="1" u="none" strike="noStrike" cap="none" normalizeH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100 </a:t>
            </a:r>
            <a:r>
              <a:rPr kumimoji="0" lang="ru-RU" sz="1200" b="1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%.</a:t>
            </a:r>
          </a:p>
          <a:p>
            <a:pPr marL="0" marR="0" lvl="0" indent="4572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1" u="none" strike="noStrike" cap="none" normalizeH="0" baseline="0" dirty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Фигура, имеющая форму буквы L 13"/>
          <p:cNvSpPr/>
          <p:nvPr/>
        </p:nvSpPr>
        <p:spPr>
          <a:xfrm rot="10800000">
            <a:off x="8286777" y="142853"/>
            <a:ext cx="714380" cy="785818"/>
          </a:xfrm>
          <a:prstGeom prst="corner">
            <a:avLst>
              <a:gd name="adj1" fmla="val 28442"/>
              <a:gd name="adj2" fmla="val 28442"/>
            </a:avLst>
          </a:prstGeom>
          <a:solidFill>
            <a:schemeClr val="accent1">
              <a:lumMod val="75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6" name="Фигура, имеющая форму буквы L 15"/>
          <p:cNvSpPr/>
          <p:nvPr/>
        </p:nvSpPr>
        <p:spPr>
          <a:xfrm rot="16200000">
            <a:off x="8251058" y="5915437"/>
            <a:ext cx="714380" cy="785819"/>
          </a:xfrm>
          <a:prstGeom prst="corner">
            <a:avLst>
              <a:gd name="adj1" fmla="val 28442"/>
              <a:gd name="adj2" fmla="val 28442"/>
            </a:avLst>
          </a:prstGeom>
          <a:solidFill>
            <a:schemeClr val="accent1">
              <a:lumMod val="75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7" name="Фигура, имеющая форму буквы L 16"/>
          <p:cNvSpPr/>
          <p:nvPr/>
        </p:nvSpPr>
        <p:spPr>
          <a:xfrm>
            <a:off x="142844" y="5915437"/>
            <a:ext cx="714380" cy="785818"/>
          </a:xfrm>
          <a:prstGeom prst="corner">
            <a:avLst>
              <a:gd name="adj1" fmla="val 28442"/>
              <a:gd name="adj2" fmla="val 28442"/>
            </a:avLst>
          </a:prstGeom>
          <a:solidFill>
            <a:schemeClr val="accent1">
              <a:lumMod val="75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8" name="Фигура, имеющая форму буквы L 17"/>
          <p:cNvSpPr/>
          <p:nvPr/>
        </p:nvSpPr>
        <p:spPr>
          <a:xfrm rot="10800000" flipH="1">
            <a:off x="142845" y="142853"/>
            <a:ext cx="642943" cy="785818"/>
          </a:xfrm>
          <a:prstGeom prst="corner">
            <a:avLst>
              <a:gd name="adj1" fmla="val 28442"/>
              <a:gd name="adj2" fmla="val 28442"/>
            </a:avLst>
          </a:prstGeom>
          <a:solidFill>
            <a:schemeClr val="accent1">
              <a:lumMod val="75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3074" name="Picture 2" descr="https://vki3.okcdn.ru/i?r=B1JAm_VFBkioSGBqh1JYdov174w1K1FEdH9ay7yLN4IjAKz43H61jlvUWL1w3nOTaJwLbSLOJx2oUb3e1PeAWOPOjvQIyG-zolw52-WJejApewwAAAA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928670"/>
            <a:ext cx="3600400" cy="2741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7213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одзаголовок 2">
            <a:extLst>
              <a:ext uri="{FF2B5EF4-FFF2-40B4-BE49-F238E27FC236}">
                <a16:creationId xmlns:a16="http://schemas.microsoft.com/office/drawing/2014/main" xmlns="" id="{3AA9D025-3E1E-475A-A87F-3D532D8CF493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91083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 algn="ctr">
              <a:spcBef>
                <a:spcPct val="20000"/>
              </a:spcBef>
              <a:defRPr/>
            </a:pPr>
            <a:r>
              <a:rPr lang="ru-RU" sz="24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Monotype Corsiva" pitchFamily="66" charset="0"/>
              </a:rPr>
              <a:t>Раздел</a:t>
            </a:r>
          </a:p>
          <a:p>
            <a:pPr lvl="0" algn="ctr">
              <a:spcBef>
                <a:spcPct val="20000"/>
              </a:spcBef>
              <a:defRPr/>
            </a:pPr>
            <a:r>
              <a:rPr lang="ru-RU" sz="32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Monotype Corsiva" pitchFamily="66" charset="0"/>
              </a:rPr>
              <a:t>«Обслуживание государственного и муниципального долга» </a:t>
            </a:r>
            <a:endParaRPr lang="ru-RU" sz="3200" b="1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accent1">
                  <a:lumMod val="75000"/>
                </a:schemeClr>
              </a:solidFill>
              <a:effectLst>
                <a:reflection blurRad="12700" stA="28000" endPos="45000" dist="1000" dir="5400000" sy="-100000" algn="bl" rotWithShape="0"/>
              </a:effectLst>
              <a:latin typeface="Monotype Corsiva" pitchFamily="66" charset="0"/>
            </a:endParaRPr>
          </a:p>
        </p:txBody>
      </p:sp>
      <p:graphicFrame>
        <p:nvGraphicFramePr>
          <p:cNvPr id="14" name="Group 26"/>
          <p:cNvGraphicFramePr>
            <a:graphicFrameLocks/>
          </p:cNvGraphicFramePr>
          <p:nvPr>
            <p:extLst/>
          </p:nvPr>
        </p:nvGraphicFramePr>
        <p:xfrm>
          <a:off x="285720" y="1446597"/>
          <a:ext cx="8572592" cy="2090822"/>
        </p:xfrm>
        <a:graphic>
          <a:graphicData uri="http://schemas.openxmlformats.org/drawingml/2006/table">
            <a:tbl>
              <a:tblPr bandRow="1">
                <a:tableStyleId>{69CF1AB2-1976-4502-BF36-3FF5EA218861}</a:tableStyleId>
              </a:tblPr>
              <a:tblGrid>
                <a:gridCol w="246250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548319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640791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549635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371344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86296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100" u="none" strike="noStrike" cap="none" normalizeH="0" baseline="0" dirty="0">
                        <a:ln>
                          <a:noFill/>
                        </a:ln>
                        <a:effectLst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Наименование подраздела</a:t>
                      </a:r>
                      <a:endParaRPr kumimoji="0" lang="ru-RU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32080" marR="132080" marT="34290" marB="34290" anchor="ctr" anchorCtr="1" horzOverflow="overflow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u="none" strike="noStrike" dirty="0"/>
                        <a:t>Сумма, </a:t>
                      </a:r>
                      <a:br>
                        <a:rPr lang="ru-RU" sz="1100" u="none" strike="noStrike" dirty="0"/>
                      </a:br>
                      <a:r>
                        <a:rPr lang="ru-RU" sz="1100" u="none" strike="noStrike" dirty="0"/>
                        <a:t>в тысячах рублей </a:t>
                      </a:r>
                      <a:r>
                        <a:rPr lang="ru-RU" sz="1100" u="none" strike="noStrike" dirty="0" smtClean="0"/>
                        <a:t> на 01.01.2025 года </a:t>
                      </a:r>
                      <a:endParaRPr lang="ru-RU" sz="1100" b="1" i="1" u="none" strike="noStrike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11007" marT="571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/>
                        <a:t>Исполнение</a:t>
                      </a:r>
                      <a:endParaRPr lang="ru-RU" sz="1100" b="0" i="0" u="none" strike="noStrike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11007" marT="5715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/>
                        <a:t>% </a:t>
                      </a:r>
                    </a:p>
                    <a:p>
                      <a:pPr algn="ctr" fontAlgn="b"/>
                      <a:r>
                        <a:rPr lang="ru-RU" sz="1100" u="none" strike="noStrike" dirty="0"/>
                        <a:t>исполнения</a:t>
                      </a:r>
                      <a:endParaRPr lang="ru-RU" sz="1100" b="0" i="0" u="none" strike="noStrike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11007" marT="571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/>
                        <a:t>%</a:t>
                      </a:r>
                    </a:p>
                    <a:p>
                      <a:pPr algn="ctr" fontAlgn="b"/>
                      <a:r>
                        <a:rPr lang="ru-RU" sz="1100" u="none" strike="noStrike" dirty="0"/>
                        <a:t> в общей сумме</a:t>
                      </a:r>
                      <a:r>
                        <a:rPr lang="ru-RU" sz="1100" u="none" strike="noStrike" baseline="0" dirty="0"/>
                        <a:t> расходов</a:t>
                      </a:r>
                      <a:endParaRPr lang="ru-RU" sz="1100" b="0" i="0" u="none" strike="noStrike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11007" marT="5715" marB="0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92583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Обслуживание государственного внутреннего и муниципального долга</a:t>
                      </a:r>
                      <a:endParaRPr kumimoji="0" lang="ru-RU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32080" marR="132080" marT="34290" marB="34290" anchor="ctr" horzOverflow="overflow"/>
                </a:tc>
                <a:tc>
                  <a:txBody>
                    <a:bodyPr/>
                    <a:lstStyle/>
                    <a:p>
                      <a:pPr algn="ctr" fontAlgn="auto"/>
                      <a:r>
                        <a:rPr lang="ru-RU" sz="1100" u="none" strike="noStrike" dirty="0" smtClean="0"/>
                        <a:t>0,7</a:t>
                      </a:r>
                      <a:endParaRPr lang="ru-RU" sz="1100" b="0" i="0" u="none" strike="noStrike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1007" marR="11007" marT="5715" marB="0" anchor="ctr"/>
                </a:tc>
                <a:tc>
                  <a:txBody>
                    <a:bodyPr/>
                    <a:lstStyle/>
                    <a:p>
                      <a:pPr algn="ctr" fontAlgn="auto"/>
                      <a:r>
                        <a:rPr lang="ru-RU" sz="1100" u="none" strike="noStrike" dirty="0" smtClean="0"/>
                        <a:t>0,7</a:t>
                      </a:r>
                      <a:endParaRPr lang="ru-RU" sz="1100" b="0" i="0" u="none" strike="noStrike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1007" marR="11007" marT="5715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/>
                      <a:r>
                        <a:rPr lang="ru-RU" sz="1100" u="none" strike="noStrike" dirty="0" smtClean="0"/>
                        <a:t>100</a:t>
                      </a:r>
                      <a:endParaRPr lang="ru-RU" sz="1100" b="0" i="0" u="none" strike="noStrike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1007" marR="11007" marT="5715" marB="0" anchor="ctr"/>
                </a:tc>
                <a:tc>
                  <a:txBody>
                    <a:bodyPr/>
                    <a:lstStyle/>
                    <a:p>
                      <a:pPr algn="ctr" fontAlgn="auto"/>
                      <a:r>
                        <a:rPr lang="ru-RU" sz="1100" u="none" strike="noStrike" dirty="0" smtClean="0"/>
                        <a:t>0,0</a:t>
                      </a:r>
                      <a:endParaRPr lang="ru-RU" sz="1100" b="0" i="0" u="none" strike="noStrike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1007" marR="11007" marT="5715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0202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ИТОГО</a:t>
                      </a:r>
                      <a:endParaRPr kumimoji="0" lang="ru-RU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32080" marR="132080" marT="34290" marB="34290" anchor="ctr" horzOverflow="overflow"/>
                </a:tc>
                <a:tc>
                  <a:txBody>
                    <a:bodyPr/>
                    <a:lstStyle/>
                    <a:p>
                      <a:pPr algn="ctr" fontAlgn="auto"/>
                      <a:r>
                        <a:rPr lang="ru-RU" sz="1100" u="none" strike="noStrike" dirty="0" smtClean="0"/>
                        <a:t>0,7</a:t>
                      </a:r>
                      <a:endParaRPr lang="ru-RU" sz="1100" b="1" i="0" u="none" strike="noStrike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1007" marR="11007" marT="5715" marB="0" anchor="ctr"/>
                </a:tc>
                <a:tc>
                  <a:txBody>
                    <a:bodyPr/>
                    <a:lstStyle/>
                    <a:p>
                      <a:pPr algn="ctr" fontAlgn="auto"/>
                      <a:r>
                        <a:rPr lang="ru-RU" sz="1100" u="none" strike="noStrike" dirty="0" smtClean="0"/>
                        <a:t>0,7</a:t>
                      </a:r>
                      <a:endParaRPr lang="ru-RU" sz="1100" b="1" i="0" u="none" strike="noStrike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1007" marR="11007" marT="5715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/>
                      <a:r>
                        <a:rPr lang="ru-RU" sz="1100" u="none" strike="noStrike" dirty="0" smtClean="0"/>
                        <a:t>100</a:t>
                      </a:r>
                      <a:endParaRPr lang="ru-RU" sz="1100" b="1" i="0" u="none" strike="noStrike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1007" marR="11007" marT="5715" marB="0" anchor="ctr"/>
                </a:tc>
                <a:tc>
                  <a:txBody>
                    <a:bodyPr/>
                    <a:lstStyle/>
                    <a:p>
                      <a:pPr algn="ctr" fontAlgn="auto"/>
                      <a:r>
                        <a:rPr lang="ru-RU" sz="1100" u="none" strike="noStrike" dirty="0" smtClean="0"/>
                        <a:t>0,0</a:t>
                      </a:r>
                      <a:endParaRPr lang="ru-RU" sz="1100" b="1" i="0" u="none" strike="noStrike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1007" marR="11007" marT="5715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sp>
        <p:nvSpPr>
          <p:cNvPr id="84993" name="Rectangle 1"/>
          <p:cNvSpPr>
            <a:spLocks noChangeArrowheads="1"/>
          </p:cNvSpPr>
          <p:nvPr/>
        </p:nvSpPr>
        <p:spPr bwMode="auto">
          <a:xfrm>
            <a:off x="476223" y="3911206"/>
            <a:ext cx="8191557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72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ea typeface="Times New Roman" pitchFamily="18" charset="0"/>
                <a:cs typeface="Arial" pitchFamily="34" charset="0"/>
              </a:rPr>
              <a:t>Муниципальная программа Тугулымского городского округа </a:t>
            </a:r>
            <a:r>
              <a:rPr kumimoji="0" lang="ru-RU" sz="160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  <a:ea typeface="Times New Roman" pitchFamily="18" charset="0"/>
                <a:cs typeface="Arial" pitchFamily="34" charset="0"/>
              </a:rPr>
              <a:t>«Управление </a:t>
            </a:r>
            <a:r>
              <a:rPr kumimoji="0" lang="ru-RU" sz="160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ea typeface="Times New Roman" pitchFamily="18" charset="0"/>
                <a:cs typeface="Arial" pitchFamily="34" charset="0"/>
              </a:rPr>
              <a:t>муниципальными финансами Тугулымского городского округа до 2026 </a:t>
            </a:r>
            <a:r>
              <a:rPr kumimoji="0" lang="ru-RU" sz="160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  <a:ea typeface="Times New Roman" pitchFamily="18" charset="0"/>
                <a:cs typeface="Arial" pitchFamily="34" charset="0"/>
              </a:rPr>
              <a:t>года». </a:t>
            </a:r>
            <a:r>
              <a:rPr kumimoji="0" lang="ru-RU" sz="160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ea typeface="Times New Roman" pitchFamily="18" charset="0"/>
                <a:cs typeface="Arial" pitchFamily="34" charset="0"/>
              </a:rPr>
              <a:t>Подпрограмма </a:t>
            </a:r>
            <a:r>
              <a:rPr kumimoji="0" lang="ru-RU" sz="160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  <a:ea typeface="Times New Roman" pitchFamily="18" charset="0"/>
                <a:cs typeface="Arial" pitchFamily="34" charset="0"/>
              </a:rPr>
              <a:t>«Управление </a:t>
            </a:r>
            <a:r>
              <a:rPr kumimoji="0" lang="ru-RU" sz="160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ea typeface="Times New Roman" pitchFamily="18" charset="0"/>
                <a:cs typeface="Arial" pitchFamily="34" charset="0"/>
              </a:rPr>
              <a:t>муниципальным </a:t>
            </a:r>
            <a:r>
              <a:rPr kumimoji="0" lang="ru-RU" sz="160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  <a:ea typeface="Times New Roman" pitchFamily="18" charset="0"/>
                <a:cs typeface="Arial" pitchFamily="34" charset="0"/>
              </a:rPr>
              <a:t>долгом» </a:t>
            </a:r>
            <a:r>
              <a:rPr kumimoji="0" lang="ru-RU" sz="160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ea typeface="Times New Roman" pitchFamily="18" charset="0"/>
                <a:cs typeface="Arial" pitchFamily="34" charset="0"/>
              </a:rPr>
              <a:t>предусмотрено в бюджете </a:t>
            </a:r>
            <a:r>
              <a:rPr kumimoji="0" lang="ru-RU" sz="160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  <a:ea typeface="Times New Roman" pitchFamily="18" charset="0"/>
                <a:cs typeface="Arial" pitchFamily="34" charset="0"/>
              </a:rPr>
              <a:t>– 0,7 тыс</a:t>
            </a:r>
            <a:r>
              <a:rPr kumimoji="0" lang="ru-RU" sz="160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ea typeface="Times New Roman" pitchFamily="18" charset="0"/>
                <a:cs typeface="Arial" pitchFamily="34" charset="0"/>
              </a:rPr>
              <a:t>. руб., исполнение – </a:t>
            </a:r>
            <a:r>
              <a:rPr lang="ru-RU" sz="1600" dirty="0" smtClean="0">
                <a:latin typeface="Arial" panose="020B0604020202020204" pitchFamily="34" charset="0"/>
                <a:ea typeface="Times New Roman" pitchFamily="18" charset="0"/>
                <a:cs typeface="Arial" pitchFamily="34" charset="0"/>
              </a:rPr>
              <a:t>0,7 </a:t>
            </a:r>
            <a:r>
              <a:rPr kumimoji="0" lang="ru-RU" sz="160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  <a:ea typeface="Times New Roman" pitchFamily="18" charset="0"/>
                <a:cs typeface="Arial" pitchFamily="34" charset="0"/>
              </a:rPr>
              <a:t>тыс. руб.(100%), </a:t>
            </a:r>
            <a:r>
              <a:rPr kumimoji="0" lang="ru-RU" sz="160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ea typeface="Times New Roman" pitchFamily="18" charset="0"/>
                <a:cs typeface="Arial" pitchFamily="34" charset="0"/>
              </a:rPr>
              <a:t>в том числе:</a:t>
            </a:r>
            <a:endParaRPr kumimoji="0" lang="ru-RU" sz="1600" u="none" strike="noStrike" cap="none" normalizeH="0" baseline="0" dirty="0">
              <a:ln>
                <a:noFill/>
              </a:ln>
              <a:effectLst/>
              <a:latin typeface="Arial" panose="020B0604020202020204" pitchFamily="34" charset="0"/>
              <a:cs typeface="Arial" pitchFamily="34" charset="0"/>
            </a:endParaRPr>
          </a:p>
          <a:p>
            <a:pPr marL="0" marR="0" lvl="0" indent="4572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ea typeface="Times New Roman" pitchFamily="18" charset="0"/>
                <a:cs typeface="Arial" pitchFamily="34" charset="0"/>
              </a:rPr>
              <a:t>-уплата штрафов, пеней и процентов по кредитам, начисленных за не возврат основного </a:t>
            </a:r>
            <a:r>
              <a:rPr kumimoji="0" lang="ru-RU" sz="160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  <a:ea typeface="Times New Roman" pitchFamily="18" charset="0"/>
                <a:cs typeface="Arial" pitchFamily="34" charset="0"/>
              </a:rPr>
              <a:t>долга – </a:t>
            </a:r>
            <a:r>
              <a:rPr lang="ru-RU" sz="1600" dirty="0" smtClean="0">
                <a:latin typeface="Arial" panose="020B0604020202020204" pitchFamily="34" charset="0"/>
                <a:ea typeface="Times New Roman" pitchFamily="18" charset="0"/>
                <a:cs typeface="Arial" pitchFamily="34" charset="0"/>
              </a:rPr>
              <a:t>0,7 </a:t>
            </a:r>
            <a:r>
              <a:rPr kumimoji="0" lang="ru-RU" sz="160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  <a:ea typeface="Times New Roman" pitchFamily="18" charset="0"/>
                <a:cs typeface="Arial" pitchFamily="34" charset="0"/>
              </a:rPr>
              <a:t>тыс.руб</a:t>
            </a:r>
            <a:r>
              <a:rPr kumimoji="0" lang="ru-RU" sz="160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ea typeface="Times New Roman" pitchFamily="18" charset="0"/>
                <a:cs typeface="Arial" pitchFamily="34" charset="0"/>
              </a:rPr>
              <a:t>., в том числе </a:t>
            </a:r>
            <a:r>
              <a:rPr kumimoji="0" lang="ru-RU" sz="160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  <a:ea typeface="Times New Roman" pitchFamily="18" charset="0"/>
                <a:cs typeface="Arial" pitchFamily="34" charset="0"/>
              </a:rPr>
              <a:t>проценты </a:t>
            </a:r>
            <a:r>
              <a:rPr kumimoji="0" lang="ru-RU" sz="160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ea typeface="Times New Roman" pitchFamily="18" charset="0"/>
                <a:cs typeface="Arial" pitchFamily="34" charset="0"/>
              </a:rPr>
              <a:t>по кредитам – </a:t>
            </a:r>
            <a:r>
              <a:rPr lang="ru-RU" sz="1600" dirty="0" smtClean="0">
                <a:latin typeface="Arial" panose="020B0604020202020204" pitchFamily="34" charset="0"/>
                <a:ea typeface="Times New Roman" pitchFamily="18" charset="0"/>
                <a:cs typeface="Arial" pitchFamily="34" charset="0"/>
              </a:rPr>
              <a:t>0,7 </a:t>
            </a:r>
            <a:r>
              <a:rPr kumimoji="0" lang="ru-RU" sz="160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  <a:ea typeface="Times New Roman" pitchFamily="18" charset="0"/>
                <a:cs typeface="Arial" pitchFamily="34" charset="0"/>
              </a:rPr>
              <a:t>тыс.руб</a:t>
            </a:r>
            <a:r>
              <a:rPr kumimoji="0" lang="ru-RU" sz="160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ea typeface="Times New Roman" pitchFamily="18" charset="0"/>
                <a:cs typeface="Arial" pitchFamily="34" charset="0"/>
              </a:rPr>
              <a:t>. </a:t>
            </a:r>
            <a:endParaRPr kumimoji="0" lang="ru-RU" sz="1600" u="none" strike="noStrike" cap="none" normalizeH="0" baseline="0" dirty="0">
              <a:ln>
                <a:noFill/>
              </a:ln>
              <a:effectLst/>
              <a:latin typeface="Arial" panose="020B0604020202020204" pitchFamily="34" charset="0"/>
              <a:cs typeface="Arial" pitchFamily="34" charset="0"/>
            </a:endParaRPr>
          </a:p>
        </p:txBody>
      </p:sp>
      <p:sp>
        <p:nvSpPr>
          <p:cNvPr id="15" name="Фигура, имеющая форму буквы L 14"/>
          <p:cNvSpPr/>
          <p:nvPr/>
        </p:nvSpPr>
        <p:spPr>
          <a:xfrm rot="10800000">
            <a:off x="8286777" y="142853"/>
            <a:ext cx="714380" cy="785818"/>
          </a:xfrm>
          <a:prstGeom prst="corner">
            <a:avLst>
              <a:gd name="adj1" fmla="val 28442"/>
              <a:gd name="adj2" fmla="val 28442"/>
            </a:avLst>
          </a:prstGeom>
          <a:solidFill>
            <a:schemeClr val="accent1">
              <a:lumMod val="75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6" name="Фигура, имеющая форму буквы L 15"/>
          <p:cNvSpPr/>
          <p:nvPr/>
        </p:nvSpPr>
        <p:spPr>
          <a:xfrm rot="16200000">
            <a:off x="8251058" y="5915437"/>
            <a:ext cx="714380" cy="785819"/>
          </a:xfrm>
          <a:prstGeom prst="corner">
            <a:avLst>
              <a:gd name="adj1" fmla="val 28442"/>
              <a:gd name="adj2" fmla="val 28442"/>
            </a:avLst>
          </a:prstGeom>
          <a:solidFill>
            <a:schemeClr val="accent1">
              <a:lumMod val="75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7" name="Фигура, имеющая форму буквы L 16"/>
          <p:cNvSpPr/>
          <p:nvPr/>
        </p:nvSpPr>
        <p:spPr>
          <a:xfrm>
            <a:off x="142844" y="5915437"/>
            <a:ext cx="714380" cy="785818"/>
          </a:xfrm>
          <a:prstGeom prst="corner">
            <a:avLst>
              <a:gd name="adj1" fmla="val 28442"/>
              <a:gd name="adj2" fmla="val 28442"/>
            </a:avLst>
          </a:prstGeom>
          <a:solidFill>
            <a:schemeClr val="accent1">
              <a:lumMod val="75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8" name="Фигура, имеющая форму буквы L 17"/>
          <p:cNvSpPr/>
          <p:nvPr/>
        </p:nvSpPr>
        <p:spPr>
          <a:xfrm rot="10800000" flipH="1">
            <a:off x="142845" y="142853"/>
            <a:ext cx="642943" cy="785818"/>
          </a:xfrm>
          <a:prstGeom prst="corner">
            <a:avLst>
              <a:gd name="adj1" fmla="val 28442"/>
              <a:gd name="adj2" fmla="val 28442"/>
            </a:avLst>
          </a:prstGeom>
          <a:solidFill>
            <a:schemeClr val="accent1">
              <a:lumMod val="75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30756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761973" y="1232282"/>
            <a:ext cx="78105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>
                <a:solidFill>
                  <a:schemeClr val="accent3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66724" y="2196695"/>
            <a:ext cx="80963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 </a:t>
            </a:r>
            <a:endParaRPr lang="ru-RU" sz="1400" b="1" i="1" dirty="0">
              <a:solidFill>
                <a:schemeClr val="accent3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214282" y="1643050"/>
            <a:ext cx="4286280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000" i="1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2000" i="1" dirty="0" smtClean="0">
                <a:latin typeface="Arial" pitchFamily="34" charset="0"/>
                <a:cs typeface="Arial" pitchFamily="34" charset="0"/>
              </a:rPr>
              <a:t>Бюджет Тугулымского городского округа  на 2024 год   был  сформирован по программно-целевому методу. </a:t>
            </a:r>
          </a:p>
          <a:p>
            <a:pPr algn="ctr"/>
            <a:endParaRPr lang="ru-RU" sz="2000" i="1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2000" i="1" dirty="0" smtClean="0">
                <a:latin typeface="Arial" pitchFamily="34" charset="0"/>
                <a:cs typeface="Arial" pitchFamily="34" charset="0"/>
              </a:rPr>
              <a:t>Программно-целевой  метод планирования состоит в комплексном подходе к достижению заданной цели с помощью муниципальной (государственной) программы, в которой предусматривается организационный механизм реализации программы.</a:t>
            </a:r>
            <a:endParaRPr lang="ru-RU" sz="2000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857224" y="357166"/>
            <a:ext cx="707233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 smtClean="0">
                <a:latin typeface="Arial" pitchFamily="34" charset="0"/>
                <a:cs typeface="Arial" pitchFamily="34" charset="0"/>
              </a:rPr>
              <a:t>МУНИЦИПАЛЬНАЯ ПРОГРАММА – ЭТО ДОКУМЕНТ, В КОТОРОМ  ОПРЕДЕЛЕНЫ  ЦЕЛИ И ЗАДАЧИ</a:t>
            </a:r>
            <a:br>
              <a:rPr lang="ru-RU" b="1" i="1" dirty="0" smtClean="0">
                <a:latin typeface="Arial" pitchFamily="34" charset="0"/>
                <a:cs typeface="Arial" pitchFamily="34" charset="0"/>
              </a:rPr>
            </a:br>
            <a:r>
              <a:rPr lang="ru-RU" b="1" i="1" dirty="0" smtClean="0">
                <a:latin typeface="Arial" pitchFamily="34" charset="0"/>
                <a:cs typeface="Arial" pitchFamily="34" charset="0"/>
              </a:rPr>
              <a:t>МУНИЦИПАЛЬНОЙ ПОЛИТИКИ В СООТВЕТСТВУЮЩЕЙ  СФЕРЕ, А ТАКЖЕ  СПОСОБЫ ИХ ДОСТИЖЕНИЯ И  ОБЪЕМЫ ИСПОЛЬЗУЕМЫХ ФИНАНСОВЫХ РЕСУРСОВ.</a:t>
            </a:r>
            <a:endParaRPr lang="ru-RU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5072066" y="2285992"/>
            <a:ext cx="3357586" cy="3857652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i="1" dirty="0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000" i="1" dirty="0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Количество муниципальных программ в Тугулымском городском округе:</a:t>
            </a:r>
            <a:endParaRPr lang="ru-RU" sz="5400" b="1" i="1" dirty="0" smtClean="0">
              <a:solidFill>
                <a:schemeClr val="accent3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5400" b="1" i="1" dirty="0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24 </a:t>
            </a:r>
          </a:p>
          <a:p>
            <a:pPr algn="ctr"/>
            <a:endParaRPr lang="ru-RU" sz="2400" b="1" i="1" dirty="0" smtClean="0">
              <a:latin typeface="Arial" pitchFamily="34" charset="0"/>
              <a:cs typeface="Arial" pitchFamily="34" charset="0"/>
            </a:endParaRPr>
          </a:p>
          <a:p>
            <a:pPr algn="ctr"/>
            <a:endParaRPr lang="ru-RU" sz="2400" b="1" dirty="0">
              <a:latin typeface="Monotype Corsiva" pitchFamily="66" charset="0"/>
            </a:endParaRPr>
          </a:p>
        </p:txBody>
      </p:sp>
      <p:sp>
        <p:nvSpPr>
          <p:cNvPr id="13" name="Фигура, имеющая форму буквы L 12"/>
          <p:cNvSpPr/>
          <p:nvPr/>
        </p:nvSpPr>
        <p:spPr>
          <a:xfrm rot="10800000">
            <a:off x="8286777" y="142853"/>
            <a:ext cx="714380" cy="785818"/>
          </a:xfrm>
          <a:prstGeom prst="corner">
            <a:avLst>
              <a:gd name="adj1" fmla="val 28442"/>
              <a:gd name="adj2" fmla="val 28442"/>
            </a:avLst>
          </a:prstGeom>
          <a:solidFill>
            <a:schemeClr val="accent1">
              <a:lumMod val="75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5" name="Фигура, имеющая форму буквы L 14"/>
          <p:cNvSpPr/>
          <p:nvPr/>
        </p:nvSpPr>
        <p:spPr>
          <a:xfrm rot="16200000">
            <a:off x="8251058" y="5915437"/>
            <a:ext cx="714380" cy="785819"/>
          </a:xfrm>
          <a:prstGeom prst="corner">
            <a:avLst>
              <a:gd name="adj1" fmla="val 28442"/>
              <a:gd name="adj2" fmla="val 28442"/>
            </a:avLst>
          </a:prstGeom>
          <a:solidFill>
            <a:schemeClr val="accent1">
              <a:lumMod val="75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6" name="Фигура, имеющая форму буквы L 15"/>
          <p:cNvSpPr/>
          <p:nvPr/>
        </p:nvSpPr>
        <p:spPr>
          <a:xfrm>
            <a:off x="142844" y="5915437"/>
            <a:ext cx="714380" cy="785818"/>
          </a:xfrm>
          <a:prstGeom prst="corner">
            <a:avLst>
              <a:gd name="adj1" fmla="val 28442"/>
              <a:gd name="adj2" fmla="val 28442"/>
            </a:avLst>
          </a:prstGeom>
          <a:solidFill>
            <a:schemeClr val="accent1">
              <a:lumMod val="75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1" name="Фигура, имеющая форму буквы L 20"/>
          <p:cNvSpPr/>
          <p:nvPr/>
        </p:nvSpPr>
        <p:spPr>
          <a:xfrm rot="10800000" flipH="1">
            <a:off x="142845" y="142853"/>
            <a:ext cx="642943" cy="785818"/>
          </a:xfrm>
          <a:prstGeom prst="corner">
            <a:avLst>
              <a:gd name="adj1" fmla="val 28442"/>
              <a:gd name="adj2" fmla="val 28442"/>
            </a:avLst>
          </a:prstGeom>
          <a:solidFill>
            <a:schemeClr val="accent1">
              <a:lumMod val="75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67529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одзаголовок 2">
            <a:extLst>
              <a:ext uri="{FF2B5EF4-FFF2-40B4-BE49-F238E27FC236}">
                <a16:creationId xmlns:a16="http://schemas.microsoft.com/office/drawing/2014/main" xmlns="" id="{3AA9D025-3E1E-475A-A87F-3D532D8CF493}"/>
              </a:ext>
            </a:extLst>
          </p:cNvPr>
          <p:cNvSpPr txBox="1">
            <a:spLocks/>
          </p:cNvSpPr>
          <p:nvPr/>
        </p:nvSpPr>
        <p:spPr>
          <a:xfrm>
            <a:off x="0" y="-107181"/>
            <a:ext cx="9144000" cy="91083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 algn="ctr">
              <a:spcBef>
                <a:spcPct val="20000"/>
              </a:spcBef>
              <a:defRPr/>
            </a:pPr>
            <a:endParaRPr lang="ru-RU" sz="2400" b="1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accent1">
                  <a:lumMod val="75000"/>
                </a:schemeClr>
              </a:solidFill>
              <a:effectLst>
                <a:reflection blurRad="12700" stA="28000" endPos="45000" dist="1000" dir="5400000" sy="-100000" algn="bl" rotWithShape="0"/>
              </a:effectLst>
              <a:latin typeface="Monotype Corsiva" pitchFamily="66" charset="0"/>
            </a:endParaRPr>
          </a:p>
          <a:p>
            <a:pPr lvl="0" algn="ctr">
              <a:spcBef>
                <a:spcPct val="20000"/>
              </a:spcBef>
              <a:defRPr/>
            </a:pPr>
            <a:r>
              <a:rPr lang="ru-RU" sz="32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Monotype Corsiva" pitchFamily="66" charset="0"/>
              </a:rPr>
              <a:t>«Финансирование  государственных </a:t>
            </a:r>
          </a:p>
          <a:p>
            <a:pPr lvl="0" algn="ctr">
              <a:spcBef>
                <a:spcPct val="20000"/>
              </a:spcBef>
              <a:defRPr/>
            </a:pPr>
            <a:r>
              <a:rPr lang="ru-RU" sz="32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Monotype Corsiva" pitchFamily="66" charset="0"/>
              </a:rPr>
              <a:t>и муниципальных программ» 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61973" y="1232282"/>
            <a:ext cx="78105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>
                <a:solidFill>
                  <a:schemeClr val="accent3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66724" y="2196695"/>
            <a:ext cx="80963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 </a:t>
            </a:r>
            <a:endParaRPr lang="ru-RU" sz="1400" b="1" i="1" dirty="0">
              <a:solidFill>
                <a:schemeClr val="accent3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4" name="Диаграмма 13"/>
          <p:cNvGraphicFramePr/>
          <p:nvPr>
            <p:extLst>
              <p:ext uri="{D42A27DB-BD31-4B8C-83A1-F6EECF244321}">
                <p14:modId xmlns:p14="http://schemas.microsoft.com/office/powerpoint/2010/main" val="121977198"/>
              </p:ext>
            </p:extLst>
          </p:nvPr>
        </p:nvGraphicFramePr>
        <p:xfrm>
          <a:off x="357158" y="1571612"/>
          <a:ext cx="850109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5" name="TextBox 14"/>
          <p:cNvSpPr txBox="1"/>
          <p:nvPr/>
        </p:nvSpPr>
        <p:spPr>
          <a:xfrm>
            <a:off x="7715272" y="1357298"/>
            <a:ext cx="1110744" cy="23083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900" b="1" i="1" dirty="0">
                <a:latin typeface="Arial" pitchFamily="34" charset="0"/>
                <a:cs typeface="Arial" pitchFamily="34" charset="0"/>
              </a:rPr>
              <a:t>Тысяч рублей</a:t>
            </a:r>
          </a:p>
        </p:txBody>
      </p:sp>
      <p:sp>
        <p:nvSpPr>
          <p:cNvPr id="16" name="Фигура, имеющая форму буквы L 15"/>
          <p:cNvSpPr/>
          <p:nvPr/>
        </p:nvSpPr>
        <p:spPr>
          <a:xfrm rot="10800000">
            <a:off x="8286777" y="142853"/>
            <a:ext cx="714380" cy="785818"/>
          </a:xfrm>
          <a:prstGeom prst="corner">
            <a:avLst>
              <a:gd name="adj1" fmla="val 28442"/>
              <a:gd name="adj2" fmla="val 28442"/>
            </a:avLst>
          </a:prstGeom>
          <a:solidFill>
            <a:schemeClr val="accent1">
              <a:lumMod val="75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9" name="Фигура, имеющая форму буквы L 18"/>
          <p:cNvSpPr/>
          <p:nvPr/>
        </p:nvSpPr>
        <p:spPr>
          <a:xfrm rot="16200000">
            <a:off x="8251058" y="5915437"/>
            <a:ext cx="714380" cy="785819"/>
          </a:xfrm>
          <a:prstGeom prst="corner">
            <a:avLst>
              <a:gd name="adj1" fmla="val 28442"/>
              <a:gd name="adj2" fmla="val 28442"/>
            </a:avLst>
          </a:prstGeom>
          <a:solidFill>
            <a:schemeClr val="accent1">
              <a:lumMod val="75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0" name="Фигура, имеющая форму буквы L 19"/>
          <p:cNvSpPr/>
          <p:nvPr/>
        </p:nvSpPr>
        <p:spPr>
          <a:xfrm>
            <a:off x="142844" y="5915437"/>
            <a:ext cx="714380" cy="785818"/>
          </a:xfrm>
          <a:prstGeom prst="corner">
            <a:avLst>
              <a:gd name="adj1" fmla="val 28442"/>
              <a:gd name="adj2" fmla="val 28442"/>
            </a:avLst>
          </a:prstGeom>
          <a:solidFill>
            <a:schemeClr val="accent1">
              <a:lumMod val="75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1" name="Фигура, имеющая форму буквы L 20"/>
          <p:cNvSpPr/>
          <p:nvPr/>
        </p:nvSpPr>
        <p:spPr>
          <a:xfrm rot="10800000" flipH="1">
            <a:off x="142845" y="142853"/>
            <a:ext cx="642943" cy="785818"/>
          </a:xfrm>
          <a:prstGeom prst="corner">
            <a:avLst>
              <a:gd name="adj1" fmla="val 28442"/>
              <a:gd name="adj2" fmla="val 28442"/>
            </a:avLst>
          </a:prstGeom>
          <a:solidFill>
            <a:schemeClr val="accent1">
              <a:lumMod val="75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67529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одзаголовок 2">
            <a:extLst>
              <a:ext uri="{FF2B5EF4-FFF2-40B4-BE49-F238E27FC236}">
                <a16:creationId xmlns:a16="http://schemas.microsoft.com/office/drawing/2014/main" xmlns="" id="{3AA9D025-3E1E-475A-A87F-3D532D8CF493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53576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 algn="ctr">
              <a:spcBef>
                <a:spcPct val="20000"/>
              </a:spcBef>
              <a:defRPr/>
            </a:pPr>
            <a:r>
              <a:rPr lang="ru-RU" sz="32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Monotype Corsiva" pitchFamily="66" charset="0"/>
              </a:rPr>
              <a:t>Исполнение </a:t>
            </a:r>
            <a:r>
              <a:rPr lang="ru-RU" sz="32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Monotype Corsiva" pitchFamily="66" charset="0"/>
              </a:rPr>
              <a:t>государственных  программ</a:t>
            </a:r>
          </a:p>
        </p:txBody>
      </p:sp>
      <p:graphicFrame>
        <p:nvGraphicFramePr>
          <p:cNvPr id="14" name="Таблица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26112955"/>
              </p:ext>
            </p:extLst>
          </p:nvPr>
        </p:nvGraphicFramePr>
        <p:xfrm>
          <a:off x="395536" y="630467"/>
          <a:ext cx="8352928" cy="5646786"/>
        </p:xfrm>
        <a:graphic>
          <a:graphicData uri="http://schemas.openxmlformats.org/drawingml/2006/table">
            <a:tbl>
              <a:tblPr bandRow="1">
                <a:tableStyleId>{69CF1AB2-1976-4502-BF36-3FF5EA218861}</a:tableStyleId>
              </a:tblPr>
              <a:tblGrid>
                <a:gridCol w="42186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61869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28741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181221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843731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44149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u="none" strike="noStrike" dirty="0">
                          <a:effectLst/>
                        </a:rPr>
                        <a:t> № </a:t>
                      </a:r>
                    </a:p>
                    <a:p>
                      <a:pPr algn="ctr" fontAlgn="b"/>
                      <a:r>
                        <a:rPr lang="ru-RU" sz="1100" b="1" u="none" strike="noStrike" dirty="0">
                          <a:effectLst/>
                        </a:rPr>
                        <a:t>п.п.</a:t>
                      </a:r>
                      <a:endParaRPr lang="ru-RU" sz="1100" b="1" i="0" u="none" strike="noStrike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35" marR="1235" marT="641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u="none" strike="noStrike" dirty="0">
                          <a:effectLst/>
                        </a:rPr>
                        <a:t>Наименование программы</a:t>
                      </a:r>
                      <a:endParaRPr lang="ru-RU" sz="1100" b="1" i="0" u="none" strike="noStrike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35" marR="1235" marT="641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u="none" strike="noStrike" dirty="0">
                          <a:effectLst/>
                        </a:rPr>
                        <a:t>Объем бюджетных ассигнований </a:t>
                      </a:r>
                      <a:endParaRPr lang="ru-RU" sz="1100" b="1" i="0" u="none" strike="noStrike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35" marR="1235" marT="641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u="none" strike="noStrike" dirty="0">
                          <a:effectLst/>
                        </a:rPr>
                        <a:t>Исполнение</a:t>
                      </a:r>
                      <a:endParaRPr lang="ru-RU" sz="1100" b="1" i="0" u="none" strike="noStrike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35" marR="1235" marT="641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u="none" strike="noStrike" dirty="0">
                          <a:effectLst/>
                        </a:rPr>
                        <a:t>% исполнен.</a:t>
                      </a:r>
                      <a:endParaRPr lang="ru-RU" sz="1100" b="1" i="0" u="none" strike="noStrike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35" marR="1235" marT="641" marB="0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1282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100" b="1" i="0" u="none" strike="noStrike">
                          <a:effectLst/>
                          <a:latin typeface="Times New Roman" panose="02020603050405020304" pitchFamily="18" charset="0"/>
                        </a:rPr>
                        <a:t>Государственная программа Свердловской области «Обеспечение деятельности мировых судей Свердловской области»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>
                          <a:effectLst/>
                          <a:latin typeface="Times New Roman" panose="02020603050405020304" pitchFamily="18" charset="0"/>
                        </a:rPr>
                        <a:t>121,7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>
                          <a:effectLst/>
                          <a:latin typeface="Times New Roman" panose="02020603050405020304" pitchFamily="18" charset="0"/>
                        </a:rPr>
                        <a:t>121,70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>
                          <a:effectLst/>
                          <a:latin typeface="Times New Roman" panose="02020603050405020304" pitchFamily="18" charset="0"/>
                        </a:rPr>
                        <a:t>100,0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6118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100" b="1" i="0" u="none" strike="noStrike">
                          <a:effectLst/>
                          <a:latin typeface="Times New Roman" panose="02020603050405020304" pitchFamily="18" charset="0"/>
                        </a:rPr>
                        <a:t>Государственная программа Свердловской области «Развитие жилищно-коммунального хозяйства и повышение энергетической эффективности в Свердловской области»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>
                          <a:effectLst/>
                          <a:latin typeface="Times New Roman" panose="02020603050405020304" pitchFamily="18" charset="0"/>
                        </a:rPr>
                        <a:t>201079,7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>
                          <a:effectLst/>
                          <a:latin typeface="Times New Roman" panose="02020603050405020304" pitchFamily="18" charset="0"/>
                        </a:rPr>
                        <a:t>201079,7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>
                          <a:effectLst/>
                          <a:latin typeface="Times New Roman" panose="02020603050405020304" pitchFamily="18" charset="0"/>
                        </a:rPr>
                        <a:t>100,0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9094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>
                          <a:effectLst/>
                          <a:latin typeface="Times New Roman" panose="02020603050405020304" pitchFamily="18" charset="0"/>
                        </a:rPr>
                        <a:t>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100" b="1" i="0" u="none" strike="noStrike">
                          <a:effectLst/>
                          <a:latin typeface="Times New Roman" panose="02020603050405020304" pitchFamily="18" charset="0"/>
                        </a:rPr>
                        <a:t>Государственная программа Свердловской области «Социальная поддержка и социальное обслуживание населения Свердловской области »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>
                          <a:effectLst/>
                          <a:latin typeface="Times New Roman" panose="02020603050405020304" pitchFamily="18" charset="0"/>
                        </a:rPr>
                        <a:t>144581,2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>
                          <a:effectLst/>
                          <a:latin typeface="Times New Roman" panose="02020603050405020304" pitchFamily="18" charset="0"/>
                        </a:rPr>
                        <a:t>143977,9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>
                          <a:effectLst/>
                          <a:latin typeface="Times New Roman" panose="02020603050405020304" pitchFamily="18" charset="0"/>
                        </a:rPr>
                        <a:t>99,6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50405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100" b="1" i="0" u="none" strike="noStrike">
                          <a:effectLst/>
                          <a:latin typeface="Times New Roman" panose="02020603050405020304" pitchFamily="18" charset="0"/>
                        </a:rPr>
                        <a:t>Государственная программа Свердловской области «Обеспечение общественной безопасности на территории Свердловской области»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>
                          <a:effectLst/>
                          <a:latin typeface="Times New Roman" panose="02020603050405020304" pitchFamily="18" charset="0"/>
                        </a:rPr>
                        <a:t>1614,3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>
                          <a:effectLst/>
                          <a:latin typeface="Times New Roman" panose="02020603050405020304" pitchFamily="18" charset="0"/>
                        </a:rPr>
                        <a:t>1614,3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>
                          <a:effectLst/>
                          <a:latin typeface="Times New Roman" panose="02020603050405020304" pitchFamily="18" charset="0"/>
                        </a:rPr>
                        <a:t>100,0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50405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1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Государственная программа Свердловской области «Развитие системы образования и реализация молодежной политики в Свердловской области</a:t>
                      </a:r>
                      <a:r>
                        <a:rPr lang="ru-RU" sz="1100" b="1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»</a:t>
                      </a:r>
                      <a:endParaRPr lang="ru-RU" sz="11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>
                          <a:effectLst/>
                          <a:latin typeface="Times New Roman" panose="02020603050405020304" pitchFamily="18" charset="0"/>
                        </a:rPr>
                        <a:t>55212,1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>
                          <a:effectLst/>
                          <a:latin typeface="Times New Roman" panose="02020603050405020304" pitchFamily="18" charset="0"/>
                        </a:rPr>
                        <a:t>47685,0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>
                          <a:effectLst/>
                          <a:latin typeface="Times New Roman" panose="02020603050405020304" pitchFamily="18" charset="0"/>
                        </a:rPr>
                        <a:t>86,4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42365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>
                          <a:effectLst/>
                          <a:latin typeface="Times New Roman" panose="02020603050405020304" pitchFamily="18" charset="0"/>
                        </a:rPr>
                        <a:t>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Liberation Serif"/>
                        </a:rPr>
                        <a:t>Государственная программа Свердловской области "Развитие культуры в Свердловской области"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>
                          <a:effectLst/>
                          <a:latin typeface="Times New Roman" panose="02020603050405020304" pitchFamily="18" charset="0"/>
                        </a:rPr>
                        <a:t>23726,1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>
                          <a:effectLst/>
                          <a:latin typeface="Times New Roman" panose="02020603050405020304" pitchFamily="18" charset="0"/>
                        </a:rPr>
                        <a:t>23726,1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>
                          <a:effectLst/>
                          <a:latin typeface="Times New Roman" panose="02020603050405020304" pitchFamily="18" charset="0"/>
                        </a:rPr>
                        <a:t>100,0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44960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>
                          <a:effectLst/>
                          <a:latin typeface="Times New Roman" panose="02020603050405020304" pitchFamily="18" charset="0"/>
                        </a:rPr>
                        <a:t>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100" b="1" i="0" u="none" strike="noStrike">
                          <a:effectLst/>
                          <a:latin typeface="Times New Roman" panose="02020603050405020304" pitchFamily="18" charset="0"/>
                        </a:rPr>
                        <a:t>Государственная программа Свердловской области "Развитие физической культуры и спорта в Свердловской области"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>
                          <a:effectLst/>
                          <a:latin typeface="Times New Roman" panose="02020603050405020304" pitchFamily="18" charset="0"/>
                        </a:rPr>
                        <a:t>122,4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>
                          <a:effectLst/>
                          <a:latin typeface="Times New Roman" panose="02020603050405020304" pitchFamily="18" charset="0"/>
                        </a:rPr>
                        <a:t>122,4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>
                          <a:effectLst/>
                          <a:latin typeface="Times New Roman" panose="02020603050405020304" pitchFamily="18" charset="0"/>
                        </a:rPr>
                        <a:t>100,0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49708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>
                          <a:effectLst/>
                          <a:latin typeface="Times New Roman" panose="02020603050405020304" pitchFamily="18" charset="0"/>
                        </a:rPr>
                        <a:t>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100" b="1" i="0" u="none" strike="noStrike">
                          <a:effectLst/>
                          <a:latin typeface="Times New Roman" panose="02020603050405020304" pitchFamily="18" charset="0"/>
                        </a:rPr>
                        <a:t>Государственная программа Свердловской области "Реализация основных направлений государственной политики в строительном комплексе Свердловской области"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>
                          <a:effectLst/>
                          <a:latin typeface="Times New Roman" panose="02020603050405020304" pitchFamily="18" charset="0"/>
                        </a:rPr>
                        <a:t>7236,1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>
                          <a:effectLst/>
                          <a:latin typeface="Times New Roman" panose="02020603050405020304" pitchFamily="18" charset="0"/>
                        </a:rPr>
                        <a:t>1414,8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>
                          <a:effectLst/>
                          <a:latin typeface="Times New Roman" panose="02020603050405020304" pitchFamily="18" charset="0"/>
                        </a:rPr>
                        <a:t>118,6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49708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>
                          <a:effectLst/>
                          <a:latin typeface="Times New Roman" panose="02020603050405020304" pitchFamily="18" charset="0"/>
                        </a:rPr>
                        <a:t>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i="0" u="none" strike="noStrike">
                          <a:effectLst/>
                          <a:latin typeface="Times New Roman" panose="02020603050405020304" pitchFamily="18" charset="0"/>
                        </a:rPr>
                        <a:t>Государственная программа Свердловской области "Реализация основных направлений государственной политики в сферах агропромышленного комплекса и потребительского рынка Свердловской области"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>
                          <a:effectLst/>
                          <a:latin typeface="Times New Roman" panose="02020603050405020304" pitchFamily="18" charset="0"/>
                        </a:rPr>
                        <a:t>512,5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>
                          <a:effectLst/>
                          <a:latin typeface="Times New Roman" panose="02020603050405020304" pitchFamily="18" charset="0"/>
                        </a:rPr>
                        <a:t>509,5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>
                          <a:effectLst/>
                          <a:latin typeface="Times New Roman" panose="02020603050405020304" pitchFamily="18" charset="0"/>
                        </a:rPr>
                        <a:t>99,4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2341736985"/>
                  </a:ext>
                </a:extLst>
              </a:tr>
              <a:tr h="49708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1" i="0" u="none" strike="noStrike"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1" i="0" u="none" strike="noStrike">
                          <a:effectLst/>
                          <a:latin typeface="Times New Roman" panose="02020603050405020304" pitchFamily="18" charset="0"/>
                        </a:rPr>
                        <a:t>всего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>
                          <a:effectLst/>
                          <a:latin typeface="Times New Roman" panose="02020603050405020304" pitchFamily="18" charset="0"/>
                        </a:rPr>
                        <a:t>434206,2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>
                          <a:effectLst/>
                          <a:latin typeface="Times New Roman" panose="02020603050405020304" pitchFamily="18" charset="0"/>
                        </a:rPr>
                        <a:t>420251,4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96,8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731899791"/>
                  </a:ext>
                </a:extLst>
              </a:tr>
            </a:tbl>
          </a:graphicData>
        </a:graphic>
      </p:graphicFrame>
      <p:sp>
        <p:nvSpPr>
          <p:cNvPr id="15" name="TextBox 14"/>
          <p:cNvSpPr txBox="1"/>
          <p:nvPr/>
        </p:nvSpPr>
        <p:spPr>
          <a:xfrm>
            <a:off x="7429520" y="428604"/>
            <a:ext cx="1110744" cy="23083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900" b="1" i="1" dirty="0">
                <a:latin typeface="Arial" pitchFamily="34" charset="0"/>
                <a:cs typeface="Arial" pitchFamily="34" charset="0"/>
              </a:rPr>
              <a:t>Тысяч рублей</a:t>
            </a:r>
          </a:p>
        </p:txBody>
      </p:sp>
      <p:sp>
        <p:nvSpPr>
          <p:cNvPr id="16" name="Фигура, имеющая форму буквы L 15"/>
          <p:cNvSpPr/>
          <p:nvPr/>
        </p:nvSpPr>
        <p:spPr>
          <a:xfrm rot="10800000">
            <a:off x="8286777" y="142853"/>
            <a:ext cx="714380" cy="785818"/>
          </a:xfrm>
          <a:prstGeom prst="corner">
            <a:avLst>
              <a:gd name="adj1" fmla="val 28442"/>
              <a:gd name="adj2" fmla="val 28442"/>
            </a:avLst>
          </a:prstGeom>
          <a:solidFill>
            <a:schemeClr val="accent1">
              <a:lumMod val="75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7" name="Фигура, имеющая форму буквы L 16"/>
          <p:cNvSpPr/>
          <p:nvPr/>
        </p:nvSpPr>
        <p:spPr>
          <a:xfrm rot="16200000">
            <a:off x="8251058" y="5915437"/>
            <a:ext cx="714380" cy="785819"/>
          </a:xfrm>
          <a:prstGeom prst="corner">
            <a:avLst>
              <a:gd name="adj1" fmla="val 28442"/>
              <a:gd name="adj2" fmla="val 28442"/>
            </a:avLst>
          </a:prstGeom>
          <a:solidFill>
            <a:schemeClr val="accent1">
              <a:lumMod val="75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8" name="Фигура, имеющая форму буквы L 17"/>
          <p:cNvSpPr/>
          <p:nvPr/>
        </p:nvSpPr>
        <p:spPr>
          <a:xfrm>
            <a:off x="142844" y="5915437"/>
            <a:ext cx="714380" cy="785818"/>
          </a:xfrm>
          <a:prstGeom prst="corner">
            <a:avLst>
              <a:gd name="adj1" fmla="val 28442"/>
              <a:gd name="adj2" fmla="val 28442"/>
            </a:avLst>
          </a:prstGeom>
          <a:solidFill>
            <a:schemeClr val="accent1">
              <a:lumMod val="75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9" name="Фигура, имеющая форму буквы L 18"/>
          <p:cNvSpPr/>
          <p:nvPr/>
        </p:nvSpPr>
        <p:spPr>
          <a:xfrm rot="10800000" flipH="1">
            <a:off x="142845" y="142853"/>
            <a:ext cx="642943" cy="785818"/>
          </a:xfrm>
          <a:prstGeom prst="corner">
            <a:avLst>
              <a:gd name="adj1" fmla="val 28442"/>
              <a:gd name="adj2" fmla="val 28442"/>
            </a:avLst>
          </a:prstGeom>
          <a:solidFill>
            <a:schemeClr val="accent1">
              <a:lumMod val="75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67529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одзаголовок 2">
            <a:extLst>
              <a:ext uri="{FF2B5EF4-FFF2-40B4-BE49-F238E27FC236}">
                <a16:creationId xmlns:a16="http://schemas.microsoft.com/office/drawing/2014/main" xmlns="" id="{3AA9D025-3E1E-475A-A87F-3D532D8CF493}"/>
              </a:ext>
            </a:extLst>
          </p:cNvPr>
          <p:cNvSpPr txBox="1">
            <a:spLocks/>
          </p:cNvSpPr>
          <p:nvPr/>
        </p:nvSpPr>
        <p:spPr>
          <a:xfrm>
            <a:off x="-142908" y="0"/>
            <a:ext cx="9286908" cy="64291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 algn="ctr">
              <a:spcBef>
                <a:spcPct val="20000"/>
              </a:spcBef>
              <a:defRPr/>
            </a:pPr>
            <a:r>
              <a:rPr lang="ru-RU" sz="32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Monotype Corsiva" pitchFamily="66" charset="0"/>
              </a:rPr>
              <a:t>Исполнение  </a:t>
            </a:r>
            <a:r>
              <a:rPr lang="ru-RU" sz="32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Monotype Corsiva" pitchFamily="66" charset="0"/>
              </a:rPr>
              <a:t>муниципальных  программ</a:t>
            </a: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8467793"/>
              </p:ext>
            </p:extLst>
          </p:nvPr>
        </p:nvGraphicFramePr>
        <p:xfrm>
          <a:off x="428596" y="714356"/>
          <a:ext cx="8096307" cy="5708242"/>
        </p:xfrm>
        <a:graphic>
          <a:graphicData uri="http://schemas.openxmlformats.org/drawingml/2006/table">
            <a:tbl>
              <a:tblPr bandRow="1">
                <a:tableStyleId>{69CF1AB2-1976-4502-BF36-3FF5EA218861}</a:tableStyleId>
              </a:tblPr>
              <a:tblGrid>
                <a:gridCol w="38583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79615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60587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10404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204407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 dirty="0"/>
                        <a:t> </a:t>
                      </a:r>
                      <a:endParaRPr lang="ru-RU" sz="900" b="1" i="0" u="none" strike="noStrike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033" marR="1033" marT="53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/>
                        <a:t>Наименование муниципальной программы </a:t>
                      </a:r>
                      <a:endParaRPr lang="ru-RU" sz="900" b="1" i="0" u="none" strike="noStrike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033" marR="1033" marT="536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/>
                        <a:t>финансовое обеспечение  </a:t>
                      </a:r>
                      <a:endParaRPr lang="ru-RU" sz="900" b="1" i="0" u="none" strike="noStrike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033" marR="1033" marT="536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1" u="none" strike="noStrike" dirty="0"/>
                        <a:t>Исполнение</a:t>
                      </a:r>
                      <a:endParaRPr lang="ru-RU" sz="900" b="1" i="0" u="none" strike="noStrike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033" marR="1033" marT="536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1" u="none" strike="noStrike" dirty="0"/>
                        <a:t>% исполнен</a:t>
                      </a:r>
                      <a:endParaRPr lang="ru-RU" sz="900" b="1" i="0" u="none" strike="noStrike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033" marR="1033" marT="536" marB="0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39760"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/>
                        <a:t>1</a:t>
                      </a:r>
                      <a:endParaRPr lang="ru-RU" sz="900" b="0" i="0" u="none" strike="noStrike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033" marR="1033" marT="53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/>
                        <a:t>2</a:t>
                      </a:r>
                      <a:endParaRPr lang="ru-RU" sz="900" b="1" i="0" u="none" strike="noStrike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033" marR="1033" marT="53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/>
                        <a:t>3</a:t>
                      </a:r>
                      <a:endParaRPr lang="ru-RU" sz="900" b="1" i="0" u="none" strike="noStrike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033" marR="1033" marT="536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1" u="none" strike="noStrike" dirty="0"/>
                        <a:t> 4</a:t>
                      </a:r>
                      <a:endParaRPr lang="ru-RU" sz="900" b="1" i="0" u="none" strike="noStrike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033" marR="1033" marT="536" marB="0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1" u="none" strike="noStrike" dirty="0"/>
                        <a:t>5</a:t>
                      </a:r>
                      <a:endParaRPr lang="ru-RU" sz="900" b="1" i="0" u="none" strike="noStrike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033" marR="1033" marT="536" marB="0" anchor="b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7207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Муниципальная программа </a:t>
                      </a:r>
                      <a:r>
                        <a:rPr lang="ru-RU" sz="900" b="1" i="0" u="none" strike="noStrike" dirty="0" err="1">
                          <a:effectLst/>
                          <a:latin typeface="Times New Roman" panose="02020603050405020304" pitchFamily="18" charset="0"/>
                        </a:rPr>
                        <a:t>Тугулымского</a:t>
                      </a:r>
                      <a:r>
                        <a:rPr lang="ru-RU" sz="9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 городского округа «Содействие развитию малого и среднего предпринимательства в </a:t>
                      </a:r>
                      <a:r>
                        <a:rPr lang="ru-RU" sz="900" b="1" i="0" u="none" strike="noStrike" dirty="0" err="1">
                          <a:effectLst/>
                          <a:latin typeface="Times New Roman" panose="02020603050405020304" pitchFamily="18" charset="0"/>
                        </a:rPr>
                        <a:t>Тугулымском</a:t>
                      </a:r>
                      <a:r>
                        <a:rPr lang="ru-RU" sz="9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 городском округе до 2026года»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>
                          <a:effectLst/>
                          <a:latin typeface="Times New Roman" panose="02020603050405020304" pitchFamily="18" charset="0"/>
                        </a:rPr>
                        <a:t>1070,0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>
                          <a:effectLst/>
                          <a:latin typeface="Times New Roman" panose="02020603050405020304" pitchFamily="18" charset="0"/>
                        </a:rPr>
                        <a:t>1070,00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>
                          <a:effectLst/>
                          <a:latin typeface="Times New Roman" panose="02020603050405020304" pitchFamily="18" charset="0"/>
                        </a:rPr>
                        <a:t>100,0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2006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b="1" i="0" u="none" strike="noStrike">
                          <a:effectLst/>
                          <a:latin typeface="Times New Roman" panose="02020603050405020304" pitchFamily="18" charset="0"/>
                        </a:rPr>
                        <a:t>Муниципальная программа Тугулымского городского округа «Защита населения и территории Тугулымского городского округа от чрезвычайных ситуаций и обеспечение пожарной и водной безопасности до 2026 года</a:t>
                      </a:r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»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>
                          <a:effectLst/>
                          <a:latin typeface="Times New Roman" panose="02020603050405020304" pitchFamily="18" charset="0"/>
                        </a:rPr>
                        <a:t>28563,9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>
                          <a:effectLst/>
                          <a:latin typeface="Times New Roman" panose="02020603050405020304" pitchFamily="18" charset="0"/>
                        </a:rPr>
                        <a:t>26840,81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>
                          <a:effectLst/>
                          <a:latin typeface="Times New Roman" panose="02020603050405020304" pitchFamily="18" charset="0"/>
                        </a:rPr>
                        <a:t>94,0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62293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>
                          <a:effectLst/>
                          <a:latin typeface="Times New Roman" panose="02020603050405020304" pitchFamily="18" charset="0"/>
                        </a:rPr>
                        <a:t>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b="1" i="0" u="none" strike="noStrike">
                          <a:effectLst/>
                          <a:latin typeface="Times New Roman" panose="02020603050405020304" pitchFamily="18" charset="0"/>
                        </a:rPr>
                        <a:t>Муниципальная программа  Тугулымского городского округа «Подготовка документов территориального планирования, градостроительного зонирования и документации по планировке территории до 2027 года»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>
                          <a:effectLst/>
                          <a:latin typeface="Times New Roman" panose="02020603050405020304" pitchFamily="18" charset="0"/>
                        </a:rPr>
                        <a:t>1535,5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>
                          <a:effectLst/>
                          <a:latin typeface="Times New Roman" panose="02020603050405020304" pitchFamily="18" charset="0"/>
                        </a:rPr>
                        <a:t>1535,45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>
                          <a:effectLst/>
                          <a:latin typeface="Times New Roman" panose="02020603050405020304" pitchFamily="18" charset="0"/>
                        </a:rPr>
                        <a:t>100,0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41719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b="1" i="0" u="none" strike="noStrike">
                          <a:effectLst/>
                          <a:latin typeface="Times New Roman" panose="02020603050405020304" pitchFamily="18" charset="0"/>
                        </a:rPr>
                        <a:t>Муниципальная программа Тугулымского городского округа «Обеспечение общественной безопасности на территории Тугулымского городского округа до 2029 года</a:t>
                      </a:r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»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>
                          <a:effectLst/>
                          <a:latin typeface="Times New Roman" panose="02020603050405020304" pitchFamily="18" charset="0"/>
                        </a:rPr>
                        <a:t>240,0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>
                          <a:effectLst/>
                          <a:latin typeface="Times New Roman" panose="02020603050405020304" pitchFamily="18" charset="0"/>
                        </a:rPr>
                        <a:t>212,36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>
                          <a:effectLst/>
                          <a:latin typeface="Times New Roman" panose="02020603050405020304" pitchFamily="18" charset="0"/>
                        </a:rPr>
                        <a:t>88,5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41719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b="1" i="0" u="none" strike="noStrike">
                          <a:effectLst/>
                          <a:latin typeface="Times New Roman" panose="02020603050405020304" pitchFamily="18" charset="0"/>
                        </a:rPr>
                        <a:t>Муниципальная программа Тугулымского городского округа «Развитие системы образования Тугулымского городского округа до 2026 года»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>
                          <a:effectLst/>
                          <a:latin typeface="Times New Roman" panose="02020603050405020304" pitchFamily="18" charset="0"/>
                        </a:rPr>
                        <a:t>776532,1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>
                          <a:effectLst/>
                          <a:latin typeface="Times New Roman" panose="02020603050405020304" pitchFamily="18" charset="0"/>
                        </a:rPr>
                        <a:t>750976,05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>
                          <a:effectLst/>
                          <a:latin typeface="Times New Roman" panose="02020603050405020304" pitchFamily="18" charset="0"/>
                        </a:rPr>
                        <a:t>96,7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1432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>
                          <a:effectLst/>
                          <a:latin typeface="Times New Roman" panose="02020603050405020304" pitchFamily="18" charset="0"/>
                        </a:rPr>
                        <a:t>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b="1" i="0" u="none" strike="noStrike">
                          <a:effectLst/>
                          <a:latin typeface="Times New Roman" panose="02020603050405020304" pitchFamily="18" charset="0"/>
                        </a:rPr>
                        <a:t>Муниципальная программа Тугулымского городского округа «Развитие культуры Тугулымского городского округа до 2029 года»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>
                          <a:effectLst/>
                          <a:latin typeface="Times New Roman" panose="02020603050405020304" pitchFamily="18" charset="0"/>
                        </a:rPr>
                        <a:t>135462,5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>
                          <a:effectLst/>
                          <a:latin typeface="Times New Roman" panose="02020603050405020304" pitchFamily="18" charset="0"/>
                        </a:rPr>
                        <a:t>134836,25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>
                          <a:effectLst/>
                          <a:latin typeface="Times New Roman" panose="02020603050405020304" pitchFamily="18" charset="0"/>
                        </a:rPr>
                        <a:t>99,5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41719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>
                          <a:effectLst/>
                          <a:latin typeface="Times New Roman" panose="02020603050405020304" pitchFamily="18" charset="0"/>
                        </a:rPr>
                        <a:t>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b="1" i="0" u="none" strike="noStrike">
                          <a:effectLst/>
                          <a:latin typeface="Times New Roman" panose="02020603050405020304" pitchFamily="18" charset="0"/>
                        </a:rPr>
                        <a:t>Муниципальная программа Тугулымского городского округа «Управление муниципальной собственностью Тугулымского городского округа с 2020 до 2026 года»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>
                          <a:effectLst/>
                          <a:latin typeface="Times New Roman" panose="02020603050405020304" pitchFamily="18" charset="0"/>
                        </a:rPr>
                        <a:t>3570,8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>
                          <a:effectLst/>
                          <a:latin typeface="Times New Roman" panose="02020603050405020304" pitchFamily="18" charset="0"/>
                        </a:rPr>
                        <a:t>10949,41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>
                          <a:effectLst/>
                          <a:latin typeface="Times New Roman" panose="02020603050405020304" pitchFamily="18" charset="0"/>
                        </a:rPr>
                        <a:t>306,6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41719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>
                          <a:effectLst/>
                          <a:latin typeface="Times New Roman" panose="02020603050405020304" pitchFamily="18" charset="0"/>
                        </a:rPr>
                        <a:t>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b="1" i="0" u="none" strike="noStrike">
                          <a:effectLst/>
                          <a:latin typeface="Times New Roman" panose="02020603050405020304" pitchFamily="18" charset="0"/>
                        </a:rPr>
                        <a:t>Муниципальная программа Тугулымского городского округа «Комплексное развитие сельских территорий Тугулымского городского округа до 2029 года» 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>
                          <a:effectLst/>
                          <a:latin typeface="Times New Roman" panose="02020603050405020304" pitchFamily="18" charset="0"/>
                        </a:rPr>
                        <a:t>2740,9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>
                          <a:effectLst/>
                          <a:latin typeface="Times New Roman" panose="02020603050405020304" pitchFamily="18" charset="0"/>
                        </a:rPr>
                        <a:t>2732,75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41719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>
                          <a:effectLst/>
                          <a:latin typeface="Times New Roman" panose="02020603050405020304" pitchFamily="18" charset="0"/>
                        </a:rPr>
                        <a:t>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b="1" i="0" u="none" strike="noStrike">
                          <a:effectLst/>
                          <a:latin typeface="Times New Roman" panose="02020603050405020304" pitchFamily="18" charset="0"/>
                        </a:rPr>
                        <a:t>Муниципальная программа Тугулымского городского округа «Развитие физической культуры, спорта и молодежной политики в Тугулымском городском округе до 2029 года»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>
                          <a:effectLst/>
                          <a:latin typeface="Times New Roman" panose="02020603050405020304" pitchFamily="18" charset="0"/>
                        </a:rPr>
                        <a:t>9334,0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>
                          <a:effectLst/>
                          <a:latin typeface="Times New Roman" panose="02020603050405020304" pitchFamily="18" charset="0"/>
                        </a:rPr>
                        <a:t>9099,46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>
                          <a:effectLst/>
                          <a:latin typeface="Times New Roman" panose="02020603050405020304" pitchFamily="18" charset="0"/>
                        </a:rPr>
                        <a:t>97,5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41719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>
                          <a:effectLst/>
                          <a:latin typeface="Times New Roman" panose="02020603050405020304" pitchFamily="18" charset="0"/>
                        </a:rPr>
                        <a:t>10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b="1" i="0" u="none" strike="noStrike">
                          <a:effectLst/>
                          <a:latin typeface="Times New Roman" panose="02020603050405020304" pitchFamily="18" charset="0"/>
                        </a:rPr>
                        <a:t>Муниципальная программа Тугулымского городского округа «Управление муниципальными финансами Тугулымского городского округа до 2026 года»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>
                          <a:effectLst/>
                          <a:latin typeface="Times New Roman" panose="02020603050405020304" pitchFamily="18" charset="0"/>
                        </a:rPr>
                        <a:t>22973,4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>
                          <a:effectLst/>
                          <a:latin typeface="Times New Roman" panose="02020603050405020304" pitchFamily="18" charset="0"/>
                        </a:rPr>
                        <a:t>22918,01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>
                          <a:effectLst/>
                          <a:latin typeface="Times New Roman" panose="02020603050405020304" pitchFamily="18" charset="0"/>
                        </a:rPr>
                        <a:t>99,8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52006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>
                          <a:effectLst/>
                          <a:latin typeface="Times New Roman" panose="02020603050405020304" pitchFamily="18" charset="0"/>
                        </a:rPr>
                        <a:t>11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b="1" i="0" u="none" strike="noStrike">
                          <a:effectLst/>
                          <a:latin typeface="Times New Roman" panose="02020603050405020304" pitchFamily="18" charset="0"/>
                        </a:rPr>
                        <a:t>Муниципальная программа </a:t>
                      </a:r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Тугулымского городского округа «Повышение безопасности дорожного движения на территории Тугулымского городского округа» на 2021-2027 годы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>
                          <a:effectLst/>
                          <a:latin typeface="Times New Roman" panose="02020603050405020304" pitchFamily="18" charset="0"/>
                        </a:rPr>
                        <a:t>9295,1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>
                          <a:effectLst/>
                          <a:latin typeface="Times New Roman" panose="02020603050405020304" pitchFamily="18" charset="0"/>
                        </a:rPr>
                        <a:t>3911,04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>
                          <a:effectLst/>
                          <a:latin typeface="Times New Roman" panose="02020603050405020304" pitchFamily="18" charset="0"/>
                        </a:rPr>
                        <a:t>42,1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41719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>
                          <a:effectLst/>
                          <a:latin typeface="Times New Roman" panose="02020603050405020304" pitchFamily="18" charset="0"/>
                        </a:rPr>
                        <a:t>12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b="1" i="0" u="none" strike="noStrike">
                          <a:effectLst/>
                          <a:latin typeface="Times New Roman" panose="02020603050405020304" pitchFamily="18" charset="0"/>
                        </a:rPr>
                        <a:t>Муниципальная</a:t>
                      </a:r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программа  Тугулымского городского округа «Дополнительные меры  социальной поддержки населения Тугулымского городского округа до 2027 года»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>
                          <a:effectLst/>
                          <a:latin typeface="Times New Roman" panose="02020603050405020304" pitchFamily="18" charset="0"/>
                        </a:rPr>
                        <a:t>582,0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>
                          <a:effectLst/>
                          <a:latin typeface="Times New Roman" panose="02020603050405020304" pitchFamily="18" charset="0"/>
                        </a:rPr>
                        <a:t>572,00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98,3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</a:tbl>
          </a:graphicData>
        </a:graphic>
      </p:graphicFrame>
      <p:sp>
        <p:nvSpPr>
          <p:cNvPr id="15" name="Стрелка вниз 14"/>
          <p:cNvSpPr/>
          <p:nvPr/>
        </p:nvSpPr>
        <p:spPr>
          <a:xfrm>
            <a:off x="4095747" y="6107925"/>
            <a:ext cx="952507" cy="589364"/>
          </a:xfrm>
          <a:prstGeom prst="downArrow">
            <a:avLst/>
          </a:prstGeom>
          <a:solidFill>
            <a:schemeClr val="accent1">
              <a:lumMod val="75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TextBox 15"/>
          <p:cNvSpPr txBox="1"/>
          <p:nvPr/>
        </p:nvSpPr>
        <p:spPr>
          <a:xfrm>
            <a:off x="5048253" y="6322239"/>
            <a:ext cx="25717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i="1" u="sng" dirty="0">
                <a:latin typeface="Arial" pitchFamily="34" charset="0"/>
                <a:cs typeface="Arial" pitchFamily="34" charset="0"/>
              </a:rPr>
              <a:t>Продолжение на следующей странице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143768" y="500042"/>
            <a:ext cx="1357322" cy="23083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900" b="1" i="1" dirty="0">
                <a:latin typeface="Arial" pitchFamily="34" charset="0"/>
                <a:cs typeface="Arial" pitchFamily="34" charset="0"/>
              </a:rPr>
              <a:t>Тысяч рублей</a:t>
            </a:r>
          </a:p>
        </p:txBody>
      </p:sp>
      <p:sp>
        <p:nvSpPr>
          <p:cNvPr id="14" name="Фигура, имеющая форму буквы L 13"/>
          <p:cNvSpPr/>
          <p:nvPr/>
        </p:nvSpPr>
        <p:spPr>
          <a:xfrm rot="10800000">
            <a:off x="8286777" y="142853"/>
            <a:ext cx="714380" cy="785818"/>
          </a:xfrm>
          <a:prstGeom prst="corner">
            <a:avLst>
              <a:gd name="adj1" fmla="val 28442"/>
              <a:gd name="adj2" fmla="val 28442"/>
            </a:avLst>
          </a:prstGeom>
          <a:solidFill>
            <a:schemeClr val="accent1">
              <a:lumMod val="75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8" name="Фигура, имеющая форму буквы L 17"/>
          <p:cNvSpPr/>
          <p:nvPr/>
        </p:nvSpPr>
        <p:spPr>
          <a:xfrm rot="16200000">
            <a:off x="8251058" y="5915437"/>
            <a:ext cx="714380" cy="785819"/>
          </a:xfrm>
          <a:prstGeom prst="corner">
            <a:avLst>
              <a:gd name="adj1" fmla="val 28442"/>
              <a:gd name="adj2" fmla="val 28442"/>
            </a:avLst>
          </a:prstGeom>
          <a:solidFill>
            <a:schemeClr val="accent1">
              <a:lumMod val="75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9" name="Фигура, имеющая форму буквы L 18"/>
          <p:cNvSpPr/>
          <p:nvPr/>
        </p:nvSpPr>
        <p:spPr>
          <a:xfrm>
            <a:off x="142844" y="5915437"/>
            <a:ext cx="714380" cy="785818"/>
          </a:xfrm>
          <a:prstGeom prst="corner">
            <a:avLst>
              <a:gd name="adj1" fmla="val 28442"/>
              <a:gd name="adj2" fmla="val 28442"/>
            </a:avLst>
          </a:prstGeom>
          <a:solidFill>
            <a:schemeClr val="accent1">
              <a:lumMod val="75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0" name="Фигура, имеющая форму буквы L 19"/>
          <p:cNvSpPr/>
          <p:nvPr/>
        </p:nvSpPr>
        <p:spPr>
          <a:xfrm rot="10800000" flipH="1">
            <a:off x="142845" y="142853"/>
            <a:ext cx="642943" cy="785818"/>
          </a:xfrm>
          <a:prstGeom prst="corner">
            <a:avLst>
              <a:gd name="adj1" fmla="val 28442"/>
              <a:gd name="adj2" fmla="val 28442"/>
            </a:avLst>
          </a:prstGeom>
          <a:solidFill>
            <a:schemeClr val="accent1">
              <a:lumMod val="75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67529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одзаголовок 2">
            <a:extLst>
              <a:ext uri="{FF2B5EF4-FFF2-40B4-BE49-F238E27FC236}">
                <a16:creationId xmlns:a16="http://schemas.microsoft.com/office/drawing/2014/main" xmlns="" id="{3AA9D025-3E1E-475A-A87F-3D532D8CF493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64291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 algn="ctr">
              <a:spcBef>
                <a:spcPct val="20000"/>
              </a:spcBef>
              <a:defRPr/>
            </a:pPr>
            <a:r>
              <a:rPr lang="ru-RU" sz="32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Monotype Corsiva" pitchFamily="66" charset="0"/>
              </a:rPr>
              <a:t>Исполнение  </a:t>
            </a:r>
            <a:r>
              <a:rPr lang="ru-RU" sz="32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Monotype Corsiva" pitchFamily="66" charset="0"/>
              </a:rPr>
              <a:t>муниципальных  программ</a:t>
            </a:r>
          </a:p>
        </p:txBody>
      </p:sp>
      <p:graphicFrame>
        <p:nvGraphicFramePr>
          <p:cNvPr id="14" name="Таблица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89468220"/>
              </p:ext>
            </p:extLst>
          </p:nvPr>
        </p:nvGraphicFramePr>
        <p:xfrm>
          <a:off x="362594" y="618962"/>
          <a:ext cx="8281373" cy="5885050"/>
        </p:xfrm>
        <a:graphic>
          <a:graphicData uri="http://schemas.openxmlformats.org/drawingml/2006/table">
            <a:tbl>
              <a:tblPr bandRow="1">
                <a:tableStyleId>{69CF1AB2-1976-4502-BF36-3FF5EA218861}</a:tableStyleId>
              </a:tblPr>
              <a:tblGrid>
                <a:gridCol w="38527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59500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24632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120785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933987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241794"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1" u="none" strike="noStrike" dirty="0"/>
                        <a:t> </a:t>
                      </a:r>
                      <a:endParaRPr lang="ru-RU" sz="700" b="1" i="0" u="none" strike="noStrike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092" marR="1092" marT="56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/>
                        <a:t>Наименование муниципальной программы </a:t>
                      </a:r>
                      <a:endParaRPr lang="ru-RU" sz="800" b="1" i="0" u="none" strike="noStrike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092" marR="1092" marT="567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1" u="none" strike="noStrike" dirty="0"/>
                        <a:t>финансовое обеспечение </a:t>
                      </a:r>
                      <a:endParaRPr lang="ru-RU" sz="800" b="1" i="0" u="none" strike="noStrike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092" marR="1092" marT="56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u="none" strike="noStrike" dirty="0"/>
                        <a:t>Исполнение</a:t>
                      </a:r>
                      <a:endParaRPr lang="ru-RU" sz="800" b="1" i="0" u="none" strike="noStrike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092" marR="1092" marT="56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u="none" strike="noStrike" dirty="0"/>
                        <a:t>% исполнен</a:t>
                      </a:r>
                      <a:endParaRPr lang="ru-RU" sz="800" b="1" i="0" u="none" strike="noStrike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092" marR="1092" marT="567" marB="0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18531"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1" u="none" strike="noStrike" dirty="0"/>
                        <a:t>1</a:t>
                      </a:r>
                      <a:endParaRPr lang="ru-RU" sz="700" b="1" i="0" u="none" strike="noStrike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092" marR="1092" marT="56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1" u="none" strike="noStrike" dirty="0"/>
                        <a:t>2</a:t>
                      </a:r>
                      <a:endParaRPr lang="ru-RU" sz="700" b="1" i="0" u="none" strike="noStrike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092" marR="1092" marT="56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1" u="none" strike="noStrike" dirty="0"/>
                        <a:t>3</a:t>
                      </a:r>
                      <a:endParaRPr lang="ru-RU" sz="700" b="1" i="0" u="none" strike="noStrike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092" marR="1092" marT="567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1" u="none" strike="noStrike" dirty="0"/>
                        <a:t> 4</a:t>
                      </a:r>
                      <a:endParaRPr lang="ru-RU" sz="700" b="1" i="0" u="none" strike="noStrike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092" marR="1092" marT="56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1" u="none" strike="noStrike" dirty="0"/>
                        <a:t>5</a:t>
                      </a:r>
                      <a:endParaRPr lang="ru-RU" sz="700" b="1" i="0" u="none" strike="noStrike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092" marR="1092" marT="567" marB="0" anchor="b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1120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>
                          <a:effectLst/>
                          <a:latin typeface="Times New Roman" panose="02020603050405020304" pitchFamily="18" charset="0"/>
                        </a:rPr>
                        <a:t>13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Муниципальная программа Тугулымского городского округа «Комплексное благоустройство дворовых территорий и населенных пунктов в Тугулымском городском округе» на 2021-2027  годы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>
                          <a:effectLst/>
                          <a:latin typeface="Times New Roman" panose="02020603050405020304" pitchFamily="18" charset="0"/>
                        </a:rPr>
                        <a:t>18228,9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>
                          <a:effectLst/>
                          <a:latin typeface="Times New Roman" panose="02020603050405020304" pitchFamily="18" charset="0"/>
                        </a:rPr>
                        <a:t>17993,11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>
                          <a:effectLst/>
                          <a:latin typeface="Times New Roman" panose="02020603050405020304" pitchFamily="18" charset="0"/>
                        </a:rPr>
                        <a:t>98,7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0325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>
                          <a:effectLst/>
                          <a:latin typeface="Times New Roman" panose="02020603050405020304" pitchFamily="18" charset="0"/>
                        </a:rPr>
                        <a:t>14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b="1" i="0" u="none" strike="noStrike">
                          <a:effectLst/>
                          <a:latin typeface="Times New Roman" panose="02020603050405020304" pitchFamily="18" charset="0"/>
                        </a:rPr>
                        <a:t>Муниципальная программа Тугулымского городского округа «Реализация молодежной политики и патриотического воспитания граждан на территории Тугулымского городского округа» на 2019-2026 годы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>
                          <a:effectLst/>
                          <a:latin typeface="Times New Roman" panose="02020603050405020304" pitchFamily="18" charset="0"/>
                        </a:rPr>
                        <a:t>3410,3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>
                          <a:effectLst/>
                          <a:latin typeface="Times New Roman" panose="02020603050405020304" pitchFamily="18" charset="0"/>
                        </a:rPr>
                        <a:t>2690,5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>
                          <a:effectLst/>
                          <a:latin typeface="Times New Roman" panose="02020603050405020304" pitchFamily="18" charset="0"/>
                        </a:rPr>
                        <a:t>78,9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0325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>
                          <a:effectLst/>
                          <a:latin typeface="Times New Roman" panose="02020603050405020304" pitchFamily="18" charset="0"/>
                        </a:rPr>
                        <a:t>15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b="1" i="0" u="none" strike="noStrike">
                          <a:effectLst/>
                          <a:latin typeface="Times New Roman" panose="02020603050405020304" pitchFamily="18" charset="0"/>
                        </a:rPr>
                        <a:t>Муниципальная</a:t>
                      </a:r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программа Тугулымского городского округа «Формирование жилищного фонда для переселения граждан из жилых помещений, признанных непригодными для проживания и (или) с высоким уровнем износа» на 2023-2028 годы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>
                          <a:effectLst/>
                          <a:latin typeface="Times New Roman" panose="02020603050405020304" pitchFamily="18" charset="0"/>
                        </a:rPr>
                        <a:t>14,3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>
                          <a:effectLst/>
                          <a:latin typeface="Times New Roman" panose="02020603050405020304" pitchFamily="18" charset="0"/>
                        </a:rPr>
                        <a:t>14,29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>
                          <a:effectLst/>
                          <a:latin typeface="Times New Roman" panose="02020603050405020304" pitchFamily="18" charset="0"/>
                        </a:rPr>
                        <a:t>99,9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40325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>
                          <a:effectLst/>
                          <a:latin typeface="Times New Roman" panose="02020603050405020304" pitchFamily="18" charset="0"/>
                        </a:rPr>
                        <a:t>16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b="1" i="0" u="none" strike="noStrike">
                          <a:effectLst/>
                          <a:latin typeface="Times New Roman" panose="02020603050405020304" pitchFamily="18" charset="0"/>
                        </a:rPr>
                        <a:t>Муниципальная программа Тугулымского городского округа «Профилактика экстремизма, терроризма и мобилизационной подготовки на территории Тугулымского городского округа» на 2024 - 2029 годы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>
                          <a:effectLst/>
                          <a:latin typeface="Times New Roman" panose="02020603050405020304" pitchFamily="18" charset="0"/>
                        </a:rPr>
                        <a:t>364,0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>
                          <a:effectLst/>
                          <a:latin typeface="Times New Roman" panose="02020603050405020304" pitchFamily="18" charset="0"/>
                        </a:rPr>
                        <a:t>350,24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>
                          <a:effectLst/>
                          <a:latin typeface="Times New Roman" panose="02020603050405020304" pitchFamily="18" charset="0"/>
                        </a:rPr>
                        <a:t>96,2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3947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>
                          <a:effectLst/>
                          <a:latin typeface="Times New Roman" panose="02020603050405020304" pitchFamily="18" charset="0"/>
                        </a:rPr>
                        <a:t>17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b="1" i="0" u="none" strike="noStrike">
                          <a:effectLst/>
                          <a:latin typeface="Times New Roman" panose="02020603050405020304" pitchFamily="18" charset="0"/>
                        </a:rPr>
                        <a:t>Муниципальная программа Тугулымского городского округа «Развитие дорожной сети Тугулымского городского округа» на 2021-2027 годы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>
                          <a:effectLst/>
                          <a:latin typeface="Times New Roman" panose="02020603050405020304" pitchFamily="18" charset="0"/>
                        </a:rPr>
                        <a:t>127423,7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>
                          <a:effectLst/>
                          <a:latin typeface="Times New Roman" panose="02020603050405020304" pitchFamily="18" charset="0"/>
                        </a:rPr>
                        <a:t>113677,47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>
                          <a:effectLst/>
                          <a:latin typeface="Times New Roman" panose="02020603050405020304" pitchFamily="18" charset="0"/>
                        </a:rPr>
                        <a:t>89,2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40325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>
                          <a:effectLst/>
                          <a:latin typeface="Times New Roman" panose="02020603050405020304" pitchFamily="18" charset="0"/>
                        </a:rPr>
                        <a:t>18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b="1" i="0" u="none" strike="noStrike">
                          <a:effectLst/>
                          <a:latin typeface="Times New Roman" panose="02020603050405020304" pitchFamily="18" charset="0"/>
                        </a:rPr>
                        <a:t>Муниципальная программа Тугулымского городского округа «Обновление автотранспортного и технологического парка муниципальных предприятий Тугулымского городского округа» на 2021-2027 годы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>
                          <a:effectLst/>
                          <a:latin typeface="Times New Roman" panose="02020603050405020304" pitchFamily="18" charset="0"/>
                        </a:rPr>
                        <a:t>2644,8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>
                          <a:effectLst/>
                          <a:latin typeface="Times New Roman" panose="02020603050405020304" pitchFamily="18" charset="0"/>
                        </a:rPr>
                        <a:t>2644,77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>
                          <a:effectLst/>
                          <a:latin typeface="Times New Roman" panose="02020603050405020304" pitchFamily="18" charset="0"/>
                        </a:rPr>
                        <a:t>100,0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28496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>
                          <a:effectLst/>
                          <a:latin typeface="Times New Roman" panose="02020603050405020304" pitchFamily="18" charset="0"/>
                        </a:rPr>
                        <a:t>19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b="1" i="0" u="none" strike="noStrike">
                          <a:effectLst/>
                          <a:latin typeface="Times New Roman" panose="02020603050405020304" pitchFamily="18" charset="0"/>
                        </a:rPr>
                        <a:t>Муниципальная программа Тугулымского городского округа «Развитие архивного дела на территории   Тугулымского городского округа на период с 2021 по 2027 годы»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>
                          <a:effectLst/>
                          <a:latin typeface="Times New Roman" panose="02020603050405020304" pitchFamily="18" charset="0"/>
                        </a:rPr>
                        <a:t>438,0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>
                          <a:effectLst/>
                          <a:latin typeface="Times New Roman" panose="02020603050405020304" pitchFamily="18" charset="0"/>
                        </a:rPr>
                        <a:t>438,00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>
                          <a:effectLst/>
                          <a:latin typeface="Times New Roman" panose="02020603050405020304" pitchFamily="18" charset="0"/>
                        </a:rPr>
                        <a:t>100,0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46291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>
                          <a:effectLst/>
                          <a:latin typeface="Times New Roman" panose="02020603050405020304" pitchFamily="18" charset="0"/>
                        </a:rPr>
                        <a:t>20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Муниципальная программа Тугулымского городского округа «Развитие жилищно-коммунального хозяйства и повышение энергетической эффективности в Тугулымском городском округе» на 2021-2027 годы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>
                          <a:effectLst/>
                          <a:latin typeface="Times New Roman" panose="02020603050405020304" pitchFamily="18" charset="0"/>
                        </a:rPr>
                        <a:t>69867,7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>
                          <a:effectLst/>
                          <a:latin typeface="Times New Roman" panose="02020603050405020304" pitchFamily="18" charset="0"/>
                        </a:rPr>
                        <a:t>60795,12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>
                          <a:effectLst/>
                          <a:latin typeface="Times New Roman" panose="02020603050405020304" pitchFamily="18" charset="0"/>
                        </a:rPr>
                        <a:t>87,0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48841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>
                          <a:effectLst/>
                          <a:latin typeface="Times New Roman" panose="02020603050405020304" pitchFamily="18" charset="0"/>
                        </a:rPr>
                        <a:t>21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b="1" i="0" u="none" strike="noStrike">
                          <a:effectLst/>
                          <a:latin typeface="Times New Roman" panose="02020603050405020304" pitchFamily="18" charset="0"/>
                        </a:rPr>
                        <a:t>Муниципальная программа Тугулымского городского округа </a:t>
                      </a:r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«Обеспечение рационального и безопасного природопользования на территории Тугулымского городского округа» на 2021-2027 годы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>
                          <a:effectLst/>
                          <a:latin typeface="Times New Roman" panose="02020603050405020304" pitchFamily="18" charset="0"/>
                        </a:rPr>
                        <a:t>21958,3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>
                          <a:effectLst/>
                          <a:latin typeface="Times New Roman" panose="02020603050405020304" pitchFamily="18" charset="0"/>
                        </a:rPr>
                        <a:t>20359,46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>
                          <a:effectLst/>
                          <a:latin typeface="Times New Roman" panose="02020603050405020304" pitchFamily="18" charset="0"/>
                        </a:rPr>
                        <a:t>92,7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36782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>
                          <a:effectLst/>
                          <a:latin typeface="Times New Roman" panose="02020603050405020304" pitchFamily="18" charset="0"/>
                        </a:rPr>
                        <a:t>22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b="1" i="0" u="none" strike="noStrike">
                          <a:effectLst/>
                          <a:latin typeface="Times New Roman" panose="02020603050405020304" pitchFamily="18" charset="0"/>
                        </a:rPr>
                        <a:t>Муниципальная программа  Тугулымского городского округа "Формирование современной городской  среды" на 2023-2030 годы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>
                          <a:effectLst/>
                          <a:latin typeface="Times New Roman" panose="02020603050405020304" pitchFamily="18" charset="0"/>
                        </a:rPr>
                        <a:t>700,0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>
                          <a:effectLst/>
                          <a:latin typeface="Times New Roman" panose="02020603050405020304" pitchFamily="18" charset="0"/>
                        </a:rPr>
                        <a:t>700,00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>
                          <a:effectLst/>
                          <a:latin typeface="Times New Roman" panose="02020603050405020304" pitchFamily="18" charset="0"/>
                        </a:rPr>
                        <a:t>100,0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40325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>
                          <a:effectLst/>
                          <a:latin typeface="Times New Roman" panose="02020603050405020304" pitchFamily="18" charset="0"/>
                        </a:rPr>
                        <a:t>23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Муниципальная</a:t>
                      </a:r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программа </a:t>
                      </a:r>
                      <a:r>
                        <a:rPr lang="ru-RU" sz="9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Тугулымского</a:t>
                      </a:r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городского округа «Профилактика заболеваний и формирование здорового образа жизни в  </a:t>
                      </a:r>
                      <a:r>
                        <a:rPr lang="ru-RU" sz="9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Тугулымском</a:t>
                      </a:r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городском округе на период до 2027 года»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>
                          <a:effectLst/>
                          <a:latin typeface="Times New Roman" panose="02020603050405020304" pitchFamily="18" charset="0"/>
                        </a:rPr>
                        <a:t>420,0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>
                          <a:effectLst/>
                          <a:latin typeface="Times New Roman" panose="02020603050405020304" pitchFamily="18" charset="0"/>
                        </a:rPr>
                        <a:t>416,61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>
                          <a:effectLst/>
                          <a:latin typeface="Times New Roman" panose="02020603050405020304" pitchFamily="18" charset="0"/>
                        </a:rPr>
                        <a:t>99,2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14"/>
                  </a:ext>
                </a:extLst>
              </a:tr>
              <a:tr h="66933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>
                          <a:effectLst/>
                          <a:latin typeface="Times New Roman" panose="02020603050405020304" pitchFamily="18" charset="0"/>
                        </a:rPr>
                        <a:t>24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b="1" i="0" u="none" strike="noStrike">
                          <a:effectLst/>
                          <a:latin typeface="Times New Roman" panose="02020603050405020304" pitchFamily="18" charset="0"/>
                        </a:rPr>
                        <a:t>Муниципальная программа Тугулымского городского округа «Обеспечение эпизоотического и ветеринарно-санитарного благополучия Тугулымского городского округа» на 2021-2027 годы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>
                          <a:effectLst/>
                          <a:latin typeface="Times New Roman" panose="02020603050405020304" pitchFamily="18" charset="0"/>
                        </a:rPr>
                        <a:t>690,0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>
                          <a:effectLst/>
                          <a:latin typeface="Times New Roman" panose="02020603050405020304" pitchFamily="18" charset="0"/>
                        </a:rPr>
                        <a:t>574,23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>
                          <a:effectLst/>
                          <a:latin typeface="Times New Roman" panose="02020603050405020304" pitchFamily="18" charset="0"/>
                        </a:rPr>
                        <a:t>83,2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38576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i="0" u="none" strike="noStrike">
                          <a:effectLst/>
                          <a:latin typeface="Times New Roman" panose="02020603050405020304" pitchFamily="18" charset="0"/>
                        </a:rPr>
                        <a:t>Всего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>
                          <a:effectLst/>
                          <a:latin typeface="Times New Roman" panose="02020603050405020304" pitchFamily="18" charset="0"/>
                        </a:rPr>
                        <a:t>1238060,2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>
                          <a:effectLst/>
                          <a:latin typeface="Times New Roman" panose="02020603050405020304" pitchFamily="18" charset="0"/>
                        </a:rPr>
                        <a:t>1186307,34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95,8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</a:tbl>
          </a:graphicData>
        </a:graphic>
      </p:graphicFrame>
      <p:sp>
        <p:nvSpPr>
          <p:cNvPr id="17" name="TextBox 16"/>
          <p:cNvSpPr txBox="1"/>
          <p:nvPr/>
        </p:nvSpPr>
        <p:spPr>
          <a:xfrm>
            <a:off x="7635814" y="339959"/>
            <a:ext cx="1071570" cy="23083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900" b="1" i="1" dirty="0">
                <a:latin typeface="Arial" pitchFamily="34" charset="0"/>
                <a:cs typeface="Arial" pitchFamily="34" charset="0"/>
              </a:rPr>
              <a:t>Тысяч рублей</a:t>
            </a:r>
          </a:p>
        </p:txBody>
      </p:sp>
      <p:sp>
        <p:nvSpPr>
          <p:cNvPr id="15" name="Фигура, имеющая форму буквы L 14"/>
          <p:cNvSpPr/>
          <p:nvPr/>
        </p:nvSpPr>
        <p:spPr>
          <a:xfrm rot="10800000">
            <a:off x="8286777" y="142853"/>
            <a:ext cx="714380" cy="785818"/>
          </a:xfrm>
          <a:prstGeom prst="corner">
            <a:avLst>
              <a:gd name="adj1" fmla="val 28442"/>
              <a:gd name="adj2" fmla="val 28442"/>
            </a:avLst>
          </a:prstGeom>
          <a:solidFill>
            <a:schemeClr val="accent1">
              <a:lumMod val="75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6" name="Фигура, имеющая форму буквы L 15"/>
          <p:cNvSpPr/>
          <p:nvPr/>
        </p:nvSpPr>
        <p:spPr>
          <a:xfrm rot="16200000">
            <a:off x="8322497" y="6024098"/>
            <a:ext cx="714380" cy="785819"/>
          </a:xfrm>
          <a:prstGeom prst="corner">
            <a:avLst>
              <a:gd name="adj1" fmla="val 28442"/>
              <a:gd name="adj2" fmla="val 28442"/>
            </a:avLst>
          </a:prstGeom>
          <a:solidFill>
            <a:schemeClr val="accent1">
              <a:lumMod val="75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8" name="Фигура, имеющая форму буквы L 17"/>
          <p:cNvSpPr/>
          <p:nvPr/>
        </p:nvSpPr>
        <p:spPr>
          <a:xfrm>
            <a:off x="71408" y="5993308"/>
            <a:ext cx="714380" cy="785818"/>
          </a:xfrm>
          <a:prstGeom prst="corner">
            <a:avLst>
              <a:gd name="adj1" fmla="val 28442"/>
              <a:gd name="adj2" fmla="val 28442"/>
            </a:avLst>
          </a:prstGeom>
          <a:solidFill>
            <a:schemeClr val="accent1">
              <a:lumMod val="75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9" name="Фигура, имеющая форму буквы L 18"/>
          <p:cNvSpPr/>
          <p:nvPr/>
        </p:nvSpPr>
        <p:spPr>
          <a:xfrm rot="10800000" flipH="1">
            <a:off x="142845" y="142853"/>
            <a:ext cx="642943" cy="785818"/>
          </a:xfrm>
          <a:prstGeom prst="corner">
            <a:avLst>
              <a:gd name="adj1" fmla="val 28442"/>
              <a:gd name="adj2" fmla="val 28442"/>
            </a:avLst>
          </a:prstGeom>
          <a:solidFill>
            <a:schemeClr val="accent1">
              <a:lumMod val="75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67529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одзаголовок 2">
            <a:extLst>
              <a:ext uri="{FF2B5EF4-FFF2-40B4-BE49-F238E27FC236}">
                <a16:creationId xmlns:a16="http://schemas.microsoft.com/office/drawing/2014/main" xmlns="" id="{3AA9D025-3E1E-475A-A87F-3D532D8CF493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8572528" cy="64291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 algn="ctr">
              <a:spcBef>
                <a:spcPct val="20000"/>
              </a:spcBef>
              <a:defRPr/>
            </a:pPr>
            <a:r>
              <a:rPr lang="ru-RU" sz="28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Monotype Corsiva" pitchFamily="66" charset="0"/>
              </a:rPr>
              <a:t>Результаты оценки эффективности </a:t>
            </a:r>
          </a:p>
          <a:p>
            <a:pPr lvl="0" algn="ctr">
              <a:spcBef>
                <a:spcPct val="20000"/>
              </a:spcBef>
              <a:defRPr/>
            </a:pPr>
            <a:r>
              <a:rPr lang="ru-RU" sz="28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Monotype Corsiva" pitchFamily="66" charset="0"/>
              </a:rPr>
              <a:t>муниципальных программ </a:t>
            </a:r>
          </a:p>
          <a:p>
            <a:pPr lvl="0" algn="ctr">
              <a:spcBef>
                <a:spcPct val="20000"/>
              </a:spcBef>
              <a:defRPr/>
            </a:pPr>
            <a:r>
              <a:rPr lang="ru-RU" sz="28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Monotype Corsiva" pitchFamily="66" charset="0"/>
              </a:rPr>
              <a:t>Тугулымского городского округа  за 2024 год  </a:t>
            </a:r>
            <a:endParaRPr lang="ru-RU" sz="2800" b="1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accent1">
                  <a:lumMod val="75000"/>
                </a:schemeClr>
              </a:solidFill>
              <a:effectLst>
                <a:reflection blurRad="12700" stA="28000" endPos="45000" dist="1000" dir="5400000" sy="-100000" algn="bl" rotWithShape="0"/>
              </a:effectLst>
              <a:latin typeface="Monotype Corsiva" pitchFamily="66" charset="0"/>
            </a:endParaRPr>
          </a:p>
        </p:txBody>
      </p:sp>
      <p:sp>
        <p:nvSpPr>
          <p:cNvPr id="8" name="Фигура, имеющая форму буквы L 7"/>
          <p:cNvSpPr/>
          <p:nvPr/>
        </p:nvSpPr>
        <p:spPr>
          <a:xfrm rot="10800000">
            <a:off x="8286777" y="142853"/>
            <a:ext cx="714380" cy="785818"/>
          </a:xfrm>
          <a:prstGeom prst="corner">
            <a:avLst>
              <a:gd name="adj1" fmla="val 28442"/>
              <a:gd name="adj2" fmla="val 28442"/>
            </a:avLst>
          </a:prstGeom>
          <a:solidFill>
            <a:schemeClr val="accent1">
              <a:lumMod val="75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7" name="Фигура, имеющая форму буквы L 16"/>
          <p:cNvSpPr/>
          <p:nvPr/>
        </p:nvSpPr>
        <p:spPr>
          <a:xfrm rot="10800000" flipH="1">
            <a:off x="142845" y="142853"/>
            <a:ext cx="642943" cy="785818"/>
          </a:xfrm>
          <a:prstGeom prst="corner">
            <a:avLst>
              <a:gd name="adj1" fmla="val 28442"/>
              <a:gd name="adj2" fmla="val 28442"/>
            </a:avLst>
          </a:prstGeom>
          <a:solidFill>
            <a:schemeClr val="accent1">
              <a:lumMod val="75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Фигура, имеющая форму буквы L 8"/>
          <p:cNvSpPr/>
          <p:nvPr/>
        </p:nvSpPr>
        <p:spPr>
          <a:xfrm rot="16200000">
            <a:off x="8284191" y="5984745"/>
            <a:ext cx="714380" cy="785819"/>
          </a:xfrm>
          <a:prstGeom prst="corner">
            <a:avLst>
              <a:gd name="adj1" fmla="val 28442"/>
              <a:gd name="adj2" fmla="val 28442"/>
            </a:avLst>
          </a:prstGeom>
          <a:solidFill>
            <a:schemeClr val="accent1">
              <a:lumMod val="75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Фигура, имеющая форму буквы L 11"/>
          <p:cNvSpPr/>
          <p:nvPr/>
        </p:nvSpPr>
        <p:spPr>
          <a:xfrm>
            <a:off x="142844" y="5915437"/>
            <a:ext cx="714380" cy="785818"/>
          </a:xfrm>
          <a:prstGeom prst="corner">
            <a:avLst>
              <a:gd name="adj1" fmla="val 28442"/>
              <a:gd name="adj2" fmla="val 28442"/>
            </a:avLst>
          </a:prstGeom>
          <a:solidFill>
            <a:schemeClr val="accent1">
              <a:lumMod val="75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91812927"/>
              </p:ext>
            </p:extLst>
          </p:nvPr>
        </p:nvGraphicFramePr>
        <p:xfrm>
          <a:off x="395536" y="1519655"/>
          <a:ext cx="8424937" cy="4845874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265283">
                  <a:extLst>
                    <a:ext uri="{9D8B030D-6E8A-4147-A177-3AD203B41FA5}">
                      <a16:colId xmlns:a16="http://schemas.microsoft.com/office/drawing/2014/main" xmlns="" val="1839350459"/>
                    </a:ext>
                  </a:extLst>
                </a:gridCol>
                <a:gridCol w="2399013">
                  <a:extLst>
                    <a:ext uri="{9D8B030D-6E8A-4147-A177-3AD203B41FA5}">
                      <a16:colId xmlns:a16="http://schemas.microsoft.com/office/drawing/2014/main" xmlns="" val="3420066554"/>
                    </a:ext>
                  </a:extLst>
                </a:gridCol>
                <a:gridCol w="1080120">
                  <a:extLst>
                    <a:ext uri="{9D8B030D-6E8A-4147-A177-3AD203B41FA5}">
                      <a16:colId xmlns:a16="http://schemas.microsoft.com/office/drawing/2014/main" xmlns="" val="147360162"/>
                    </a:ext>
                  </a:extLst>
                </a:gridCol>
                <a:gridCol w="1146428">
                  <a:extLst>
                    <a:ext uri="{9D8B030D-6E8A-4147-A177-3AD203B41FA5}">
                      <a16:colId xmlns:a16="http://schemas.microsoft.com/office/drawing/2014/main" xmlns="" val="2811747421"/>
                    </a:ext>
                  </a:extLst>
                </a:gridCol>
                <a:gridCol w="1157828">
                  <a:extLst>
                    <a:ext uri="{9D8B030D-6E8A-4147-A177-3AD203B41FA5}">
                      <a16:colId xmlns:a16="http://schemas.microsoft.com/office/drawing/2014/main" xmlns="" val="2633082407"/>
                    </a:ext>
                  </a:extLst>
                </a:gridCol>
                <a:gridCol w="2376265">
                  <a:extLst>
                    <a:ext uri="{9D8B030D-6E8A-4147-A177-3AD203B41FA5}">
                      <a16:colId xmlns:a16="http://schemas.microsoft.com/office/drawing/2014/main" xmlns="" val="1869823082"/>
                    </a:ext>
                  </a:extLst>
                </a:gridCol>
              </a:tblGrid>
              <a:tr h="68176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п\п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901" marR="529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Наименование программы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901" marR="529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Оценка полноты финансирования  </a:t>
                      </a:r>
                      <a:r>
                        <a:rPr lang="en-US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Q1</a:t>
                      </a:r>
                      <a:endParaRPr lang="ru-RU" sz="105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901" marR="529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Оценка достижения  целевых показателей</a:t>
                      </a:r>
                      <a:endParaRPr lang="ru-RU" sz="105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Q</a:t>
                      </a: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</a:t>
                      </a:r>
                      <a:endParaRPr lang="ru-RU" sz="105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901" marR="529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Оценка эффективности</a:t>
                      </a:r>
                      <a:endParaRPr lang="ru-RU" sz="105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901" marR="529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Предложения</a:t>
                      </a:r>
                      <a:endParaRPr lang="ru-RU" sz="105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901" marR="529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591009212"/>
                  </a:ext>
                </a:extLst>
              </a:tr>
              <a:tr h="119991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901" marR="529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050" dirty="0">
                          <a:latin typeface="Times New Roman"/>
                          <a:ea typeface="Times New Roman"/>
                          <a:cs typeface="Times New Roman"/>
                        </a:rPr>
                        <a:t>Муниципальная программа </a:t>
                      </a:r>
                      <a:r>
                        <a:rPr lang="ru-RU" sz="1050" dirty="0" err="1">
                          <a:latin typeface="Times New Roman"/>
                          <a:ea typeface="Times New Roman"/>
                          <a:cs typeface="Times New Roman"/>
                        </a:rPr>
                        <a:t>Тугулымского</a:t>
                      </a:r>
                      <a:r>
                        <a:rPr lang="ru-RU" sz="1050" dirty="0">
                          <a:latin typeface="Times New Roman"/>
                          <a:ea typeface="Times New Roman"/>
                          <a:cs typeface="Times New Roman"/>
                        </a:rPr>
                        <a:t> городского округа «Содействие развитию малого и среднего предпринимательства в </a:t>
                      </a:r>
                      <a:r>
                        <a:rPr lang="ru-RU" sz="1050" dirty="0" err="1">
                          <a:latin typeface="Times New Roman"/>
                          <a:ea typeface="Times New Roman"/>
                          <a:cs typeface="Times New Roman"/>
                        </a:rPr>
                        <a:t>Тугулымском</a:t>
                      </a:r>
                      <a:r>
                        <a:rPr lang="ru-RU" sz="1050" dirty="0">
                          <a:latin typeface="Times New Roman"/>
                          <a:ea typeface="Times New Roman"/>
                          <a:cs typeface="Times New Roman"/>
                        </a:rPr>
                        <a:t> городском округе до 2027 года»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449580">
                        <a:spcAft>
                          <a:spcPts val="0"/>
                        </a:spcAft>
                      </a:pPr>
                      <a:r>
                        <a:rPr lang="ru-RU" sz="1050" dirty="0">
                          <a:latin typeface="Times New Roman"/>
                          <a:ea typeface="Times New Roman"/>
                          <a:cs typeface="Times New Roman"/>
                        </a:rPr>
                        <a:t>1,0 - полное финансирование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449580">
                        <a:spcAft>
                          <a:spcPts val="0"/>
                        </a:spcAft>
                      </a:pPr>
                      <a:r>
                        <a:rPr lang="ru-RU" sz="1050" dirty="0">
                          <a:latin typeface="Times New Roman"/>
                          <a:ea typeface="Times New Roman"/>
                          <a:cs typeface="Times New Roman"/>
                        </a:rPr>
                        <a:t>1,05 – высокая результативность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449580">
                        <a:spcAft>
                          <a:spcPts val="0"/>
                        </a:spcAft>
                      </a:pPr>
                      <a:r>
                        <a:rPr lang="ru-RU" sz="1050">
                          <a:latin typeface="Times New Roman"/>
                          <a:ea typeface="Times New Roman"/>
                          <a:cs typeface="Times New Roman"/>
                        </a:rPr>
                        <a:t>Оценка 5 – высокая эффективность программы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050">
                          <a:latin typeface="Times New Roman"/>
                          <a:ea typeface="Times New Roman"/>
                          <a:cs typeface="Times New Roman"/>
                        </a:rPr>
                        <a:t>Муниципальная программа Тугулымского городского округа «Содействие развитию малого и среднего предпринимательства в Тугулымском городском округе до 2027 года»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901568488"/>
                  </a:ext>
                </a:extLst>
              </a:tr>
              <a:tr h="104992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</a:t>
                      </a:r>
                      <a:endParaRPr lang="ru-RU" sz="105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901" marR="529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050">
                          <a:latin typeface="Times New Roman"/>
                          <a:ea typeface="Times New Roman"/>
                          <a:cs typeface="Times New Roman"/>
                        </a:rPr>
                        <a:t>Муниципальная программа Тугулымского городского округа «Защита населения и территории Тугулымского городского округа от чрезвычайных ситуаций и обеспечение пожарной и водной безопасности до 2027 года»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449580">
                        <a:spcAft>
                          <a:spcPts val="0"/>
                        </a:spcAft>
                      </a:pPr>
                      <a:r>
                        <a:rPr lang="ru-RU" sz="1050">
                          <a:latin typeface="Times New Roman"/>
                          <a:ea typeface="Times New Roman"/>
                          <a:cs typeface="Times New Roman"/>
                        </a:rPr>
                        <a:t>0,99 - полное финансирование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449580">
                        <a:spcAft>
                          <a:spcPts val="0"/>
                        </a:spcAft>
                      </a:pPr>
                      <a:r>
                        <a:rPr lang="ru-RU" sz="1050">
                          <a:latin typeface="Times New Roman"/>
                          <a:ea typeface="Times New Roman"/>
                          <a:cs typeface="Times New Roman"/>
                        </a:rPr>
                        <a:t>0,7 – средняя результативность  (недовыполнение  плана)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449580">
                        <a:spcAft>
                          <a:spcPts val="0"/>
                        </a:spcAft>
                      </a:pPr>
                      <a:r>
                        <a:rPr lang="ru-RU" sz="1050" dirty="0">
                          <a:latin typeface="Times New Roman"/>
                          <a:ea typeface="Times New Roman"/>
                          <a:cs typeface="Times New Roman"/>
                        </a:rPr>
                        <a:t>Оценка 3</a:t>
                      </a:r>
                      <a:r>
                        <a:rPr lang="ru-RU" sz="1050" b="1" dirty="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050" dirty="0">
                          <a:latin typeface="Times New Roman"/>
                          <a:ea typeface="Times New Roman"/>
                          <a:cs typeface="Times New Roman"/>
                        </a:rPr>
                        <a:t>– средний уровень эффективности программы.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050" dirty="0">
                          <a:latin typeface="Times New Roman"/>
                          <a:ea typeface="Times New Roman"/>
                          <a:cs typeface="Times New Roman"/>
                        </a:rPr>
                        <a:t>Муниципальная программа </a:t>
                      </a:r>
                      <a:r>
                        <a:rPr lang="ru-RU" sz="1050" dirty="0" err="1">
                          <a:latin typeface="Times New Roman"/>
                          <a:ea typeface="Times New Roman"/>
                          <a:cs typeface="Times New Roman"/>
                        </a:rPr>
                        <a:t>Тугулымского</a:t>
                      </a:r>
                      <a:r>
                        <a:rPr lang="ru-RU" sz="1050" dirty="0">
                          <a:latin typeface="Times New Roman"/>
                          <a:ea typeface="Times New Roman"/>
                          <a:cs typeface="Times New Roman"/>
                        </a:rPr>
                        <a:t> городского округа «Защита населения и территории </a:t>
                      </a:r>
                      <a:r>
                        <a:rPr lang="ru-RU" sz="1050" dirty="0" err="1">
                          <a:latin typeface="Times New Roman"/>
                          <a:ea typeface="Times New Roman"/>
                          <a:cs typeface="Times New Roman"/>
                        </a:rPr>
                        <a:t>Тугулымского</a:t>
                      </a:r>
                      <a:r>
                        <a:rPr lang="ru-RU" sz="1050" dirty="0">
                          <a:latin typeface="Times New Roman"/>
                          <a:ea typeface="Times New Roman"/>
                          <a:cs typeface="Times New Roman"/>
                        </a:rPr>
                        <a:t> городского округа от чрезвычайных ситуаций и обеспечение пожарной и водной безопасности до 2027 года»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979788812"/>
                  </a:ext>
                </a:extLst>
              </a:tr>
              <a:tr h="176382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</a:t>
                      </a:r>
                      <a:endParaRPr lang="ru-RU" sz="105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901" marR="529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050">
                          <a:latin typeface="Times New Roman"/>
                          <a:ea typeface="Times New Roman"/>
                          <a:cs typeface="Times New Roman"/>
                        </a:rPr>
                        <a:t>Муниципальная программа Тугулымского городского округа  «Подготовка документов территориального планирования, градостроительного зонирования  и документации по планировке территории  до 2027 года»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449580">
                        <a:spcAft>
                          <a:spcPts val="0"/>
                        </a:spcAft>
                      </a:pPr>
                      <a:r>
                        <a:rPr lang="ru-RU" sz="1050">
                          <a:latin typeface="Times New Roman"/>
                          <a:ea typeface="Times New Roman"/>
                          <a:cs typeface="Times New Roman"/>
                        </a:rPr>
                        <a:t>1,0 – полное финансирование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449580">
                        <a:spcAft>
                          <a:spcPts val="0"/>
                        </a:spcAft>
                        <a:tabLst>
                          <a:tab pos="4343400" algn="l"/>
                        </a:tabLst>
                      </a:pPr>
                      <a:r>
                        <a:rPr lang="ru-RU" sz="1050">
                          <a:latin typeface="Times New Roman"/>
                          <a:ea typeface="Times New Roman"/>
                          <a:cs typeface="Times New Roman"/>
                        </a:rPr>
                        <a:t>0,83 – высокая результативность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449580">
                        <a:spcAft>
                          <a:spcPts val="0"/>
                        </a:spcAft>
                        <a:tabLst>
                          <a:tab pos="4343400" algn="l"/>
                        </a:tabLst>
                      </a:pPr>
                      <a:r>
                        <a:rPr lang="ru-RU" sz="1050">
                          <a:latin typeface="Times New Roman"/>
                          <a:ea typeface="Times New Roman"/>
                          <a:cs typeface="Times New Roman"/>
                        </a:rPr>
                        <a:t>Оценка 3 – средний уровень эффективности программы.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050" dirty="0">
                          <a:latin typeface="Times New Roman"/>
                          <a:ea typeface="Times New Roman"/>
                          <a:cs typeface="Times New Roman"/>
                        </a:rPr>
                        <a:t>Муниципальная программа </a:t>
                      </a:r>
                      <a:r>
                        <a:rPr lang="ru-RU" sz="1050" dirty="0" err="1">
                          <a:latin typeface="Times New Roman"/>
                          <a:ea typeface="Times New Roman"/>
                          <a:cs typeface="Times New Roman"/>
                        </a:rPr>
                        <a:t>Тугулымского</a:t>
                      </a:r>
                      <a:r>
                        <a:rPr lang="ru-RU" sz="1050" dirty="0">
                          <a:latin typeface="Times New Roman"/>
                          <a:ea typeface="Times New Roman"/>
                          <a:cs typeface="Times New Roman"/>
                        </a:rPr>
                        <a:t> городского округа  «Подготовка документов территориального планирования, градостроительного зонирования  и документации по планировке территории  до 2027 года»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173396365"/>
                  </a:ext>
                </a:extLst>
              </a:tr>
            </a:tbl>
          </a:graphicData>
        </a:graphic>
      </p:graphicFrame>
      <p:sp>
        <p:nvSpPr>
          <p:cNvPr id="14" name="Стрелка вниз 13"/>
          <p:cNvSpPr/>
          <p:nvPr/>
        </p:nvSpPr>
        <p:spPr>
          <a:xfrm>
            <a:off x="4644008" y="6255869"/>
            <a:ext cx="427488" cy="478976"/>
          </a:xfrm>
          <a:prstGeom prst="downArrow">
            <a:avLst/>
          </a:prstGeom>
          <a:solidFill>
            <a:schemeClr val="accent1">
              <a:lumMod val="75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7529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2DCAF21F-3925-4E53-94B1-10E28E8CE3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11FDFD-B394-4B36-85F8-A937FF2893FE}" type="slidenum">
              <a:rPr lang="ru-RU" smtClean="0"/>
              <a:pPr/>
              <a:t>9</a:t>
            </a:fld>
            <a:endParaRPr lang="ru-RU" dirty="0"/>
          </a:p>
        </p:txBody>
      </p:sp>
      <p:sp>
        <p:nvSpPr>
          <p:cNvPr id="14" name="Подзаголовок 2">
            <a:extLst>
              <a:ext uri="{FF2B5EF4-FFF2-40B4-BE49-F238E27FC236}">
                <a16:creationId xmlns:a16="http://schemas.microsoft.com/office/drawing/2014/main" xmlns="" id="{3AA9D025-3E1E-475A-A87F-3D532D8CF493}"/>
              </a:ext>
            </a:extLst>
          </p:cNvPr>
          <p:cNvSpPr txBox="1">
            <a:spLocks/>
          </p:cNvSpPr>
          <p:nvPr/>
        </p:nvSpPr>
        <p:spPr>
          <a:xfrm>
            <a:off x="1303713" y="857250"/>
            <a:ext cx="6500860" cy="664089"/>
          </a:xfrm>
          <a:prstGeom prst="rect">
            <a:avLst/>
          </a:prstGeom>
        </p:spPr>
        <p:txBody>
          <a:bodyPr vert="horz" lIns="68580" tIns="34290" rIns="68580" bIns="34290" rtlCol="0">
            <a:normAutofit fontScale="47500" lnSpcReduction="20000"/>
          </a:bodyPr>
          <a:lstStyle/>
          <a:p>
            <a:pPr algn="ctr">
              <a:spcBef>
                <a:spcPct val="20000"/>
              </a:spcBef>
              <a:defRPr/>
            </a:pPr>
            <a:endParaRPr lang="ru-RU" sz="9600" b="1" u="sng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0B050"/>
              </a:solidFill>
              <a:effectLst>
                <a:reflection blurRad="12700" stA="28000" endPos="45000" dist="1000" dir="5400000" sy="-100000" algn="bl" rotWithShape="0"/>
              </a:effectLst>
              <a:latin typeface="Monotype Corsiva" pitchFamily="66" charset="0"/>
            </a:endParaRPr>
          </a:p>
        </p:txBody>
      </p:sp>
      <p:sp>
        <p:nvSpPr>
          <p:cNvPr id="13" name="Подзаголовок 2">
            <a:extLst>
              <a:ext uri="{FF2B5EF4-FFF2-40B4-BE49-F238E27FC236}">
                <a16:creationId xmlns:a16="http://schemas.microsoft.com/office/drawing/2014/main" xmlns="" id="{3AA9D025-3E1E-475A-A87F-3D532D8CF493}"/>
              </a:ext>
            </a:extLst>
          </p:cNvPr>
          <p:cNvSpPr txBox="1">
            <a:spLocks/>
          </p:cNvSpPr>
          <p:nvPr/>
        </p:nvSpPr>
        <p:spPr>
          <a:xfrm>
            <a:off x="973310" y="160711"/>
            <a:ext cx="6500860" cy="964395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/>
          <a:p>
            <a:pPr lvl="0" algn="ctr">
              <a:spcBef>
                <a:spcPct val="20000"/>
              </a:spcBef>
              <a:defRPr/>
            </a:pPr>
            <a:r>
              <a:rPr lang="ru-RU" sz="28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Monotype Corsiva" pitchFamily="66" charset="0"/>
              </a:rPr>
              <a:t>Итоги </a:t>
            </a:r>
            <a:r>
              <a:rPr lang="ru-RU" sz="28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Monotype Corsiva" pitchFamily="66" charset="0"/>
              </a:rPr>
              <a:t>социально-экономического развития  </a:t>
            </a:r>
          </a:p>
          <a:p>
            <a:pPr lvl="0" algn="ctr">
              <a:spcBef>
                <a:spcPct val="20000"/>
              </a:spcBef>
              <a:defRPr/>
            </a:pPr>
            <a:r>
              <a:rPr lang="ru-RU" sz="28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Monotype Corsiva" pitchFamily="66" charset="0"/>
              </a:rPr>
              <a:t>за </a:t>
            </a:r>
            <a:r>
              <a:rPr lang="ru-RU" sz="28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Monotype Corsiva" pitchFamily="66" charset="0"/>
              </a:rPr>
              <a:t>2022-2024 </a:t>
            </a:r>
            <a:r>
              <a:rPr lang="ru-RU" sz="28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Monotype Corsiva" pitchFamily="66" charset="0"/>
              </a:rPr>
              <a:t>годы </a:t>
            </a:r>
          </a:p>
        </p:txBody>
      </p:sp>
      <p:grpSp>
        <p:nvGrpSpPr>
          <p:cNvPr id="17" name="Группа 16"/>
          <p:cNvGrpSpPr/>
          <p:nvPr/>
        </p:nvGrpSpPr>
        <p:grpSpPr>
          <a:xfrm>
            <a:off x="855229" y="4793229"/>
            <a:ext cx="7433542" cy="1904584"/>
            <a:chOff x="-108967" y="4980857"/>
            <a:chExt cx="6786610" cy="2135174"/>
          </a:xfrm>
        </p:grpSpPr>
        <p:graphicFrame>
          <p:nvGraphicFramePr>
            <p:cNvPr id="16" name="Диаграмма 15"/>
            <p:cNvGraphicFramePr/>
            <p:nvPr>
              <p:extLst>
                <p:ext uri="{D42A27DB-BD31-4B8C-83A1-F6EECF244321}">
                  <p14:modId xmlns:p14="http://schemas.microsoft.com/office/powerpoint/2010/main" val="1688581901"/>
                </p:ext>
              </p:extLst>
            </p:nvPr>
          </p:nvGraphicFramePr>
          <p:xfrm>
            <a:off x="-108967" y="4980857"/>
            <a:ext cx="6786610" cy="2135174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cxnSp>
          <p:nvCxnSpPr>
            <p:cNvPr id="18" name="Прямая со стрелкой 17"/>
            <p:cNvCxnSpPr/>
            <p:nvPr/>
          </p:nvCxnSpPr>
          <p:spPr>
            <a:xfrm flipV="1">
              <a:off x="1401520" y="5784136"/>
              <a:ext cx="2235202" cy="452437"/>
            </a:xfrm>
            <a:prstGeom prst="straightConnector1">
              <a:avLst/>
            </a:prstGeom>
            <a:ln w="57150">
              <a:solidFill>
                <a:schemeClr val="accent2">
                  <a:lumMod val="75000"/>
                </a:schemeClr>
              </a:solidFill>
              <a:headEnd type="oval" w="med" len="med"/>
              <a:tailEnd type="triangle" w="med" len="med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</p:grpSp>
      <p:sp>
        <p:nvSpPr>
          <p:cNvPr id="19" name="Фигура, имеющая форму буквы L 18"/>
          <p:cNvSpPr/>
          <p:nvPr/>
        </p:nvSpPr>
        <p:spPr>
          <a:xfrm rot="10800000">
            <a:off x="8460432" y="160711"/>
            <a:ext cx="535785" cy="589364"/>
          </a:xfrm>
          <a:prstGeom prst="corner">
            <a:avLst>
              <a:gd name="adj1" fmla="val 28442"/>
              <a:gd name="adj2" fmla="val 28442"/>
            </a:avLst>
          </a:prstGeom>
          <a:solidFill>
            <a:schemeClr val="accent1">
              <a:lumMod val="75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350" dirty="0"/>
          </a:p>
        </p:txBody>
      </p:sp>
      <p:sp>
        <p:nvSpPr>
          <p:cNvPr id="20" name="Фигура, имеющая форму буквы L 19"/>
          <p:cNvSpPr/>
          <p:nvPr/>
        </p:nvSpPr>
        <p:spPr>
          <a:xfrm rot="16200000">
            <a:off x="8433642" y="6135239"/>
            <a:ext cx="535785" cy="589364"/>
          </a:xfrm>
          <a:prstGeom prst="corner">
            <a:avLst>
              <a:gd name="adj1" fmla="val 28442"/>
              <a:gd name="adj2" fmla="val 28442"/>
            </a:avLst>
          </a:prstGeom>
          <a:solidFill>
            <a:schemeClr val="accent1">
              <a:lumMod val="75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350" dirty="0"/>
          </a:p>
        </p:txBody>
      </p:sp>
      <p:sp>
        <p:nvSpPr>
          <p:cNvPr id="21" name="Фигура, имеющая форму буквы L 20"/>
          <p:cNvSpPr/>
          <p:nvPr/>
        </p:nvSpPr>
        <p:spPr>
          <a:xfrm>
            <a:off x="179511" y="6108449"/>
            <a:ext cx="535785" cy="589364"/>
          </a:xfrm>
          <a:prstGeom prst="corner">
            <a:avLst>
              <a:gd name="adj1" fmla="val 28442"/>
              <a:gd name="adj2" fmla="val 28442"/>
            </a:avLst>
          </a:prstGeom>
          <a:solidFill>
            <a:schemeClr val="accent1">
              <a:lumMod val="75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350" dirty="0"/>
          </a:p>
        </p:txBody>
      </p:sp>
      <p:sp>
        <p:nvSpPr>
          <p:cNvPr id="22" name="Фигура, имеющая форму буквы L 21"/>
          <p:cNvSpPr/>
          <p:nvPr/>
        </p:nvSpPr>
        <p:spPr>
          <a:xfrm rot="10800000" flipH="1">
            <a:off x="179512" y="160711"/>
            <a:ext cx="482207" cy="589364"/>
          </a:xfrm>
          <a:prstGeom prst="corner">
            <a:avLst>
              <a:gd name="adj1" fmla="val 28442"/>
              <a:gd name="adj2" fmla="val 28442"/>
            </a:avLst>
          </a:prstGeom>
          <a:solidFill>
            <a:schemeClr val="accent1">
              <a:lumMod val="75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350" dirty="0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75953677"/>
              </p:ext>
            </p:extLst>
          </p:nvPr>
        </p:nvGraphicFramePr>
        <p:xfrm>
          <a:off x="636012" y="1267374"/>
          <a:ext cx="7798709" cy="3648630"/>
        </p:xfrm>
        <a:graphic>
          <a:graphicData uri="http://schemas.openxmlformats.org/drawingml/2006/table">
            <a:tbl>
              <a:tblPr bandRow="1">
                <a:tableStyleId>{69CF1AB2-1976-4502-BF36-3FF5EA218861}</a:tableStyleId>
              </a:tblPr>
              <a:tblGrid>
                <a:gridCol w="632740">
                  <a:extLst>
                    <a:ext uri="{9D8B030D-6E8A-4147-A177-3AD203B41FA5}">
                      <a16:colId xmlns:a16="http://schemas.microsoft.com/office/drawing/2014/main" xmlns="" val="1921062249"/>
                    </a:ext>
                  </a:extLst>
                </a:gridCol>
                <a:gridCol w="2376070">
                  <a:extLst>
                    <a:ext uri="{9D8B030D-6E8A-4147-A177-3AD203B41FA5}">
                      <a16:colId xmlns:a16="http://schemas.microsoft.com/office/drawing/2014/main" xmlns="" val="2776832280"/>
                    </a:ext>
                  </a:extLst>
                </a:gridCol>
                <a:gridCol w="816065">
                  <a:extLst>
                    <a:ext uri="{9D8B030D-6E8A-4147-A177-3AD203B41FA5}">
                      <a16:colId xmlns:a16="http://schemas.microsoft.com/office/drawing/2014/main" xmlns="" val="1671527408"/>
                    </a:ext>
                  </a:extLst>
                </a:gridCol>
                <a:gridCol w="890252">
                  <a:extLst>
                    <a:ext uri="{9D8B030D-6E8A-4147-A177-3AD203B41FA5}">
                      <a16:colId xmlns:a16="http://schemas.microsoft.com/office/drawing/2014/main" xmlns="" val="4265067263"/>
                    </a:ext>
                  </a:extLst>
                </a:gridCol>
                <a:gridCol w="890252">
                  <a:extLst>
                    <a:ext uri="{9D8B030D-6E8A-4147-A177-3AD203B41FA5}">
                      <a16:colId xmlns:a16="http://schemas.microsoft.com/office/drawing/2014/main" xmlns="" val="3401912339"/>
                    </a:ext>
                  </a:extLst>
                </a:gridCol>
                <a:gridCol w="890252">
                  <a:extLst>
                    <a:ext uri="{9D8B030D-6E8A-4147-A177-3AD203B41FA5}">
                      <a16:colId xmlns:a16="http://schemas.microsoft.com/office/drawing/2014/main" xmlns="" val="1170993028"/>
                    </a:ext>
                  </a:extLst>
                </a:gridCol>
                <a:gridCol w="1303078">
                  <a:extLst>
                    <a:ext uri="{9D8B030D-6E8A-4147-A177-3AD203B41FA5}">
                      <a16:colId xmlns:a16="http://schemas.microsoft.com/office/drawing/2014/main" xmlns="" val="1862012858"/>
                    </a:ext>
                  </a:extLst>
                </a:gridCol>
              </a:tblGrid>
              <a:tr h="44075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-68580" algn="l"/>
                          <a:tab pos="3051810" algn="ctr"/>
                        </a:tabLst>
                      </a:pPr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	№ п/п	</a:t>
                      </a:r>
                      <a:endParaRPr lang="ru-RU" sz="1200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47978" marR="4797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показателя</a:t>
                      </a:r>
                      <a:endParaRPr lang="ru-RU" sz="1200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47978" marR="4797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Ед. измерения</a:t>
                      </a:r>
                      <a:endParaRPr lang="ru-RU" sz="1200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47978" marR="4797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</a:t>
                      </a:r>
                    </a:p>
                  </a:txBody>
                  <a:tcPr marL="47978" marR="4797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</a:t>
                      </a:r>
                      <a:endParaRPr lang="ru-RU" sz="1200" b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978" marR="4797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  <a:endParaRPr lang="ru-RU" sz="1200" b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978" marR="4797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</a:t>
                      </a:r>
                      <a:endParaRPr lang="ru-RU" sz="1200" b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978" marR="47978" marT="0" marB="0" anchor="ctr"/>
                </a:tc>
                <a:extLst>
                  <a:ext uri="{0D108BD9-81ED-4DB2-BD59-A6C34878D82A}">
                    <a16:rowId xmlns:a16="http://schemas.microsoft.com/office/drawing/2014/main" xmlns="" val="3168540864"/>
                  </a:ext>
                </a:extLst>
              </a:tr>
              <a:tr h="217662">
                <a:tc gridSpan="7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РЫНОК</a:t>
                      </a:r>
                      <a:r>
                        <a:rPr lang="ru-RU" sz="1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ТРУДА  И ЗАРАБОТНОЙ  ПЛАТЫ </a:t>
                      </a:r>
                      <a:endParaRPr lang="ru-RU" sz="1200" b="1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20446" marR="20446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b="1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20446" marR="20446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b="1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20446" marR="20446" marT="0" marB="0" anchor="ctr"/>
                </a:tc>
                <a:extLst>
                  <a:ext uri="{0D108BD9-81ED-4DB2-BD59-A6C34878D82A}">
                    <a16:rowId xmlns:a16="http://schemas.microsoft.com/office/drawing/2014/main" xmlns="" val="4262304442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20446" marR="2044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Среднесписочная численность работающих по кругу крупных и средних предприятий</a:t>
                      </a:r>
                      <a:endParaRPr lang="ru-RU" sz="1200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чел.</a:t>
                      </a:r>
                      <a:endParaRPr lang="ru-RU" sz="1200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2745</a:t>
                      </a:r>
                      <a:endParaRPr lang="ru-RU" sz="1200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2727</a:t>
                      </a:r>
                      <a:endParaRPr lang="ru-RU" sz="1200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2750</a:t>
                      </a:r>
                      <a:endParaRPr lang="ru-RU" sz="1200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ru-RU" sz="1200" dirty="0" smtClean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750</a:t>
                      </a:r>
                      <a:endParaRPr lang="ru-RU" sz="1200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xmlns="" val="948925754"/>
                  </a:ext>
                </a:extLst>
              </a:tr>
              <a:tr h="21766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200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20446" marR="2044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Задолженность по заработной плате </a:t>
                      </a:r>
                      <a:endParaRPr lang="ru-RU" sz="1200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Тыс.руб</a:t>
                      </a:r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sz="1200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xmlns="" val="3551550829"/>
                  </a:ext>
                </a:extLst>
              </a:tr>
              <a:tr h="21766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200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20446" marR="2044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Среднемесячная заработная плата</a:t>
                      </a:r>
                      <a:endParaRPr lang="ru-RU" sz="1200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Руб.</a:t>
                      </a:r>
                      <a:endParaRPr lang="ru-RU" sz="1200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highlight>
                          <a:srgbClr val="FFFF00"/>
                        </a:highlight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highlight>
                          <a:srgbClr val="FFFF00"/>
                        </a:highlight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highlight>
                          <a:srgbClr val="FFFF00"/>
                        </a:highlight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highlight>
                          <a:srgbClr val="FFFF00"/>
                        </a:highlight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xmlns="" val="1999296838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200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20446" marR="2044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 кругу крупных и средних предприятий </a:t>
                      </a:r>
                      <a:endParaRPr lang="ru-RU" sz="120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Руб.</a:t>
                      </a:r>
                      <a:endParaRPr lang="ru-RU" sz="1200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36275,0</a:t>
                      </a: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41217,8</a:t>
                      </a:r>
                      <a:endParaRPr lang="ru-RU" sz="12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50712,0</a:t>
                      </a: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50712,0</a:t>
                      </a: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xmlns="" val="834518236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200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20446" marR="2044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 муниципальному образованию в целом </a:t>
                      </a:r>
                      <a:endParaRPr lang="ru-RU" sz="120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Руб.</a:t>
                      </a:r>
                      <a:endParaRPr lang="ru-RU" sz="120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29571,2</a:t>
                      </a:r>
                      <a:endParaRPr lang="ru-RU" sz="1200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32824,0</a:t>
                      </a:r>
                      <a:endParaRPr lang="ru-RU" sz="1200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44789,0</a:t>
                      </a:r>
                      <a:endParaRPr lang="ru-RU" sz="1200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44789,0</a:t>
                      </a:r>
                      <a:endParaRPr lang="ru-RU" sz="1200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xmlns="" val="3228946925"/>
                  </a:ext>
                </a:extLst>
              </a:tr>
              <a:tr h="21766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200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20446" marR="2044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учреждениях здравоохранения </a:t>
                      </a:r>
                      <a:endParaRPr lang="ru-RU" sz="120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Руб.</a:t>
                      </a:r>
                      <a:endParaRPr lang="ru-RU" sz="120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37784,0</a:t>
                      </a:r>
                      <a:endParaRPr lang="ru-RU" sz="1200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42489,8</a:t>
                      </a:r>
                      <a:endParaRPr lang="ru-RU" sz="1200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52289,0</a:t>
                      </a:r>
                      <a:endParaRPr lang="ru-RU" sz="1200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52289,0</a:t>
                      </a:r>
                      <a:endParaRPr lang="ru-RU" sz="1200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xmlns="" val="3205447578"/>
                  </a:ext>
                </a:extLst>
              </a:tr>
              <a:tr h="21766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200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20446" marR="2044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образовательных учреждениях </a:t>
                      </a:r>
                      <a:endParaRPr lang="ru-RU" sz="120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Руб.</a:t>
                      </a:r>
                      <a:endParaRPr lang="ru-RU" sz="120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34674,2</a:t>
                      </a:r>
                      <a:endParaRPr lang="ru-RU" sz="1200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40886,9</a:t>
                      </a:r>
                      <a:endParaRPr lang="ru-RU" sz="1200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47193,0</a:t>
                      </a:r>
                      <a:endParaRPr lang="ru-RU" sz="1200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47193,0</a:t>
                      </a:r>
                      <a:endParaRPr lang="ru-RU" sz="1200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xmlns="" val="145615958"/>
                  </a:ext>
                </a:extLst>
              </a:tr>
              <a:tr h="21766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200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20446" marR="2044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учреждениях культуры </a:t>
                      </a:r>
                      <a:endParaRPr lang="ru-RU" sz="120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Руб.</a:t>
                      </a:r>
                      <a:endParaRPr lang="ru-RU" sz="120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49067,6</a:t>
                      </a:r>
                      <a:endParaRPr lang="ru-RU" sz="1200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55823,6</a:t>
                      </a:r>
                      <a:endParaRPr lang="ru-RU" sz="1200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67061,2</a:t>
                      </a:r>
                      <a:endParaRPr lang="ru-RU" sz="1200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67061,2</a:t>
                      </a:r>
                      <a:endParaRPr lang="ru-RU" sz="1200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xmlns="" val="2837212000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ru-RU" sz="1200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20446" marR="2044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учреждениях физкультуры, спорта и молод. политики</a:t>
                      </a:r>
                      <a:endParaRPr lang="ru-RU" sz="120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Руб.</a:t>
                      </a:r>
                      <a:endParaRPr lang="ru-RU" sz="120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38128,8</a:t>
                      </a:r>
                      <a:endParaRPr lang="ru-RU" sz="1200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44660,4</a:t>
                      </a:r>
                      <a:endParaRPr lang="ru-RU" sz="1200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52498,2</a:t>
                      </a:r>
                      <a:endParaRPr lang="ru-RU" sz="1200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52498,2</a:t>
                      </a:r>
                      <a:endParaRPr lang="ru-RU" sz="1200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xmlns="" val="30093952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40145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Фигура, имеющая форму буквы L 2"/>
          <p:cNvSpPr/>
          <p:nvPr/>
        </p:nvSpPr>
        <p:spPr>
          <a:xfrm rot="10800000">
            <a:off x="8286777" y="142853"/>
            <a:ext cx="714380" cy="785818"/>
          </a:xfrm>
          <a:prstGeom prst="corner">
            <a:avLst>
              <a:gd name="adj1" fmla="val 28442"/>
              <a:gd name="adj2" fmla="val 28442"/>
            </a:avLst>
          </a:prstGeom>
          <a:solidFill>
            <a:schemeClr val="accent1">
              <a:lumMod val="75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Фигура, имеющая форму буквы L 3"/>
          <p:cNvSpPr/>
          <p:nvPr/>
        </p:nvSpPr>
        <p:spPr>
          <a:xfrm rot="16200000">
            <a:off x="8251058" y="5915437"/>
            <a:ext cx="714380" cy="785819"/>
          </a:xfrm>
          <a:prstGeom prst="corner">
            <a:avLst>
              <a:gd name="adj1" fmla="val 28442"/>
              <a:gd name="adj2" fmla="val 28442"/>
            </a:avLst>
          </a:prstGeom>
          <a:solidFill>
            <a:schemeClr val="accent1">
              <a:lumMod val="75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Фигура, имеющая форму буквы L 4"/>
          <p:cNvSpPr/>
          <p:nvPr/>
        </p:nvSpPr>
        <p:spPr>
          <a:xfrm>
            <a:off x="142844" y="5915437"/>
            <a:ext cx="714380" cy="785818"/>
          </a:xfrm>
          <a:prstGeom prst="corner">
            <a:avLst>
              <a:gd name="adj1" fmla="val 28442"/>
              <a:gd name="adj2" fmla="val 28442"/>
            </a:avLst>
          </a:prstGeom>
          <a:solidFill>
            <a:schemeClr val="accent1">
              <a:lumMod val="75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Фигура, имеющая форму буквы L 5"/>
          <p:cNvSpPr/>
          <p:nvPr/>
        </p:nvSpPr>
        <p:spPr>
          <a:xfrm rot="10800000" flipH="1">
            <a:off x="142845" y="142853"/>
            <a:ext cx="642943" cy="785818"/>
          </a:xfrm>
          <a:prstGeom prst="corner">
            <a:avLst>
              <a:gd name="adj1" fmla="val 28442"/>
              <a:gd name="adj2" fmla="val 28442"/>
            </a:avLst>
          </a:prstGeom>
          <a:solidFill>
            <a:schemeClr val="accent1">
              <a:lumMod val="75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31697346"/>
              </p:ext>
            </p:extLst>
          </p:nvPr>
        </p:nvGraphicFramePr>
        <p:xfrm>
          <a:off x="375650" y="369591"/>
          <a:ext cx="8229601" cy="568523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259132">
                  <a:extLst>
                    <a:ext uri="{9D8B030D-6E8A-4147-A177-3AD203B41FA5}">
                      <a16:colId xmlns:a16="http://schemas.microsoft.com/office/drawing/2014/main" xmlns="" val="1874030863"/>
                    </a:ext>
                  </a:extLst>
                </a:gridCol>
                <a:gridCol w="2281034">
                  <a:extLst>
                    <a:ext uri="{9D8B030D-6E8A-4147-A177-3AD203B41FA5}">
                      <a16:colId xmlns:a16="http://schemas.microsoft.com/office/drawing/2014/main" xmlns="" val="957272945"/>
                    </a:ext>
                  </a:extLst>
                </a:gridCol>
                <a:gridCol w="1080120">
                  <a:extLst>
                    <a:ext uri="{9D8B030D-6E8A-4147-A177-3AD203B41FA5}">
                      <a16:colId xmlns:a16="http://schemas.microsoft.com/office/drawing/2014/main" xmlns="" val="3389997808"/>
                    </a:ext>
                  </a:extLst>
                </a:gridCol>
                <a:gridCol w="1277309">
                  <a:extLst>
                    <a:ext uri="{9D8B030D-6E8A-4147-A177-3AD203B41FA5}">
                      <a16:colId xmlns:a16="http://schemas.microsoft.com/office/drawing/2014/main" xmlns="" val="3168408296"/>
                    </a:ext>
                  </a:extLst>
                </a:gridCol>
                <a:gridCol w="1071619">
                  <a:extLst>
                    <a:ext uri="{9D8B030D-6E8A-4147-A177-3AD203B41FA5}">
                      <a16:colId xmlns:a16="http://schemas.microsoft.com/office/drawing/2014/main" xmlns="" val="2585955780"/>
                    </a:ext>
                  </a:extLst>
                </a:gridCol>
                <a:gridCol w="2260387">
                  <a:extLst>
                    <a:ext uri="{9D8B030D-6E8A-4147-A177-3AD203B41FA5}">
                      <a16:colId xmlns:a16="http://schemas.microsoft.com/office/drawing/2014/main" xmlns="" val="2056290077"/>
                    </a:ext>
                  </a:extLst>
                </a:gridCol>
              </a:tblGrid>
              <a:tr h="163064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4.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305" marR="583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050" dirty="0">
                          <a:latin typeface="Times New Roman"/>
                          <a:ea typeface="Times New Roman"/>
                          <a:cs typeface="Times New Roman"/>
                        </a:rPr>
                        <a:t>Муниципальная программа </a:t>
                      </a:r>
                      <a:r>
                        <a:rPr lang="ru-RU" sz="1050" dirty="0" err="1">
                          <a:latin typeface="Times New Roman"/>
                          <a:ea typeface="Times New Roman"/>
                          <a:cs typeface="Times New Roman"/>
                        </a:rPr>
                        <a:t>Тугулымского</a:t>
                      </a:r>
                      <a:r>
                        <a:rPr lang="ru-RU" sz="1050" dirty="0">
                          <a:latin typeface="Times New Roman"/>
                          <a:ea typeface="Times New Roman"/>
                          <a:cs typeface="Times New Roman"/>
                        </a:rPr>
                        <a:t> городского округа «Обеспечение общественной безопасности на территории </a:t>
                      </a:r>
                      <a:r>
                        <a:rPr lang="ru-RU" sz="1050" dirty="0" err="1">
                          <a:latin typeface="Times New Roman"/>
                          <a:ea typeface="Times New Roman"/>
                          <a:cs typeface="Times New Roman"/>
                        </a:rPr>
                        <a:t>Тугулымского</a:t>
                      </a:r>
                      <a:r>
                        <a:rPr lang="ru-RU" sz="1050" dirty="0">
                          <a:latin typeface="Times New Roman"/>
                          <a:ea typeface="Times New Roman"/>
                          <a:cs typeface="Times New Roman"/>
                        </a:rPr>
                        <a:t> городского округа до 2029 года»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50" dirty="0">
                          <a:latin typeface="Times New Roman"/>
                          <a:ea typeface="Times New Roman"/>
                          <a:cs typeface="Times New Roman"/>
                        </a:rPr>
                        <a:t>0,89 – неполное   финансирование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449580">
                        <a:spcAft>
                          <a:spcPts val="0"/>
                        </a:spcAft>
                        <a:tabLst>
                          <a:tab pos="4343400" algn="l"/>
                        </a:tabLst>
                      </a:pPr>
                      <a:r>
                        <a:rPr lang="ru-RU" sz="1050" dirty="0">
                          <a:latin typeface="Times New Roman"/>
                          <a:ea typeface="Times New Roman"/>
                          <a:cs typeface="Times New Roman"/>
                        </a:rPr>
                        <a:t>0,8</a:t>
                      </a:r>
                      <a:r>
                        <a:rPr lang="ru-RU" sz="1050" b="1" dirty="0">
                          <a:latin typeface="Times New Roman"/>
                          <a:ea typeface="Times New Roman"/>
                          <a:cs typeface="Times New Roman"/>
                        </a:rPr>
                        <a:t>-</a:t>
                      </a:r>
                      <a:r>
                        <a:rPr lang="ru-RU" sz="1050" dirty="0">
                          <a:latin typeface="Times New Roman"/>
                          <a:ea typeface="Times New Roman"/>
                          <a:cs typeface="Times New Roman"/>
                        </a:rPr>
                        <a:t>средняя результативность (недовыполнение плана)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449580">
                        <a:spcAft>
                          <a:spcPts val="0"/>
                        </a:spcAft>
                      </a:pPr>
                      <a:r>
                        <a:rPr lang="ru-RU" sz="1050" dirty="0">
                          <a:latin typeface="Times New Roman"/>
                          <a:ea typeface="Times New Roman"/>
                          <a:cs typeface="Times New Roman"/>
                        </a:rPr>
                        <a:t>Оценка 4 – приемлемый уровень эффективности программы.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050">
                          <a:latin typeface="Times New Roman"/>
                          <a:ea typeface="Times New Roman"/>
                          <a:cs typeface="Times New Roman"/>
                        </a:rPr>
                        <a:t>Муниципальная программа Тугулымского городского округа «Обеспечение общественной безопасности на территории Тугулымского городского округа до 2029 года»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74702348"/>
                  </a:ext>
                </a:extLst>
              </a:tr>
              <a:tr h="97310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5.</a:t>
                      </a:r>
                      <a:endParaRPr lang="ru-RU" sz="105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305" marR="583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050">
                          <a:latin typeface="Times New Roman"/>
                          <a:ea typeface="Times New Roman"/>
                          <a:cs typeface="Times New Roman"/>
                        </a:rPr>
                        <a:t>Муниципальная программа  Тугулымского городского округа  «Развитие системы  образования Тугулымского городского округа до 2026 года»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50">
                          <a:latin typeface="Times New Roman"/>
                          <a:ea typeface="Times New Roman"/>
                          <a:cs typeface="Times New Roman"/>
                        </a:rPr>
                        <a:t>0,97 - неполное   финансирование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449580">
                        <a:spcAft>
                          <a:spcPts val="0"/>
                        </a:spcAft>
                      </a:pPr>
                      <a:r>
                        <a:rPr lang="ru-RU" sz="1050">
                          <a:latin typeface="Times New Roman"/>
                          <a:ea typeface="Times New Roman"/>
                          <a:cs typeface="Times New Roman"/>
                        </a:rPr>
                        <a:t>0,99 - высокая результативность   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449580">
                        <a:spcAft>
                          <a:spcPts val="0"/>
                        </a:spcAft>
                      </a:pPr>
                      <a:r>
                        <a:rPr lang="ru-RU" sz="1050" dirty="0">
                          <a:latin typeface="Times New Roman"/>
                          <a:ea typeface="Times New Roman"/>
                          <a:cs typeface="Times New Roman"/>
                        </a:rPr>
                        <a:t>Оценка 4</a:t>
                      </a:r>
                      <a:r>
                        <a:rPr lang="ru-RU" sz="1050" b="1" dirty="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050" dirty="0">
                          <a:latin typeface="Times New Roman"/>
                          <a:ea typeface="Times New Roman"/>
                          <a:cs typeface="Times New Roman"/>
                        </a:rPr>
                        <a:t>-  приемлемый уровень финансирования  программы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050">
                          <a:latin typeface="Times New Roman"/>
                          <a:ea typeface="Times New Roman"/>
                          <a:cs typeface="Times New Roman"/>
                        </a:rPr>
                        <a:t>Муниципальная программа  Тугулымского городского округа  «Развитие системы  образования Тугулымского городского округа до 2026 года»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756974453"/>
                  </a:ext>
                </a:extLst>
              </a:tr>
              <a:tr h="129746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6</a:t>
                      </a:r>
                      <a:endParaRPr lang="ru-RU" sz="105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305" marR="583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050">
                          <a:latin typeface="Times New Roman"/>
                          <a:ea typeface="Times New Roman"/>
                          <a:cs typeface="Times New Roman"/>
                        </a:rPr>
                        <a:t>Муниципальная программа Тугулымского городского округа «Развитие культуры  Тугулымского городского округа до 2029 года»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449580">
                        <a:spcAft>
                          <a:spcPts val="0"/>
                        </a:spcAft>
                      </a:pPr>
                      <a:r>
                        <a:rPr lang="ru-RU" sz="1050">
                          <a:latin typeface="Times New Roman"/>
                          <a:ea typeface="Times New Roman"/>
                          <a:cs typeface="Times New Roman"/>
                        </a:rPr>
                        <a:t>0,99 – полное финансирование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449580">
                        <a:spcAft>
                          <a:spcPts val="0"/>
                        </a:spcAft>
                      </a:pPr>
                      <a:r>
                        <a:rPr lang="ru-RU" sz="1050">
                          <a:latin typeface="Times New Roman"/>
                          <a:ea typeface="Times New Roman"/>
                          <a:cs typeface="Times New Roman"/>
                        </a:rPr>
                        <a:t>1,0 - высокая результативность   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457200">
                        <a:spcAft>
                          <a:spcPts val="0"/>
                        </a:spcAft>
                      </a:pPr>
                      <a:r>
                        <a:rPr lang="ru-RU" sz="1050">
                          <a:latin typeface="Times New Roman"/>
                          <a:ea typeface="Times New Roman"/>
                          <a:cs typeface="Times New Roman"/>
                        </a:rPr>
                        <a:t>Оценка 5 – высокая эффективность программы</a:t>
                      </a:r>
                      <a:endParaRPr lang="ru-RU" sz="105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050" dirty="0">
                          <a:latin typeface="Times New Roman"/>
                          <a:ea typeface="Times New Roman"/>
                          <a:cs typeface="Times New Roman"/>
                        </a:rPr>
                        <a:t>Муниципальная программа </a:t>
                      </a:r>
                      <a:r>
                        <a:rPr lang="ru-RU" sz="1050" dirty="0" err="1">
                          <a:latin typeface="Times New Roman"/>
                          <a:ea typeface="Times New Roman"/>
                          <a:cs typeface="Times New Roman"/>
                        </a:rPr>
                        <a:t>Тугулымского</a:t>
                      </a:r>
                      <a:r>
                        <a:rPr lang="ru-RU" sz="1050" dirty="0">
                          <a:latin typeface="Times New Roman"/>
                          <a:ea typeface="Times New Roman"/>
                          <a:cs typeface="Times New Roman"/>
                        </a:rPr>
                        <a:t> городского округа «Развитие культуры  </a:t>
                      </a:r>
                      <a:r>
                        <a:rPr lang="ru-RU" sz="1050" dirty="0" err="1">
                          <a:latin typeface="Times New Roman"/>
                          <a:ea typeface="Times New Roman"/>
                          <a:cs typeface="Times New Roman"/>
                        </a:rPr>
                        <a:t>Тугулымского</a:t>
                      </a:r>
                      <a:r>
                        <a:rPr lang="ru-RU" sz="1050" dirty="0">
                          <a:latin typeface="Times New Roman"/>
                          <a:ea typeface="Times New Roman"/>
                          <a:cs typeface="Times New Roman"/>
                        </a:rPr>
                        <a:t> городского округа до 2029 года»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875910416"/>
                  </a:ext>
                </a:extLst>
              </a:tr>
              <a:tr h="97310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7</a:t>
                      </a:r>
                      <a:endParaRPr lang="ru-RU" sz="105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305" marR="583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050">
                          <a:latin typeface="Times New Roman"/>
                          <a:ea typeface="Times New Roman"/>
                          <a:cs typeface="Times New Roman"/>
                        </a:rPr>
                        <a:t>Муниципальная программа Тугулымского  городского округа «Управление муниципальной собственностью» Тугулымского городского округа на период  с  2020 года до 2027 года»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449580">
                        <a:spcAft>
                          <a:spcPts val="0"/>
                        </a:spcAft>
                      </a:pPr>
                      <a:r>
                        <a:rPr lang="ru-RU" sz="1050">
                          <a:latin typeface="Times New Roman"/>
                          <a:ea typeface="Times New Roman"/>
                          <a:cs typeface="Times New Roman"/>
                        </a:rPr>
                        <a:t>0,92 - неполное финансирование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449580">
                        <a:spcAft>
                          <a:spcPts val="0"/>
                        </a:spcAft>
                      </a:pPr>
                      <a:r>
                        <a:rPr lang="ru-RU" sz="1050">
                          <a:latin typeface="Times New Roman"/>
                          <a:ea typeface="Times New Roman"/>
                          <a:cs typeface="Times New Roman"/>
                        </a:rPr>
                        <a:t>1,0 - высокая результативность   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449580">
                        <a:spcAft>
                          <a:spcPts val="0"/>
                        </a:spcAft>
                      </a:pPr>
                      <a:r>
                        <a:rPr lang="ru-RU" sz="1050">
                          <a:latin typeface="Times New Roman"/>
                          <a:ea typeface="Times New Roman"/>
                          <a:cs typeface="Times New Roman"/>
                        </a:rPr>
                        <a:t>Оценка 4 - приемлемый уровень эффективности программы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050" dirty="0">
                          <a:latin typeface="Times New Roman"/>
                          <a:ea typeface="Times New Roman"/>
                          <a:cs typeface="Times New Roman"/>
                        </a:rPr>
                        <a:t>Муниципальная программа </a:t>
                      </a:r>
                      <a:r>
                        <a:rPr lang="ru-RU" sz="1050" dirty="0" err="1">
                          <a:latin typeface="Times New Roman"/>
                          <a:ea typeface="Times New Roman"/>
                          <a:cs typeface="Times New Roman"/>
                        </a:rPr>
                        <a:t>Тугулымского</a:t>
                      </a:r>
                      <a:r>
                        <a:rPr lang="ru-RU" sz="1050" dirty="0">
                          <a:latin typeface="Times New Roman"/>
                          <a:ea typeface="Times New Roman"/>
                          <a:cs typeface="Times New Roman"/>
                        </a:rPr>
                        <a:t>  городского округа «Управление муниципальной собственностью» </a:t>
                      </a:r>
                      <a:r>
                        <a:rPr lang="ru-RU" sz="1050" dirty="0" err="1">
                          <a:latin typeface="Times New Roman"/>
                          <a:ea typeface="Times New Roman"/>
                          <a:cs typeface="Times New Roman"/>
                        </a:rPr>
                        <a:t>Тугулымского</a:t>
                      </a:r>
                      <a:r>
                        <a:rPr lang="ru-RU" sz="1050" dirty="0">
                          <a:latin typeface="Times New Roman"/>
                          <a:ea typeface="Times New Roman"/>
                          <a:cs typeface="Times New Roman"/>
                        </a:rPr>
                        <a:t> городского округа на период  с  2020 года до 2027 года»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783715173"/>
                  </a:ext>
                </a:extLst>
              </a:tr>
              <a:tr h="81091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8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050">
                          <a:latin typeface="Times New Roman"/>
                          <a:ea typeface="Times New Roman"/>
                          <a:cs typeface="Times New Roman"/>
                        </a:rPr>
                        <a:t>Муниципальная  программа Тугулымского городского округа «Комплексное  развитие сельских территорий Тугулымского  городского округа до 2029 года»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ru-RU" sz="1050">
                          <a:latin typeface="Times New Roman"/>
                          <a:ea typeface="Times New Roman"/>
                          <a:cs typeface="Times New Roman"/>
                        </a:rPr>
                        <a:t>1,0 – полное финансирование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449580">
                        <a:spcAft>
                          <a:spcPts val="0"/>
                        </a:spcAft>
                      </a:pPr>
                      <a:r>
                        <a:rPr lang="ru-RU" sz="1050">
                          <a:latin typeface="Times New Roman"/>
                          <a:ea typeface="Times New Roman"/>
                          <a:cs typeface="Times New Roman"/>
                        </a:rPr>
                        <a:t>1,0 - высокая результативность   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457200">
                        <a:spcAft>
                          <a:spcPts val="0"/>
                        </a:spcAft>
                      </a:pPr>
                      <a:r>
                        <a:rPr lang="ru-RU" sz="1050">
                          <a:latin typeface="Times New Roman"/>
                          <a:ea typeface="Times New Roman"/>
                          <a:cs typeface="Times New Roman"/>
                        </a:rPr>
                        <a:t>Оценка 5 – высокая эффективность программы</a:t>
                      </a:r>
                      <a:endParaRPr lang="ru-RU" sz="105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050" dirty="0">
                          <a:latin typeface="Times New Roman"/>
                          <a:ea typeface="Times New Roman"/>
                          <a:cs typeface="Times New Roman"/>
                        </a:rPr>
                        <a:t>Муниципальная  программа </a:t>
                      </a:r>
                      <a:r>
                        <a:rPr lang="ru-RU" sz="1050" dirty="0" err="1">
                          <a:latin typeface="Times New Roman"/>
                          <a:ea typeface="Times New Roman"/>
                          <a:cs typeface="Times New Roman"/>
                        </a:rPr>
                        <a:t>Тугулымского</a:t>
                      </a:r>
                      <a:r>
                        <a:rPr lang="ru-RU" sz="1050" dirty="0">
                          <a:latin typeface="Times New Roman"/>
                          <a:ea typeface="Times New Roman"/>
                          <a:cs typeface="Times New Roman"/>
                        </a:rPr>
                        <a:t> городского округа «Комплексное  развитие сельских территорий </a:t>
                      </a:r>
                      <a:r>
                        <a:rPr lang="ru-RU" sz="1050" dirty="0" err="1">
                          <a:latin typeface="Times New Roman"/>
                          <a:ea typeface="Times New Roman"/>
                          <a:cs typeface="Times New Roman"/>
                        </a:rPr>
                        <a:t>Тугулымского</a:t>
                      </a:r>
                      <a:r>
                        <a:rPr lang="ru-RU" sz="1050" dirty="0">
                          <a:latin typeface="Times New Roman"/>
                          <a:ea typeface="Times New Roman"/>
                          <a:cs typeface="Times New Roman"/>
                        </a:rPr>
                        <a:t>  городского округа до 2029 года»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66758541"/>
                  </a:ext>
                </a:extLst>
              </a:tr>
            </a:tbl>
          </a:graphicData>
        </a:graphic>
      </p:graphicFrame>
      <p:sp>
        <p:nvSpPr>
          <p:cNvPr id="11" name="Стрелка вниз 10"/>
          <p:cNvSpPr/>
          <p:nvPr/>
        </p:nvSpPr>
        <p:spPr>
          <a:xfrm>
            <a:off x="4319400" y="6279821"/>
            <a:ext cx="487244" cy="500233"/>
          </a:xfrm>
          <a:prstGeom prst="downArrow">
            <a:avLst/>
          </a:prstGeom>
          <a:solidFill>
            <a:schemeClr val="accent1">
              <a:lumMod val="75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7529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Фигура, имеющая форму буквы L 2"/>
          <p:cNvSpPr/>
          <p:nvPr/>
        </p:nvSpPr>
        <p:spPr>
          <a:xfrm rot="10800000">
            <a:off x="8286777" y="142853"/>
            <a:ext cx="714380" cy="785818"/>
          </a:xfrm>
          <a:prstGeom prst="corner">
            <a:avLst>
              <a:gd name="adj1" fmla="val 28442"/>
              <a:gd name="adj2" fmla="val 28442"/>
            </a:avLst>
          </a:prstGeom>
          <a:solidFill>
            <a:schemeClr val="accent1">
              <a:lumMod val="75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Фигура, имеющая форму буквы L 3"/>
          <p:cNvSpPr/>
          <p:nvPr/>
        </p:nvSpPr>
        <p:spPr>
          <a:xfrm rot="16200000">
            <a:off x="8251058" y="5915437"/>
            <a:ext cx="714380" cy="785819"/>
          </a:xfrm>
          <a:prstGeom prst="corner">
            <a:avLst>
              <a:gd name="adj1" fmla="val 28442"/>
              <a:gd name="adj2" fmla="val 28442"/>
            </a:avLst>
          </a:prstGeom>
          <a:solidFill>
            <a:schemeClr val="accent1">
              <a:lumMod val="75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Фигура, имеющая форму буквы L 4"/>
          <p:cNvSpPr/>
          <p:nvPr/>
        </p:nvSpPr>
        <p:spPr>
          <a:xfrm>
            <a:off x="142844" y="5915437"/>
            <a:ext cx="714380" cy="785818"/>
          </a:xfrm>
          <a:prstGeom prst="corner">
            <a:avLst>
              <a:gd name="adj1" fmla="val 28442"/>
              <a:gd name="adj2" fmla="val 28442"/>
            </a:avLst>
          </a:prstGeom>
          <a:solidFill>
            <a:schemeClr val="accent1">
              <a:lumMod val="75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Фигура, имеющая форму буквы L 5"/>
          <p:cNvSpPr/>
          <p:nvPr/>
        </p:nvSpPr>
        <p:spPr>
          <a:xfrm rot="10800000" flipH="1">
            <a:off x="142845" y="142853"/>
            <a:ext cx="642943" cy="785818"/>
          </a:xfrm>
          <a:prstGeom prst="corner">
            <a:avLst>
              <a:gd name="adj1" fmla="val 28442"/>
              <a:gd name="adj2" fmla="val 28442"/>
            </a:avLst>
          </a:prstGeom>
          <a:solidFill>
            <a:schemeClr val="accent1">
              <a:lumMod val="75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56228745"/>
              </p:ext>
            </p:extLst>
          </p:nvPr>
        </p:nvGraphicFramePr>
        <p:xfrm>
          <a:off x="323528" y="404664"/>
          <a:ext cx="8424935" cy="5815756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360040">
                  <a:extLst>
                    <a:ext uri="{9D8B030D-6E8A-4147-A177-3AD203B41FA5}">
                      <a16:colId xmlns:a16="http://schemas.microsoft.com/office/drawing/2014/main" xmlns="" val="2287387014"/>
                    </a:ext>
                  </a:extLst>
                </a:gridCol>
                <a:gridCol w="2382319">
                  <a:extLst>
                    <a:ext uri="{9D8B030D-6E8A-4147-A177-3AD203B41FA5}">
                      <a16:colId xmlns:a16="http://schemas.microsoft.com/office/drawing/2014/main" xmlns="" val="1838053079"/>
                    </a:ext>
                  </a:extLst>
                </a:gridCol>
                <a:gridCol w="1096502">
                  <a:extLst>
                    <a:ext uri="{9D8B030D-6E8A-4147-A177-3AD203B41FA5}">
                      <a16:colId xmlns:a16="http://schemas.microsoft.com/office/drawing/2014/main" xmlns="" val="3434822265"/>
                    </a:ext>
                  </a:extLst>
                </a:gridCol>
                <a:gridCol w="1174981">
                  <a:extLst>
                    <a:ext uri="{9D8B030D-6E8A-4147-A177-3AD203B41FA5}">
                      <a16:colId xmlns:a16="http://schemas.microsoft.com/office/drawing/2014/main" xmlns="" val="2967794499"/>
                    </a:ext>
                  </a:extLst>
                </a:gridCol>
                <a:gridCol w="1097054">
                  <a:extLst>
                    <a:ext uri="{9D8B030D-6E8A-4147-A177-3AD203B41FA5}">
                      <a16:colId xmlns:a16="http://schemas.microsoft.com/office/drawing/2014/main" xmlns="" val="174130565"/>
                    </a:ext>
                  </a:extLst>
                </a:gridCol>
                <a:gridCol w="2314039">
                  <a:extLst>
                    <a:ext uri="{9D8B030D-6E8A-4147-A177-3AD203B41FA5}">
                      <a16:colId xmlns:a16="http://schemas.microsoft.com/office/drawing/2014/main" xmlns="" val="3747487578"/>
                    </a:ext>
                  </a:extLst>
                </a:gridCol>
              </a:tblGrid>
              <a:tr h="71261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9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305" marR="583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050" dirty="0">
                          <a:latin typeface="Times New Roman"/>
                          <a:ea typeface="Times New Roman"/>
                          <a:cs typeface="Times New Roman"/>
                        </a:rPr>
                        <a:t>Муниципальная программа </a:t>
                      </a:r>
                      <a:r>
                        <a:rPr lang="ru-RU" sz="1050" dirty="0" err="1">
                          <a:latin typeface="Times New Roman"/>
                          <a:ea typeface="Times New Roman"/>
                          <a:cs typeface="Times New Roman"/>
                        </a:rPr>
                        <a:t>Тугулымского</a:t>
                      </a:r>
                      <a:r>
                        <a:rPr lang="ru-RU" sz="1050" dirty="0">
                          <a:latin typeface="Times New Roman"/>
                          <a:ea typeface="Times New Roman"/>
                          <a:cs typeface="Times New Roman"/>
                        </a:rPr>
                        <a:t> городского округа «Развитие физической культуры и спорта  в </a:t>
                      </a:r>
                      <a:r>
                        <a:rPr lang="ru-RU" sz="1050" dirty="0" err="1">
                          <a:latin typeface="Times New Roman"/>
                          <a:ea typeface="Times New Roman"/>
                          <a:cs typeface="Times New Roman"/>
                        </a:rPr>
                        <a:t>Тугулымском</a:t>
                      </a:r>
                      <a:r>
                        <a:rPr lang="ru-RU" sz="1050" dirty="0">
                          <a:latin typeface="Times New Roman"/>
                          <a:ea typeface="Times New Roman"/>
                          <a:cs typeface="Times New Roman"/>
                        </a:rPr>
                        <a:t> городском округе до 2029 года»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-49530">
                        <a:spcAft>
                          <a:spcPts val="0"/>
                        </a:spcAft>
                      </a:pPr>
                      <a:r>
                        <a:rPr lang="ru-RU" sz="1050" dirty="0">
                          <a:latin typeface="Times New Roman"/>
                          <a:ea typeface="Times New Roman"/>
                          <a:cs typeface="Times New Roman"/>
                        </a:rPr>
                        <a:t>0,97</a:t>
                      </a:r>
                      <a:r>
                        <a:rPr lang="ru-RU" sz="1050" b="1" dirty="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050" dirty="0">
                          <a:latin typeface="Times New Roman"/>
                          <a:ea typeface="Times New Roman"/>
                          <a:cs typeface="Times New Roman"/>
                        </a:rPr>
                        <a:t>– неполное</a:t>
                      </a:r>
                    </a:p>
                    <a:p>
                      <a:pPr indent="-49530">
                        <a:spcAft>
                          <a:spcPts val="0"/>
                        </a:spcAft>
                      </a:pPr>
                      <a:r>
                        <a:rPr lang="ru-RU" sz="1050" dirty="0">
                          <a:latin typeface="Times New Roman"/>
                          <a:ea typeface="Times New Roman"/>
                          <a:cs typeface="Times New Roman"/>
                        </a:rPr>
                        <a:t>финансирование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449580">
                        <a:spcAft>
                          <a:spcPts val="0"/>
                        </a:spcAft>
                      </a:pPr>
                      <a:r>
                        <a:rPr lang="ru-RU" sz="1050">
                          <a:latin typeface="Times New Roman"/>
                          <a:ea typeface="Times New Roman"/>
                          <a:cs typeface="Times New Roman"/>
                        </a:rPr>
                        <a:t>0,57 - низкая результативность (существенное недовыполнение плана);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449580">
                        <a:spcAft>
                          <a:spcPts val="0"/>
                        </a:spcAft>
                      </a:pPr>
                      <a:r>
                        <a:rPr lang="ru-RU" sz="1050">
                          <a:latin typeface="Times New Roman"/>
                          <a:ea typeface="Times New Roman"/>
                          <a:cs typeface="Times New Roman"/>
                        </a:rPr>
                        <a:t>Оценка 2 – уровень эффективности программы ниже среднего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050">
                          <a:latin typeface="Times New Roman"/>
                          <a:ea typeface="Times New Roman"/>
                          <a:cs typeface="Times New Roman"/>
                        </a:rPr>
                        <a:t>Муниципальная программа Тугулымского городского округа «Развитие физической культуры и спорта  в Тугулымском городском округе до 2029 года»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555431101"/>
                  </a:ext>
                </a:extLst>
              </a:tr>
              <a:tr h="80978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10</a:t>
                      </a:r>
                      <a:endParaRPr lang="ru-RU" sz="105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305" marR="583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050">
                          <a:latin typeface="Times New Roman"/>
                          <a:ea typeface="Times New Roman"/>
                          <a:cs typeface="Times New Roman"/>
                        </a:rPr>
                        <a:t>Муниципальная программа Тугулымского городского округа «Профилактика экстремизма, терроризма и мобилизационная подготовка на территории Тугулымского городского округа» на 2024-2029  годы» 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50" dirty="0">
                          <a:latin typeface="Times New Roman"/>
                          <a:ea typeface="Times New Roman"/>
                          <a:cs typeface="Times New Roman"/>
                        </a:rPr>
                        <a:t>0,96</a:t>
                      </a:r>
                      <a:r>
                        <a:rPr lang="ru-RU" sz="1050" b="1" dirty="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050" dirty="0">
                          <a:latin typeface="Times New Roman"/>
                          <a:ea typeface="Times New Roman"/>
                          <a:cs typeface="Times New Roman"/>
                        </a:rPr>
                        <a:t>– неполное финансирование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449580">
                        <a:spcAft>
                          <a:spcPts val="0"/>
                        </a:spcAft>
                      </a:pPr>
                      <a:r>
                        <a:rPr lang="ru-RU" sz="1050" dirty="0">
                          <a:latin typeface="Times New Roman"/>
                          <a:ea typeface="Times New Roman"/>
                          <a:cs typeface="Times New Roman"/>
                        </a:rPr>
                        <a:t>1,03 - высокая результативность                  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449580">
                        <a:spcAft>
                          <a:spcPts val="0"/>
                        </a:spcAft>
                      </a:pPr>
                      <a:r>
                        <a:rPr lang="ru-RU" sz="1050">
                          <a:latin typeface="Times New Roman"/>
                          <a:ea typeface="Times New Roman"/>
                          <a:cs typeface="Times New Roman"/>
                        </a:rPr>
                        <a:t>Оценка 4 – приемлемый уровень  эффективности программы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050">
                          <a:latin typeface="Times New Roman"/>
                          <a:ea typeface="Times New Roman"/>
                          <a:cs typeface="Times New Roman"/>
                        </a:rPr>
                        <a:t>Муниципальная программа Тугулымского городского округа «Профилактика экстремизма, терроризма и мобилизационная подготовка на территории Тугулымского городского округа» на 2024-2029  годы» 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530078012"/>
                  </a:ext>
                </a:extLst>
              </a:tr>
              <a:tr h="71261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11</a:t>
                      </a:r>
                      <a:endParaRPr lang="ru-RU" sz="105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305" marR="583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050">
                          <a:latin typeface="Times New Roman"/>
                          <a:ea typeface="Times New Roman"/>
                          <a:cs typeface="Times New Roman"/>
                        </a:rPr>
                        <a:t>Муниципальная программа Тугулымского городского округа «Развитие  дорожной сети Тугулымского городского округа» на 2021-2027 годы»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449580">
                        <a:spcAft>
                          <a:spcPts val="0"/>
                        </a:spcAft>
                      </a:pPr>
                      <a:r>
                        <a:rPr lang="ru-RU" sz="1050">
                          <a:latin typeface="Times New Roman"/>
                          <a:ea typeface="Times New Roman"/>
                          <a:cs typeface="Times New Roman"/>
                        </a:rPr>
                        <a:t>0,89 - неполное финансирование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449580">
                        <a:spcAft>
                          <a:spcPts val="0"/>
                        </a:spcAft>
                      </a:pPr>
                      <a:r>
                        <a:rPr lang="ru-RU" sz="1050" dirty="0">
                          <a:latin typeface="Times New Roman"/>
                          <a:ea typeface="Times New Roman"/>
                          <a:cs typeface="Times New Roman"/>
                        </a:rPr>
                        <a:t>1,0 – высокая  результативность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449580">
                        <a:spcAft>
                          <a:spcPts val="0"/>
                        </a:spcAft>
                      </a:pPr>
                      <a:r>
                        <a:rPr lang="ru-RU" sz="1050" dirty="0">
                          <a:latin typeface="Times New Roman"/>
                          <a:ea typeface="Times New Roman"/>
                          <a:cs typeface="Times New Roman"/>
                        </a:rPr>
                        <a:t>Оценка 4 – приемлемый уровень  эффективности программы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050">
                          <a:latin typeface="Times New Roman"/>
                          <a:ea typeface="Times New Roman"/>
                          <a:cs typeface="Times New Roman"/>
                        </a:rPr>
                        <a:t>Муниципальная программа Тугулымского городского округа «Развитие  дорожной сети Тугулымского городского округа» на 2021-2027 годы»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593414490"/>
                  </a:ext>
                </a:extLst>
              </a:tr>
              <a:tr h="85513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12</a:t>
                      </a:r>
                      <a:endParaRPr lang="ru-RU" sz="105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305" marR="583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050">
                          <a:latin typeface="Times New Roman"/>
                          <a:ea typeface="Times New Roman"/>
                          <a:cs typeface="Times New Roman"/>
                        </a:rPr>
                        <a:t>Муниципальная программа Тугулымского городского округа «Обновление автотранспортного и технологического парка муниципальных предприятий Тугулымского городского округа» на 2021-2027 годы»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449580">
                        <a:spcAft>
                          <a:spcPts val="0"/>
                        </a:spcAft>
                      </a:pPr>
                      <a:r>
                        <a:rPr lang="ru-RU" sz="1050">
                          <a:latin typeface="Times New Roman"/>
                          <a:ea typeface="Times New Roman"/>
                          <a:cs typeface="Times New Roman"/>
                        </a:rPr>
                        <a:t>0,99 – полное финансирование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449580">
                        <a:spcAft>
                          <a:spcPts val="0"/>
                        </a:spcAft>
                      </a:pPr>
                      <a:r>
                        <a:rPr lang="ru-RU" sz="1050">
                          <a:latin typeface="Times New Roman"/>
                          <a:ea typeface="Times New Roman"/>
                          <a:cs typeface="Times New Roman"/>
                        </a:rPr>
                        <a:t>1,0 – средняя результативность (недовыполнение плана)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449580">
                        <a:spcAft>
                          <a:spcPts val="0"/>
                        </a:spcAft>
                      </a:pPr>
                      <a:r>
                        <a:rPr lang="ru-RU" sz="1050" dirty="0">
                          <a:latin typeface="Times New Roman"/>
                          <a:ea typeface="Times New Roman"/>
                          <a:cs typeface="Times New Roman"/>
                        </a:rPr>
                        <a:t>Оценка 5 </a:t>
                      </a:r>
                      <a:r>
                        <a:rPr lang="ru-RU" sz="1050" b="1" dirty="0">
                          <a:latin typeface="Times New Roman"/>
                          <a:ea typeface="Times New Roman"/>
                          <a:cs typeface="Times New Roman"/>
                        </a:rPr>
                        <a:t>–</a:t>
                      </a:r>
                      <a:r>
                        <a:rPr lang="ru-RU" sz="1050" dirty="0">
                          <a:latin typeface="Times New Roman"/>
                          <a:ea typeface="Times New Roman"/>
                          <a:cs typeface="Times New Roman"/>
                        </a:rPr>
                        <a:t> высокая эффективность программы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050">
                          <a:latin typeface="Times New Roman"/>
                          <a:ea typeface="Times New Roman"/>
                          <a:cs typeface="Times New Roman"/>
                        </a:rPr>
                        <a:t>Муниципальная программа Тугулымского городского округа «Обновление автотранспортного и технологического парка муниципальных предприятий Тугулымского городского округа» на 2021-2027 годы»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97639553"/>
                  </a:ext>
                </a:extLst>
              </a:tr>
              <a:tr h="85513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13</a:t>
                      </a:r>
                      <a:endParaRPr lang="ru-RU" sz="105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305" marR="583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050">
                          <a:latin typeface="Times New Roman"/>
                          <a:ea typeface="Times New Roman"/>
                          <a:cs typeface="Times New Roman"/>
                        </a:rPr>
                        <a:t>Муниципальная программа «Развитие жилищно-коммунального хозяйства и повышение энергетической эффективности в Тугулымском городском округе»  на 2021-2027  годы»</a:t>
                      </a:r>
                      <a:endParaRPr lang="ru-RU" sz="105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449580">
                        <a:spcAft>
                          <a:spcPts val="0"/>
                        </a:spcAft>
                      </a:pPr>
                      <a:r>
                        <a:rPr lang="ru-RU" sz="1050">
                          <a:latin typeface="Times New Roman"/>
                          <a:ea typeface="Times New Roman"/>
                          <a:cs typeface="Times New Roman"/>
                        </a:rPr>
                        <a:t>0,99 - полное финансирование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449580">
                        <a:spcAft>
                          <a:spcPts val="0"/>
                        </a:spcAft>
                      </a:pPr>
                      <a:r>
                        <a:rPr lang="ru-RU" sz="1050">
                          <a:latin typeface="Times New Roman"/>
                          <a:ea typeface="Times New Roman"/>
                          <a:cs typeface="Times New Roman"/>
                        </a:rPr>
                        <a:t>0,94 - средняя результативность (недовыполнение плана)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457200">
                        <a:spcAft>
                          <a:spcPts val="0"/>
                        </a:spcAft>
                      </a:pPr>
                      <a:r>
                        <a:rPr lang="ru-RU" sz="1050" dirty="0">
                          <a:latin typeface="Times New Roman"/>
                          <a:ea typeface="Times New Roman"/>
                          <a:cs typeface="Times New Roman"/>
                        </a:rPr>
                        <a:t>Оценка 3 - Средний уровень эффективности     </a:t>
                      </a:r>
                      <a:br>
                        <a:rPr lang="ru-RU" sz="1050" dirty="0">
                          <a:latin typeface="Times New Roman"/>
                          <a:ea typeface="Times New Roman"/>
                          <a:cs typeface="Times New Roman"/>
                        </a:rPr>
                      </a:br>
                      <a:r>
                        <a:rPr lang="ru-RU" sz="1050" dirty="0">
                          <a:latin typeface="Times New Roman"/>
                          <a:ea typeface="Times New Roman"/>
                          <a:cs typeface="Times New Roman"/>
                        </a:rPr>
                        <a:t>программы.</a:t>
                      </a:r>
                      <a:endParaRPr lang="ru-RU" sz="1050" dirty="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050" dirty="0">
                          <a:latin typeface="Times New Roman"/>
                          <a:ea typeface="Times New Roman"/>
                          <a:cs typeface="Times New Roman"/>
                        </a:rPr>
                        <a:t>Муниципальная программа «Развитие жилищно-коммунального хозяйства и повышение энергетической эффективности в </a:t>
                      </a:r>
                      <a:r>
                        <a:rPr lang="ru-RU" sz="1050" dirty="0" err="1">
                          <a:latin typeface="Times New Roman"/>
                          <a:ea typeface="Times New Roman"/>
                          <a:cs typeface="Times New Roman"/>
                        </a:rPr>
                        <a:t>Тугулымском</a:t>
                      </a:r>
                      <a:r>
                        <a:rPr lang="ru-RU" sz="1050" dirty="0">
                          <a:latin typeface="Times New Roman"/>
                          <a:ea typeface="Times New Roman"/>
                          <a:cs typeface="Times New Roman"/>
                        </a:rPr>
                        <a:t> городском округе»  на 2021-2027  годы»</a:t>
                      </a:r>
                      <a:endParaRPr lang="ru-RU" sz="1050" dirty="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163616843"/>
                  </a:ext>
                </a:extLst>
              </a:tr>
              <a:tr h="85513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14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050">
                          <a:latin typeface="Times New Roman"/>
                          <a:ea typeface="Times New Roman"/>
                          <a:cs typeface="Times New Roman"/>
                        </a:rPr>
                        <a:t>Муниципальная программа Тугулымского городского округа  «Управление  муниципальными финансами  Тугулымского городского округа» до 2027 года»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449580">
                        <a:spcAft>
                          <a:spcPts val="0"/>
                        </a:spcAft>
                      </a:pPr>
                      <a:r>
                        <a:rPr lang="ru-RU" sz="1050">
                          <a:latin typeface="Times New Roman"/>
                          <a:ea typeface="Times New Roman"/>
                          <a:cs typeface="Times New Roman"/>
                        </a:rPr>
                        <a:t>0,99 - полное финансирование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449580">
                        <a:spcAft>
                          <a:spcPts val="0"/>
                        </a:spcAft>
                      </a:pPr>
                      <a:r>
                        <a:rPr lang="ru-RU" sz="1050">
                          <a:latin typeface="Times New Roman"/>
                          <a:ea typeface="Times New Roman"/>
                          <a:cs typeface="Times New Roman"/>
                        </a:rPr>
                        <a:t>0,95 - высокая результативность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449580">
                        <a:spcAft>
                          <a:spcPts val="0"/>
                        </a:spcAft>
                      </a:pPr>
                      <a:r>
                        <a:rPr lang="ru-RU" sz="1050">
                          <a:latin typeface="Times New Roman"/>
                          <a:ea typeface="Times New Roman"/>
                          <a:cs typeface="Times New Roman"/>
                        </a:rPr>
                        <a:t>Оценка 5 </a:t>
                      </a:r>
                      <a:r>
                        <a:rPr lang="ru-RU" sz="1050" b="1">
                          <a:latin typeface="Times New Roman"/>
                          <a:ea typeface="Times New Roman"/>
                          <a:cs typeface="Times New Roman"/>
                        </a:rPr>
                        <a:t>–</a:t>
                      </a:r>
                      <a:r>
                        <a:rPr lang="ru-RU" sz="1050">
                          <a:latin typeface="Times New Roman"/>
                          <a:ea typeface="Times New Roman"/>
                          <a:cs typeface="Times New Roman"/>
                        </a:rPr>
                        <a:t> высокая эффективность программы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050" dirty="0">
                          <a:latin typeface="Times New Roman"/>
                          <a:ea typeface="Times New Roman"/>
                          <a:cs typeface="Times New Roman"/>
                        </a:rPr>
                        <a:t>Муниципальная программа </a:t>
                      </a:r>
                      <a:r>
                        <a:rPr lang="ru-RU" sz="1050" dirty="0" err="1">
                          <a:latin typeface="Times New Roman"/>
                          <a:ea typeface="Times New Roman"/>
                          <a:cs typeface="Times New Roman"/>
                        </a:rPr>
                        <a:t>Тугулымского</a:t>
                      </a:r>
                      <a:r>
                        <a:rPr lang="ru-RU" sz="1050" dirty="0">
                          <a:latin typeface="Times New Roman"/>
                          <a:ea typeface="Times New Roman"/>
                          <a:cs typeface="Times New Roman"/>
                        </a:rPr>
                        <a:t> городского округа  «Управление  муниципальными финансами  </a:t>
                      </a:r>
                      <a:r>
                        <a:rPr lang="ru-RU" sz="1050" dirty="0" err="1">
                          <a:latin typeface="Times New Roman"/>
                          <a:ea typeface="Times New Roman"/>
                          <a:cs typeface="Times New Roman"/>
                        </a:rPr>
                        <a:t>Тугулымского</a:t>
                      </a:r>
                      <a:r>
                        <a:rPr lang="ru-RU" sz="1050" dirty="0">
                          <a:latin typeface="Times New Roman"/>
                          <a:ea typeface="Times New Roman"/>
                          <a:cs typeface="Times New Roman"/>
                        </a:rPr>
                        <a:t> городского округа» до 2027 года»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179612575"/>
                  </a:ext>
                </a:extLst>
              </a:tr>
            </a:tbl>
          </a:graphicData>
        </a:graphic>
      </p:graphicFrame>
      <p:sp>
        <p:nvSpPr>
          <p:cNvPr id="8" name="Стрелка вниз 7"/>
          <p:cNvSpPr/>
          <p:nvPr/>
        </p:nvSpPr>
        <p:spPr>
          <a:xfrm>
            <a:off x="4429124" y="5929330"/>
            <a:ext cx="714380" cy="642942"/>
          </a:xfrm>
          <a:prstGeom prst="downArrow">
            <a:avLst/>
          </a:prstGeom>
          <a:solidFill>
            <a:schemeClr val="accent1">
              <a:lumMod val="75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7529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Стрелка вниз 12"/>
          <p:cNvSpPr/>
          <p:nvPr/>
        </p:nvSpPr>
        <p:spPr>
          <a:xfrm>
            <a:off x="4429124" y="5929330"/>
            <a:ext cx="714380" cy="642942"/>
          </a:xfrm>
          <a:prstGeom prst="downArrow">
            <a:avLst/>
          </a:prstGeom>
          <a:solidFill>
            <a:schemeClr val="accent1">
              <a:lumMod val="75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Фигура, имеющая форму буквы L 13"/>
          <p:cNvSpPr/>
          <p:nvPr/>
        </p:nvSpPr>
        <p:spPr>
          <a:xfrm rot="10800000">
            <a:off x="8286777" y="142853"/>
            <a:ext cx="714380" cy="785818"/>
          </a:xfrm>
          <a:prstGeom prst="corner">
            <a:avLst>
              <a:gd name="adj1" fmla="val 28442"/>
              <a:gd name="adj2" fmla="val 28442"/>
            </a:avLst>
          </a:prstGeom>
          <a:solidFill>
            <a:schemeClr val="accent1">
              <a:lumMod val="75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5" name="Фигура, имеющая форму буквы L 14"/>
          <p:cNvSpPr/>
          <p:nvPr/>
        </p:nvSpPr>
        <p:spPr>
          <a:xfrm rot="16200000">
            <a:off x="8251058" y="5915437"/>
            <a:ext cx="714380" cy="785819"/>
          </a:xfrm>
          <a:prstGeom prst="corner">
            <a:avLst>
              <a:gd name="adj1" fmla="val 28442"/>
              <a:gd name="adj2" fmla="val 28442"/>
            </a:avLst>
          </a:prstGeom>
          <a:solidFill>
            <a:schemeClr val="accent1">
              <a:lumMod val="75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6" name="Фигура, имеющая форму буквы L 15"/>
          <p:cNvSpPr/>
          <p:nvPr/>
        </p:nvSpPr>
        <p:spPr>
          <a:xfrm>
            <a:off x="142844" y="5915437"/>
            <a:ext cx="714380" cy="785818"/>
          </a:xfrm>
          <a:prstGeom prst="corner">
            <a:avLst>
              <a:gd name="adj1" fmla="val 28442"/>
              <a:gd name="adj2" fmla="val 28442"/>
            </a:avLst>
          </a:prstGeom>
          <a:solidFill>
            <a:schemeClr val="accent1">
              <a:lumMod val="75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7" name="Фигура, имеющая форму буквы L 16"/>
          <p:cNvSpPr/>
          <p:nvPr/>
        </p:nvSpPr>
        <p:spPr>
          <a:xfrm rot="10800000" flipH="1">
            <a:off x="77726" y="119910"/>
            <a:ext cx="642943" cy="785818"/>
          </a:xfrm>
          <a:prstGeom prst="corner">
            <a:avLst>
              <a:gd name="adj1" fmla="val 28442"/>
              <a:gd name="adj2" fmla="val 28442"/>
            </a:avLst>
          </a:prstGeom>
          <a:solidFill>
            <a:schemeClr val="accent1">
              <a:lumMod val="75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36531276"/>
              </p:ext>
            </p:extLst>
          </p:nvPr>
        </p:nvGraphicFramePr>
        <p:xfrm>
          <a:off x="323528" y="404664"/>
          <a:ext cx="8496943" cy="57607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267550">
                  <a:extLst>
                    <a:ext uri="{9D8B030D-6E8A-4147-A177-3AD203B41FA5}">
                      <a16:colId xmlns:a16="http://schemas.microsoft.com/office/drawing/2014/main" xmlns="" val="2200641851"/>
                    </a:ext>
                  </a:extLst>
                </a:gridCol>
                <a:gridCol w="2612770">
                  <a:extLst>
                    <a:ext uri="{9D8B030D-6E8A-4147-A177-3AD203B41FA5}">
                      <a16:colId xmlns:a16="http://schemas.microsoft.com/office/drawing/2014/main" xmlns="" val="2904734488"/>
                    </a:ext>
                  </a:extLst>
                </a:gridCol>
                <a:gridCol w="991352">
                  <a:extLst>
                    <a:ext uri="{9D8B030D-6E8A-4147-A177-3AD203B41FA5}">
                      <a16:colId xmlns:a16="http://schemas.microsoft.com/office/drawing/2014/main" xmlns="" val="3764666589"/>
                    </a:ext>
                  </a:extLst>
                </a:gridCol>
                <a:gridCol w="1185023">
                  <a:extLst>
                    <a:ext uri="{9D8B030D-6E8A-4147-A177-3AD203B41FA5}">
                      <a16:colId xmlns:a16="http://schemas.microsoft.com/office/drawing/2014/main" xmlns="" val="3155739949"/>
                    </a:ext>
                  </a:extLst>
                </a:gridCol>
                <a:gridCol w="1106431">
                  <a:extLst>
                    <a:ext uri="{9D8B030D-6E8A-4147-A177-3AD203B41FA5}">
                      <a16:colId xmlns:a16="http://schemas.microsoft.com/office/drawing/2014/main" xmlns="" val="3329605688"/>
                    </a:ext>
                  </a:extLst>
                </a:gridCol>
                <a:gridCol w="2333817">
                  <a:extLst>
                    <a:ext uri="{9D8B030D-6E8A-4147-A177-3AD203B41FA5}">
                      <a16:colId xmlns:a16="http://schemas.microsoft.com/office/drawing/2014/main" xmlns="" val="2348315686"/>
                    </a:ext>
                  </a:extLst>
                </a:gridCol>
              </a:tblGrid>
              <a:tr h="76577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15</a:t>
                      </a:r>
                    </a:p>
                  </a:txBody>
                  <a:tcPr marL="53774" marR="537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050" dirty="0">
                          <a:latin typeface="Times New Roman"/>
                          <a:ea typeface="Times New Roman"/>
                          <a:cs typeface="Times New Roman"/>
                        </a:rPr>
                        <a:t>Муниципальная программа  </a:t>
                      </a:r>
                      <a:r>
                        <a:rPr lang="ru-RU" sz="1050" dirty="0" err="1">
                          <a:latin typeface="Times New Roman"/>
                          <a:ea typeface="Times New Roman"/>
                          <a:cs typeface="Times New Roman"/>
                        </a:rPr>
                        <a:t>Тугулымского</a:t>
                      </a:r>
                      <a:r>
                        <a:rPr lang="ru-RU" sz="1050" dirty="0">
                          <a:latin typeface="Times New Roman"/>
                          <a:ea typeface="Times New Roman"/>
                          <a:cs typeface="Times New Roman"/>
                        </a:rPr>
                        <a:t> городского округа «Повышение безопасности дорожного движения на территории </a:t>
                      </a:r>
                      <a:r>
                        <a:rPr lang="ru-RU" sz="1050" dirty="0" err="1">
                          <a:latin typeface="Times New Roman"/>
                          <a:ea typeface="Times New Roman"/>
                          <a:cs typeface="Times New Roman"/>
                        </a:rPr>
                        <a:t>Тугулымского</a:t>
                      </a:r>
                      <a:r>
                        <a:rPr lang="ru-RU" sz="1050" dirty="0">
                          <a:latin typeface="Times New Roman"/>
                          <a:ea typeface="Times New Roman"/>
                          <a:cs typeface="Times New Roman"/>
                        </a:rPr>
                        <a:t> городского округа» на 2021-2027 годы» 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449580">
                        <a:spcAft>
                          <a:spcPts val="0"/>
                        </a:spcAft>
                      </a:pPr>
                      <a:r>
                        <a:rPr lang="ru-RU" sz="1050">
                          <a:latin typeface="Times New Roman"/>
                          <a:ea typeface="Times New Roman"/>
                          <a:cs typeface="Times New Roman"/>
                        </a:rPr>
                        <a:t>0,42– существенное недофинансирование;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449580">
                        <a:spcAft>
                          <a:spcPts val="0"/>
                        </a:spcAft>
                      </a:pPr>
                      <a:r>
                        <a:rPr lang="ru-RU" sz="1050">
                          <a:latin typeface="Times New Roman"/>
                          <a:ea typeface="Times New Roman"/>
                          <a:cs typeface="Times New Roman"/>
                        </a:rPr>
                        <a:t>0,83 - средняя результативность (недовыполнение плана).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449580">
                        <a:spcAft>
                          <a:spcPts val="0"/>
                        </a:spcAft>
                      </a:pPr>
                      <a:r>
                        <a:rPr lang="ru-RU" sz="1050">
                          <a:latin typeface="Times New Roman"/>
                          <a:ea typeface="Times New Roman"/>
                          <a:cs typeface="Times New Roman"/>
                        </a:rPr>
                        <a:t>Оценка 1 – Низкая эффективность программы.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050">
                          <a:latin typeface="Times New Roman"/>
                          <a:ea typeface="Times New Roman"/>
                          <a:cs typeface="Times New Roman"/>
                        </a:rPr>
                        <a:t>Муниципальная программа  Тугулымского городского округа «Повышение безопасности дорожного движения на территории Тугулымского городского округа» на 2021-2027 годы» 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999549863"/>
                  </a:ext>
                </a:extLst>
              </a:tr>
              <a:tr h="65723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16</a:t>
                      </a:r>
                    </a:p>
                  </a:txBody>
                  <a:tcPr marL="53774" marR="537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050" dirty="0">
                          <a:latin typeface="Times New Roman"/>
                          <a:ea typeface="Times New Roman"/>
                          <a:cs typeface="Times New Roman"/>
                        </a:rPr>
                        <a:t>Муниципальная программа </a:t>
                      </a:r>
                      <a:r>
                        <a:rPr lang="ru-RU" sz="1050" dirty="0" err="1">
                          <a:latin typeface="Times New Roman"/>
                          <a:ea typeface="Times New Roman"/>
                          <a:cs typeface="Times New Roman"/>
                        </a:rPr>
                        <a:t>Тугулымского</a:t>
                      </a:r>
                      <a:r>
                        <a:rPr lang="ru-RU" sz="1050" dirty="0">
                          <a:latin typeface="Times New Roman"/>
                          <a:ea typeface="Times New Roman"/>
                          <a:cs typeface="Times New Roman"/>
                        </a:rPr>
                        <a:t>  городского «Дополнительные меры социальной поддержки населения </a:t>
                      </a:r>
                      <a:r>
                        <a:rPr lang="ru-RU" sz="1050" dirty="0" err="1">
                          <a:latin typeface="Times New Roman"/>
                          <a:ea typeface="Times New Roman"/>
                          <a:cs typeface="Times New Roman"/>
                        </a:rPr>
                        <a:t>Тугулымского</a:t>
                      </a:r>
                      <a:r>
                        <a:rPr lang="ru-RU" sz="1050" dirty="0">
                          <a:latin typeface="Times New Roman"/>
                          <a:ea typeface="Times New Roman"/>
                          <a:cs typeface="Times New Roman"/>
                        </a:rPr>
                        <a:t> городского округа до 2027 года»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449580">
                        <a:spcAft>
                          <a:spcPts val="0"/>
                        </a:spcAft>
                      </a:pPr>
                      <a:r>
                        <a:rPr lang="ru-RU" sz="1050" dirty="0">
                          <a:latin typeface="Times New Roman"/>
                          <a:ea typeface="Times New Roman"/>
                          <a:cs typeface="Times New Roman"/>
                        </a:rPr>
                        <a:t>0,98 – неполное финансирование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449580">
                        <a:spcAft>
                          <a:spcPts val="0"/>
                        </a:spcAft>
                      </a:pPr>
                      <a:r>
                        <a:rPr lang="ru-RU" sz="1050">
                          <a:latin typeface="Times New Roman"/>
                          <a:ea typeface="Times New Roman"/>
                          <a:cs typeface="Times New Roman"/>
                        </a:rPr>
                        <a:t>0,93 - средняя результативность (недовыполнение плана)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50">
                          <a:latin typeface="Times New Roman"/>
                          <a:ea typeface="Times New Roman"/>
                          <a:cs typeface="Times New Roman"/>
                        </a:rPr>
                        <a:t>Оценка 3 – Средний уровень эффективности     </a:t>
                      </a:r>
                      <a:br>
                        <a:rPr lang="ru-RU" sz="1050">
                          <a:latin typeface="Times New Roman"/>
                          <a:ea typeface="Times New Roman"/>
                          <a:cs typeface="Times New Roman"/>
                        </a:rPr>
                      </a:br>
                      <a:r>
                        <a:rPr lang="ru-RU" sz="1050">
                          <a:latin typeface="Times New Roman"/>
                          <a:ea typeface="Times New Roman"/>
                          <a:cs typeface="Times New Roman"/>
                        </a:rPr>
                        <a:t>программы.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050">
                          <a:latin typeface="Times New Roman"/>
                          <a:ea typeface="Times New Roman"/>
                          <a:cs typeface="Times New Roman"/>
                        </a:rPr>
                        <a:t>Муниципальная программа Тугулымского  городского «Дополнительные меры социальной поддержки населения Тугулымского городского округа до 2027 года»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5493776"/>
                  </a:ext>
                </a:extLst>
              </a:tr>
              <a:tr h="65723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17</a:t>
                      </a:r>
                    </a:p>
                  </a:txBody>
                  <a:tcPr marL="53774" marR="537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050">
                          <a:latin typeface="Times New Roman"/>
                          <a:ea typeface="Times New Roman"/>
                          <a:cs typeface="Times New Roman"/>
                        </a:rPr>
                        <a:t>Муниципальная программа Тугулымского городского округа «Комплексное благоустройство дворовых территорий и населенных пунктов  в   Тугулымском городском округе»  на 2021-2027  годы»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449580">
                        <a:spcAft>
                          <a:spcPts val="0"/>
                        </a:spcAft>
                      </a:pPr>
                      <a:r>
                        <a:rPr lang="ru-RU" sz="1050">
                          <a:latin typeface="Times New Roman"/>
                          <a:ea typeface="Times New Roman"/>
                          <a:cs typeface="Times New Roman"/>
                        </a:rPr>
                        <a:t>0,98 - полное финансирование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449580">
                        <a:spcAft>
                          <a:spcPts val="0"/>
                        </a:spcAft>
                      </a:pPr>
                      <a:r>
                        <a:rPr lang="ru-RU" sz="1050" dirty="0">
                          <a:latin typeface="Times New Roman"/>
                          <a:ea typeface="Times New Roman"/>
                          <a:cs typeface="Times New Roman"/>
                        </a:rPr>
                        <a:t>0,8 – средняя результативность (недовыполнение плана)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50">
                          <a:latin typeface="Times New Roman"/>
                          <a:ea typeface="Times New Roman"/>
                          <a:cs typeface="Times New Roman"/>
                        </a:rPr>
                        <a:t>Оценка 3 – Средний уровень эффективности     </a:t>
                      </a:r>
                      <a:br>
                        <a:rPr lang="ru-RU" sz="1050">
                          <a:latin typeface="Times New Roman"/>
                          <a:ea typeface="Times New Roman"/>
                          <a:cs typeface="Times New Roman"/>
                        </a:rPr>
                      </a:br>
                      <a:r>
                        <a:rPr lang="ru-RU" sz="1050">
                          <a:latin typeface="Times New Roman"/>
                          <a:ea typeface="Times New Roman"/>
                          <a:cs typeface="Times New Roman"/>
                        </a:rPr>
                        <a:t>программы.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050">
                          <a:latin typeface="Times New Roman"/>
                          <a:ea typeface="Times New Roman"/>
                          <a:cs typeface="Times New Roman"/>
                        </a:rPr>
                        <a:t>Муниципальная программа Тугулымского городского округа «Комплексное благоустройство дворовых территорий и населенных пунктов  в   Тугулымском городском округе»  на 2021-2027  годы»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380618511"/>
                  </a:ext>
                </a:extLst>
              </a:tr>
              <a:tr h="78868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18</a:t>
                      </a:r>
                    </a:p>
                  </a:txBody>
                  <a:tcPr marL="53774" marR="537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050">
                          <a:latin typeface="Times New Roman"/>
                          <a:ea typeface="Times New Roman"/>
                          <a:cs typeface="Times New Roman"/>
                        </a:rPr>
                        <a:t>Муниципальная программа Тугулымского городского округа «Реализация молодежной политики и патриотического воспитания граждан на территории Тугулымского городского округа на 2019-2027 годы»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449580">
                        <a:spcAft>
                          <a:spcPts val="0"/>
                        </a:spcAft>
                      </a:pPr>
                      <a:r>
                        <a:rPr lang="ru-RU" sz="1050">
                          <a:latin typeface="Times New Roman"/>
                          <a:ea typeface="Times New Roman"/>
                          <a:cs typeface="Times New Roman"/>
                        </a:rPr>
                        <a:t>0,5 - неполное финансирование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449580">
                        <a:spcAft>
                          <a:spcPts val="0"/>
                        </a:spcAft>
                      </a:pPr>
                      <a:r>
                        <a:rPr lang="ru-RU" sz="1050">
                          <a:latin typeface="Times New Roman"/>
                          <a:ea typeface="Times New Roman"/>
                          <a:cs typeface="Times New Roman"/>
                        </a:rPr>
                        <a:t>0,92 - средняя результативность (недовыполнение плана)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449580">
                        <a:spcAft>
                          <a:spcPts val="0"/>
                        </a:spcAft>
                      </a:pPr>
                      <a:r>
                        <a:rPr lang="ru-RU" sz="1050" dirty="0">
                          <a:latin typeface="Times New Roman"/>
                          <a:ea typeface="Times New Roman"/>
                          <a:cs typeface="Times New Roman"/>
                        </a:rPr>
                        <a:t>Оценка 4 – приемлемый уровень эффективности программы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050">
                          <a:latin typeface="Times New Roman"/>
                          <a:ea typeface="Times New Roman"/>
                          <a:cs typeface="Times New Roman"/>
                        </a:rPr>
                        <a:t>Муниципальная программа Тугулымского городского округа «Реализация молодежной политики и патриотического воспитания граждан на территории Тугулымского городского округа на 2019-2027 годы»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19873688"/>
                  </a:ext>
                </a:extLst>
              </a:tr>
              <a:tr h="82453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19</a:t>
                      </a:r>
                    </a:p>
                  </a:txBody>
                  <a:tcPr marL="53774" marR="537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050">
                          <a:latin typeface="Times New Roman"/>
                          <a:ea typeface="Times New Roman"/>
                          <a:cs typeface="Times New Roman"/>
                        </a:rPr>
                        <a:t>Муниципальная программа Тугулымского городского округа «Развитие архивного дела  на территории Тугулымского городского округа на период  с 2021 по 2027 годы»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449580">
                        <a:spcAft>
                          <a:spcPts val="0"/>
                        </a:spcAft>
                      </a:pPr>
                      <a:r>
                        <a:rPr lang="ru-RU" sz="1050">
                          <a:latin typeface="Times New Roman"/>
                          <a:ea typeface="Times New Roman"/>
                          <a:cs typeface="Times New Roman"/>
                        </a:rPr>
                        <a:t>1,0 - полное финансирование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449580">
                        <a:spcAft>
                          <a:spcPts val="0"/>
                        </a:spcAft>
                      </a:pPr>
                      <a:r>
                        <a:rPr lang="ru-RU" sz="1050">
                          <a:latin typeface="Times New Roman"/>
                          <a:ea typeface="Times New Roman"/>
                          <a:cs typeface="Times New Roman"/>
                        </a:rPr>
                        <a:t>1,0- высокая результативность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449580">
                        <a:spcAft>
                          <a:spcPts val="0"/>
                        </a:spcAft>
                      </a:pPr>
                      <a:r>
                        <a:rPr lang="ru-RU" sz="1050">
                          <a:latin typeface="Times New Roman"/>
                          <a:ea typeface="Times New Roman"/>
                          <a:cs typeface="Times New Roman"/>
                        </a:rPr>
                        <a:t>Оценка 5</a:t>
                      </a:r>
                      <a:r>
                        <a:rPr lang="ru-RU" sz="1050" b="1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050">
                          <a:latin typeface="Times New Roman"/>
                          <a:ea typeface="Times New Roman"/>
                          <a:cs typeface="Times New Roman"/>
                        </a:rPr>
                        <a:t>– высокая эффективность программы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050" dirty="0">
                          <a:latin typeface="Times New Roman"/>
                          <a:ea typeface="Times New Roman"/>
                          <a:cs typeface="Times New Roman"/>
                        </a:rPr>
                        <a:t>Муниципальная программа </a:t>
                      </a:r>
                      <a:r>
                        <a:rPr lang="ru-RU" sz="1050" dirty="0" err="1">
                          <a:latin typeface="Times New Roman"/>
                          <a:ea typeface="Times New Roman"/>
                          <a:cs typeface="Times New Roman"/>
                        </a:rPr>
                        <a:t>Тугулымского</a:t>
                      </a:r>
                      <a:r>
                        <a:rPr lang="ru-RU" sz="1050" dirty="0">
                          <a:latin typeface="Times New Roman"/>
                          <a:ea typeface="Times New Roman"/>
                          <a:cs typeface="Times New Roman"/>
                        </a:rPr>
                        <a:t> городского округа «Развитие архивного дела  на территории </a:t>
                      </a:r>
                      <a:r>
                        <a:rPr lang="ru-RU" sz="1050" dirty="0" err="1">
                          <a:latin typeface="Times New Roman"/>
                          <a:ea typeface="Times New Roman"/>
                          <a:cs typeface="Times New Roman"/>
                        </a:rPr>
                        <a:t>Тугулымского</a:t>
                      </a:r>
                      <a:r>
                        <a:rPr lang="ru-RU" sz="1050" dirty="0">
                          <a:latin typeface="Times New Roman"/>
                          <a:ea typeface="Times New Roman"/>
                          <a:cs typeface="Times New Roman"/>
                        </a:rPr>
                        <a:t> городского округа на период  с 2021 по 2027 годы»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626469121"/>
                  </a:ext>
                </a:extLst>
              </a:tr>
              <a:tr h="83249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20</a:t>
                      </a:r>
                    </a:p>
                  </a:txBody>
                  <a:tcPr marL="53774" marR="537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050">
                          <a:latin typeface="Times New Roman"/>
                          <a:ea typeface="Times New Roman"/>
                          <a:cs typeface="Times New Roman"/>
                        </a:rPr>
                        <a:t>Муниципальная программа Тугулымского городского округа «Обеспечение рационального и безопасного природопользования на территории Тугулымского городского округа»  на 2021-2027  годы»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449580">
                        <a:spcAft>
                          <a:spcPts val="0"/>
                        </a:spcAft>
                      </a:pPr>
                      <a:r>
                        <a:rPr lang="ru-RU" sz="1050">
                          <a:latin typeface="Times New Roman"/>
                          <a:ea typeface="Times New Roman"/>
                          <a:cs typeface="Times New Roman"/>
                        </a:rPr>
                        <a:t>0,93 – неполное финансирование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449580">
                        <a:spcAft>
                          <a:spcPts val="0"/>
                        </a:spcAft>
                      </a:pPr>
                      <a:r>
                        <a:rPr lang="ru-RU" sz="1050">
                          <a:latin typeface="Times New Roman"/>
                          <a:ea typeface="Times New Roman"/>
                          <a:cs typeface="Times New Roman"/>
                        </a:rPr>
                        <a:t>0,7 – средняя результативность (недовыполнение плана)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449580">
                        <a:spcAft>
                          <a:spcPts val="0"/>
                        </a:spcAft>
                      </a:pPr>
                      <a:r>
                        <a:rPr lang="ru-RU" sz="1050">
                          <a:latin typeface="Times New Roman"/>
                          <a:ea typeface="Times New Roman"/>
                          <a:cs typeface="Times New Roman"/>
                        </a:rPr>
                        <a:t>Оценка 4 – приемлемый уровень эффективности программы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050" dirty="0">
                          <a:latin typeface="Times New Roman"/>
                          <a:ea typeface="Times New Roman"/>
                          <a:cs typeface="Times New Roman"/>
                        </a:rPr>
                        <a:t>Муниципальная программа </a:t>
                      </a:r>
                      <a:r>
                        <a:rPr lang="ru-RU" sz="1050" dirty="0" err="1">
                          <a:latin typeface="Times New Roman"/>
                          <a:ea typeface="Times New Roman"/>
                          <a:cs typeface="Times New Roman"/>
                        </a:rPr>
                        <a:t>Тугулымского</a:t>
                      </a:r>
                      <a:r>
                        <a:rPr lang="ru-RU" sz="1050" dirty="0">
                          <a:latin typeface="Times New Roman"/>
                          <a:ea typeface="Times New Roman"/>
                          <a:cs typeface="Times New Roman"/>
                        </a:rPr>
                        <a:t> городского округа «Обеспечение рационального и безопасного природопользования на территории </a:t>
                      </a:r>
                      <a:r>
                        <a:rPr lang="ru-RU" sz="1050" dirty="0" err="1">
                          <a:latin typeface="Times New Roman"/>
                          <a:ea typeface="Times New Roman"/>
                          <a:cs typeface="Times New Roman"/>
                        </a:rPr>
                        <a:t>Тугулымского</a:t>
                      </a:r>
                      <a:r>
                        <a:rPr lang="ru-RU" sz="1050" dirty="0">
                          <a:latin typeface="Times New Roman"/>
                          <a:ea typeface="Times New Roman"/>
                          <a:cs typeface="Times New Roman"/>
                        </a:rPr>
                        <a:t> городского округа»  на 2021-2027  годы»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98505496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67529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Фигура, имеющая форму буквы L 6"/>
          <p:cNvSpPr/>
          <p:nvPr/>
        </p:nvSpPr>
        <p:spPr>
          <a:xfrm rot="10800000">
            <a:off x="8286777" y="142853"/>
            <a:ext cx="714380" cy="785818"/>
          </a:xfrm>
          <a:prstGeom prst="corner">
            <a:avLst>
              <a:gd name="adj1" fmla="val 28442"/>
              <a:gd name="adj2" fmla="val 28442"/>
            </a:avLst>
          </a:prstGeom>
          <a:solidFill>
            <a:schemeClr val="accent1">
              <a:lumMod val="75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Фигура, имеющая форму буквы L 7"/>
          <p:cNvSpPr/>
          <p:nvPr/>
        </p:nvSpPr>
        <p:spPr>
          <a:xfrm rot="16200000">
            <a:off x="8251058" y="5915437"/>
            <a:ext cx="714380" cy="785819"/>
          </a:xfrm>
          <a:prstGeom prst="corner">
            <a:avLst>
              <a:gd name="adj1" fmla="val 28442"/>
              <a:gd name="adj2" fmla="val 28442"/>
            </a:avLst>
          </a:prstGeom>
          <a:solidFill>
            <a:schemeClr val="accent1">
              <a:lumMod val="75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Фигура, имеющая форму буквы L 12"/>
          <p:cNvSpPr/>
          <p:nvPr/>
        </p:nvSpPr>
        <p:spPr>
          <a:xfrm>
            <a:off x="142844" y="5915437"/>
            <a:ext cx="714380" cy="785818"/>
          </a:xfrm>
          <a:prstGeom prst="corner">
            <a:avLst>
              <a:gd name="adj1" fmla="val 28442"/>
              <a:gd name="adj2" fmla="val 28442"/>
            </a:avLst>
          </a:prstGeom>
          <a:solidFill>
            <a:schemeClr val="accent1">
              <a:lumMod val="75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" name="Фигура, имеющая форму буквы L 13"/>
          <p:cNvSpPr/>
          <p:nvPr/>
        </p:nvSpPr>
        <p:spPr>
          <a:xfrm rot="10800000" flipH="1">
            <a:off x="142845" y="142853"/>
            <a:ext cx="642943" cy="785818"/>
          </a:xfrm>
          <a:prstGeom prst="corner">
            <a:avLst>
              <a:gd name="adj1" fmla="val 28442"/>
              <a:gd name="adj2" fmla="val 28442"/>
            </a:avLst>
          </a:prstGeom>
          <a:solidFill>
            <a:schemeClr val="accent1">
              <a:lumMod val="75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45593960"/>
              </p:ext>
            </p:extLst>
          </p:nvPr>
        </p:nvGraphicFramePr>
        <p:xfrm>
          <a:off x="422922" y="524206"/>
          <a:ext cx="8229601" cy="4945666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259132">
                  <a:extLst>
                    <a:ext uri="{9D8B030D-6E8A-4147-A177-3AD203B41FA5}">
                      <a16:colId xmlns:a16="http://schemas.microsoft.com/office/drawing/2014/main" xmlns="" val="1023623643"/>
                    </a:ext>
                  </a:extLst>
                </a:gridCol>
                <a:gridCol w="2419645">
                  <a:extLst>
                    <a:ext uri="{9D8B030D-6E8A-4147-A177-3AD203B41FA5}">
                      <a16:colId xmlns:a16="http://schemas.microsoft.com/office/drawing/2014/main" xmlns="" val="1008896031"/>
                    </a:ext>
                  </a:extLst>
                </a:gridCol>
                <a:gridCol w="1071079">
                  <a:extLst>
                    <a:ext uri="{9D8B030D-6E8A-4147-A177-3AD203B41FA5}">
                      <a16:colId xmlns:a16="http://schemas.microsoft.com/office/drawing/2014/main" xmlns="" val="4094785103"/>
                    </a:ext>
                  </a:extLst>
                </a:gridCol>
                <a:gridCol w="1147739">
                  <a:extLst>
                    <a:ext uri="{9D8B030D-6E8A-4147-A177-3AD203B41FA5}">
                      <a16:colId xmlns:a16="http://schemas.microsoft.com/office/drawing/2014/main" xmlns="" val="1141296574"/>
                    </a:ext>
                  </a:extLst>
                </a:gridCol>
                <a:gridCol w="1071619">
                  <a:extLst>
                    <a:ext uri="{9D8B030D-6E8A-4147-A177-3AD203B41FA5}">
                      <a16:colId xmlns:a16="http://schemas.microsoft.com/office/drawing/2014/main" xmlns="" val="1620962267"/>
                    </a:ext>
                  </a:extLst>
                </a:gridCol>
                <a:gridCol w="2260387">
                  <a:extLst>
                    <a:ext uri="{9D8B030D-6E8A-4147-A177-3AD203B41FA5}">
                      <a16:colId xmlns:a16="http://schemas.microsoft.com/office/drawing/2014/main" xmlns="" val="1131645097"/>
                    </a:ext>
                  </a:extLst>
                </a:gridCol>
              </a:tblGrid>
              <a:tr h="73312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21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305" marR="583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Times New Roman"/>
                          <a:cs typeface="Times New Roman"/>
                        </a:rPr>
                        <a:t>Муниципальная программа Тугулымского городского округа «Профилактика заболеваний и формирование здорового образа жизни в Тугулымском городском округе на период до 2027 года»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449580"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Times New Roman"/>
                          <a:cs typeface="Times New Roman"/>
                        </a:rPr>
                        <a:t>0,99 - полное  финансирование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449580"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Times New Roman"/>
                          <a:cs typeface="Times New Roman"/>
                        </a:rPr>
                        <a:t>0,99 – высокая результативность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449580"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Times New Roman"/>
                          <a:cs typeface="Times New Roman"/>
                        </a:rPr>
                        <a:t>Оценка 5</a:t>
                      </a:r>
                      <a:r>
                        <a:rPr lang="ru-RU" sz="1100" b="1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100">
                          <a:latin typeface="Times New Roman"/>
                          <a:ea typeface="Times New Roman"/>
                          <a:cs typeface="Times New Roman"/>
                        </a:rPr>
                        <a:t>– высокая эффективность программы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Times New Roman"/>
                          <a:cs typeface="Times New Roman"/>
                        </a:rPr>
                        <a:t>Муниципальная программа Тугулымского городского округа «Профилактика заболеваний и формирование здорового образа жизни в Тугулымском городском округе на период до 2027 года»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186941485"/>
                  </a:ext>
                </a:extLst>
              </a:tr>
              <a:tr h="85513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22</a:t>
                      </a:r>
                      <a:endParaRPr lang="ru-RU" sz="105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305" marR="583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Times New Roman"/>
                          <a:cs typeface="Times New Roman"/>
                        </a:rPr>
                        <a:t>Муниципальная программа Тугулымского городского округа «Формирование жилищного фонда для переселения граждан из жилых помещений, признанных непригодными для проживания и (или) с высоким уровнем износа на 2023-2028 годы»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449580"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Times New Roman"/>
                          <a:cs typeface="Times New Roman"/>
                        </a:rPr>
                        <a:t>0,2 - существенное недофинансирование;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449580"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Times New Roman"/>
                          <a:cs typeface="Times New Roman"/>
                        </a:rPr>
                        <a:t>1,0 - высокая  результативность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449580"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Times New Roman"/>
                          <a:cs typeface="Times New Roman"/>
                        </a:rPr>
                        <a:t>Оценка 2 – уровень эффективности программы ниже среднего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Times New Roman"/>
                          <a:cs typeface="Times New Roman"/>
                        </a:rPr>
                        <a:t>Муниципальная программа Тугулымского городского округа «Формирование жилищного фонда для переселения граждан из жилых помещений, признанных непригодными для проживания и (или) с высоким уровнем износа на 2023-2028 годы»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047229777"/>
                  </a:ext>
                </a:extLst>
              </a:tr>
              <a:tr h="142522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23</a:t>
                      </a:r>
                      <a:endParaRPr lang="ru-RU" sz="105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305" marR="583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Times New Roman"/>
                          <a:cs typeface="Times New Roman"/>
                        </a:rPr>
                        <a:t>Муниципальная программа Тугулымского городского округа «Формирование современной городской среды на 2023-2030 годы»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449580"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Times New Roman"/>
                          <a:cs typeface="Times New Roman"/>
                        </a:rPr>
                        <a:t>1,0 - полное финансирование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449580"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Times New Roman"/>
                          <a:cs typeface="Times New Roman"/>
                        </a:rPr>
                        <a:t>1,0 - высокая результативность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449580"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Times New Roman"/>
                          <a:cs typeface="Times New Roman"/>
                        </a:rPr>
                        <a:t>Оценка 5</a:t>
                      </a:r>
                      <a:r>
                        <a:rPr lang="ru-RU" sz="1100" b="1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100">
                          <a:latin typeface="Times New Roman"/>
                          <a:ea typeface="Times New Roman"/>
                          <a:cs typeface="Times New Roman"/>
                        </a:rPr>
                        <a:t>– высокая эффективность программы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Times New Roman"/>
                          <a:cs typeface="Times New Roman"/>
                        </a:rPr>
                        <a:t>Муниципальная программа Тугулымского городского округа «Формирование современной городской среды на 2023-2030 годы»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292136104"/>
                  </a:ext>
                </a:extLst>
              </a:tr>
              <a:tr h="85513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24</a:t>
                      </a:r>
                      <a:endParaRPr lang="ru-RU" sz="105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305" marR="583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Times New Roman"/>
                          <a:cs typeface="Times New Roman"/>
                        </a:rPr>
                        <a:t>Муниципальная программа Тугулымского городского округа «Обеспечение эпизоотического и ветеринарно-санитарного благополучия Тугулымского городского округа» на 2021-2027 годы»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449580"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Times New Roman"/>
                          <a:cs typeface="Times New Roman"/>
                        </a:rPr>
                        <a:t>0,83 - неполное финансирование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449580"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Times New Roman"/>
                          <a:cs typeface="Times New Roman"/>
                        </a:rPr>
                        <a:t>0,86 – средняя результативность (недовыполнение плана)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449580"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Times New Roman"/>
                          <a:cs typeface="Times New Roman"/>
                        </a:rPr>
                        <a:t>Оценка 4 – приемлемый уровень эффективности программы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Times New Roman"/>
                          <a:ea typeface="Times New Roman"/>
                          <a:cs typeface="Times New Roman"/>
                        </a:rPr>
                        <a:t>Муниципальная программа </a:t>
                      </a:r>
                      <a:r>
                        <a:rPr lang="ru-RU" sz="1100" dirty="0" err="1">
                          <a:latin typeface="Times New Roman"/>
                          <a:ea typeface="Times New Roman"/>
                          <a:cs typeface="Times New Roman"/>
                        </a:rPr>
                        <a:t>Тугулымского</a:t>
                      </a:r>
                      <a:r>
                        <a:rPr lang="ru-RU" sz="1100" dirty="0">
                          <a:latin typeface="Times New Roman"/>
                          <a:ea typeface="Times New Roman"/>
                          <a:cs typeface="Times New Roman"/>
                        </a:rPr>
                        <a:t> городского округа «Обеспечение эпизоотического и ветеринарно-санитарного благополучия </a:t>
                      </a:r>
                      <a:r>
                        <a:rPr lang="ru-RU" sz="1100" dirty="0" err="1">
                          <a:latin typeface="Times New Roman"/>
                          <a:ea typeface="Times New Roman"/>
                          <a:cs typeface="Times New Roman"/>
                        </a:rPr>
                        <a:t>Тугулымского</a:t>
                      </a:r>
                      <a:r>
                        <a:rPr lang="ru-RU" sz="1100" dirty="0">
                          <a:latin typeface="Times New Roman"/>
                          <a:ea typeface="Times New Roman"/>
                          <a:cs typeface="Times New Roman"/>
                        </a:rPr>
                        <a:t> городского округа» на 2021-2027 годы»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61554811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67529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0"/>
            <a:ext cx="9358346" cy="15573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20000"/>
              </a:spcBef>
              <a:defRPr/>
            </a:pPr>
            <a:r>
              <a:rPr lang="ru-RU" sz="28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Monotype Corsiva" pitchFamily="66" charset="0"/>
              </a:rPr>
              <a:t>Результаты оценки эффективности </a:t>
            </a:r>
          </a:p>
          <a:p>
            <a:pPr lvl="0" algn="ctr">
              <a:spcBef>
                <a:spcPct val="20000"/>
              </a:spcBef>
              <a:defRPr/>
            </a:pPr>
            <a:r>
              <a:rPr lang="ru-RU" sz="28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Monotype Corsiva" pitchFamily="66" charset="0"/>
              </a:rPr>
              <a:t>муниципальных программ </a:t>
            </a:r>
          </a:p>
          <a:p>
            <a:pPr lvl="0" algn="ctr">
              <a:spcBef>
                <a:spcPct val="20000"/>
              </a:spcBef>
              <a:defRPr/>
            </a:pPr>
            <a:r>
              <a:rPr lang="ru-RU" sz="28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Monotype Corsiva" pitchFamily="66" charset="0"/>
              </a:rPr>
              <a:t>Тугулымского городского округа  за 2024 год  </a:t>
            </a:r>
            <a:endParaRPr lang="ru-RU" sz="2800" b="1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accent1">
                  <a:lumMod val="75000"/>
                </a:schemeClr>
              </a:solidFill>
              <a:effectLst>
                <a:reflection blurRad="12700" stA="28000" endPos="45000" dist="1000" dir="5400000" sy="-100000" algn="bl" rotWithShape="0"/>
              </a:effectLst>
              <a:latin typeface="Monotype Corsiva" pitchFamily="66" charset="0"/>
            </a:endParaRPr>
          </a:p>
        </p:txBody>
      </p:sp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:p14="http://schemas.microsoft.com/office/powerpoint/2010/main" val="3596154154"/>
              </p:ext>
            </p:extLst>
          </p:nvPr>
        </p:nvGraphicFramePr>
        <p:xfrm>
          <a:off x="500034" y="1428736"/>
          <a:ext cx="8215370" cy="35719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357158" y="4643446"/>
            <a:ext cx="8429684" cy="206210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b="1" i="1" dirty="0" smtClean="0">
                <a:latin typeface="Arial" pitchFamily="34" charset="0"/>
                <a:cs typeface="Arial" pitchFamily="34" charset="0"/>
              </a:rPr>
              <a:t>9% муниципальных программ </a:t>
            </a:r>
            <a:r>
              <a:rPr lang="ru-RU" sz="1600" b="1" i="1" dirty="0" err="1" smtClean="0">
                <a:latin typeface="Arial" pitchFamily="34" charset="0"/>
                <a:cs typeface="Arial" pitchFamily="34" charset="0"/>
              </a:rPr>
              <a:t>Тугулымского</a:t>
            </a:r>
            <a:r>
              <a:rPr lang="ru-RU" sz="1600" b="1" i="1" dirty="0" smtClean="0">
                <a:latin typeface="Arial" pitchFamily="34" charset="0"/>
                <a:cs typeface="Arial" pitchFamily="34" charset="0"/>
              </a:rPr>
              <a:t> городского округа относятся к  высокому уровню эффективности, 74% муниципальных программ Тугулымского городского округа относятся к  приемлемому уровню эффективности, средний уровень эффективности   </a:t>
            </a:r>
            <a:r>
              <a:rPr lang="ru-RU" sz="1600" b="1" i="1" smtClean="0">
                <a:latin typeface="Arial" pitchFamily="34" charset="0"/>
                <a:cs typeface="Arial" pitchFamily="34" charset="0"/>
              </a:rPr>
              <a:t>у 28 </a:t>
            </a:r>
            <a:r>
              <a:rPr lang="ru-RU" sz="1600" b="1" i="1" dirty="0" smtClean="0">
                <a:latin typeface="Arial" pitchFamily="34" charset="0"/>
                <a:cs typeface="Arial" pitchFamily="34" charset="0"/>
              </a:rPr>
              <a:t>% муниципальных программ Тугулымского городского округа , 11%  программ </a:t>
            </a:r>
            <a:r>
              <a:rPr lang="ru-RU" sz="1600" b="1" i="1" dirty="0" err="1" smtClean="0">
                <a:latin typeface="Arial" pitchFamily="34" charset="0"/>
                <a:cs typeface="Arial" pitchFamily="34" charset="0"/>
              </a:rPr>
              <a:t>Тугулымского</a:t>
            </a:r>
            <a:r>
              <a:rPr lang="ru-RU" sz="1600" b="1" i="1" dirty="0" smtClean="0">
                <a:latin typeface="Arial" pitchFamily="34" charset="0"/>
                <a:cs typeface="Arial" pitchFamily="34" charset="0"/>
              </a:rPr>
              <a:t> городского округа относятся к  уровню эффективности ниже среднего, 6%  программ </a:t>
            </a:r>
            <a:r>
              <a:rPr lang="ru-RU" sz="1600" b="1" i="1" dirty="0" err="1" smtClean="0">
                <a:latin typeface="Arial" pitchFamily="34" charset="0"/>
                <a:cs typeface="Arial" pitchFamily="34" charset="0"/>
              </a:rPr>
              <a:t>Тугулымского</a:t>
            </a:r>
            <a:r>
              <a:rPr lang="ru-RU" sz="1600" b="1" i="1" dirty="0" smtClean="0">
                <a:latin typeface="Arial" pitchFamily="34" charset="0"/>
                <a:cs typeface="Arial" pitchFamily="34" charset="0"/>
              </a:rPr>
              <a:t> городского округа относятся к низкому уровню эффективности</a:t>
            </a:r>
            <a:endParaRPr lang="ru-RU" sz="1600" b="1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Фигура, имеющая форму буквы L 12"/>
          <p:cNvSpPr/>
          <p:nvPr/>
        </p:nvSpPr>
        <p:spPr>
          <a:xfrm rot="10800000">
            <a:off x="8286777" y="142853"/>
            <a:ext cx="714380" cy="785818"/>
          </a:xfrm>
          <a:prstGeom prst="corner">
            <a:avLst>
              <a:gd name="adj1" fmla="val 28442"/>
              <a:gd name="adj2" fmla="val 28442"/>
            </a:avLst>
          </a:prstGeom>
          <a:solidFill>
            <a:schemeClr val="accent1">
              <a:lumMod val="75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5" name="Фигура, имеющая форму буквы L 14"/>
          <p:cNvSpPr/>
          <p:nvPr/>
        </p:nvSpPr>
        <p:spPr>
          <a:xfrm rot="16200000">
            <a:off x="8251058" y="5915437"/>
            <a:ext cx="714380" cy="785819"/>
          </a:xfrm>
          <a:prstGeom prst="corner">
            <a:avLst>
              <a:gd name="adj1" fmla="val 28442"/>
              <a:gd name="adj2" fmla="val 28442"/>
            </a:avLst>
          </a:prstGeom>
          <a:solidFill>
            <a:schemeClr val="accent1">
              <a:lumMod val="75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6" name="Фигура, имеющая форму буквы L 15"/>
          <p:cNvSpPr/>
          <p:nvPr/>
        </p:nvSpPr>
        <p:spPr>
          <a:xfrm>
            <a:off x="142844" y="5915437"/>
            <a:ext cx="714380" cy="785818"/>
          </a:xfrm>
          <a:prstGeom prst="corner">
            <a:avLst>
              <a:gd name="adj1" fmla="val 28442"/>
              <a:gd name="adj2" fmla="val 28442"/>
            </a:avLst>
          </a:prstGeom>
          <a:solidFill>
            <a:schemeClr val="accent1">
              <a:lumMod val="75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7" name="Фигура, имеющая форму буквы L 16"/>
          <p:cNvSpPr/>
          <p:nvPr/>
        </p:nvSpPr>
        <p:spPr>
          <a:xfrm rot="10800000" flipH="1">
            <a:off x="142845" y="142853"/>
            <a:ext cx="642943" cy="785818"/>
          </a:xfrm>
          <a:prstGeom prst="corner">
            <a:avLst>
              <a:gd name="adj1" fmla="val 28442"/>
              <a:gd name="adj2" fmla="val 28442"/>
            </a:avLst>
          </a:prstGeom>
          <a:solidFill>
            <a:schemeClr val="accent1">
              <a:lumMod val="75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67529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avatars.mds.yandex.net/get-zen_doc/3725151/pub_5f0c0e2c2decb4174eebca7f_5f0c1cdc2decb4174eebcbc7/scale_1200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571604" y="2500306"/>
            <a:ext cx="7429552" cy="5036379"/>
          </a:xfrm>
          <a:prstGeom prst="rect">
            <a:avLst/>
          </a:prstGeom>
          <a:noFill/>
          <a:effectLst>
            <a:softEdge rad="12700"/>
          </a:effectLst>
        </p:spPr>
      </p:pic>
      <p:sp>
        <p:nvSpPr>
          <p:cNvPr id="13" name="Подзаголовок 2">
            <a:extLst>
              <a:ext uri="{FF2B5EF4-FFF2-40B4-BE49-F238E27FC236}">
                <a16:creationId xmlns:a16="http://schemas.microsoft.com/office/drawing/2014/main" xmlns="" id="{3AA9D025-3E1E-475A-A87F-3D532D8CF493}"/>
              </a:ext>
            </a:extLst>
          </p:cNvPr>
          <p:cNvSpPr txBox="1">
            <a:spLocks/>
          </p:cNvSpPr>
          <p:nvPr/>
        </p:nvSpPr>
        <p:spPr>
          <a:xfrm>
            <a:off x="-214346" y="285728"/>
            <a:ext cx="9144000" cy="64291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 algn="ctr">
              <a:spcBef>
                <a:spcPct val="20000"/>
              </a:spcBef>
              <a:defRPr/>
            </a:pPr>
            <a:r>
              <a:rPr lang="ru-RU" sz="36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Monotype Corsiva" pitchFamily="66" charset="0"/>
              </a:rPr>
              <a:t>Рейтинг  открытости  бюджетных данных </a:t>
            </a:r>
            <a:endParaRPr lang="ru-RU" sz="3600" b="1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accent1">
                  <a:lumMod val="75000"/>
                </a:schemeClr>
              </a:solidFill>
              <a:effectLst>
                <a:reflection blurRad="12700" stA="28000" endPos="45000" dist="1000" dir="5400000" sy="-100000" algn="bl" rotWithShape="0"/>
              </a:effectLst>
              <a:latin typeface="Monotype Corsiva" pitchFamily="66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411760" y="1071521"/>
            <a:ext cx="4857784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Arial" pitchFamily="34" charset="0"/>
                <a:cs typeface="Arial" pitchFamily="34" charset="0"/>
              </a:rPr>
              <a:t>По результатам рейтинга  оценки  показателей, характеризующих уровень открытости бюджетных данных в  муниципальных образованиях, расположенных  на  территории  Свердловской области проведенным  Министерством  финансов Свердловской  области  </a:t>
            </a:r>
            <a:r>
              <a:rPr lang="ru-RU" b="1" dirty="0" err="1" smtClean="0">
                <a:latin typeface="Arial" pitchFamily="34" charset="0"/>
                <a:cs typeface="Arial" pitchFamily="34" charset="0"/>
              </a:rPr>
              <a:t>Тугулымский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 городской округ относится  к ВЫСОКОМУ  уровню открытости бюджетных данных.</a:t>
            </a:r>
          </a:p>
        </p:txBody>
      </p:sp>
      <p:sp>
        <p:nvSpPr>
          <p:cNvPr id="14" name="Фигура, имеющая форму буквы L 13"/>
          <p:cNvSpPr/>
          <p:nvPr/>
        </p:nvSpPr>
        <p:spPr>
          <a:xfrm rot="10800000">
            <a:off x="8286777" y="142853"/>
            <a:ext cx="714380" cy="785818"/>
          </a:xfrm>
          <a:prstGeom prst="corner">
            <a:avLst>
              <a:gd name="adj1" fmla="val 28442"/>
              <a:gd name="adj2" fmla="val 28442"/>
            </a:avLst>
          </a:prstGeom>
          <a:solidFill>
            <a:schemeClr val="accent1">
              <a:lumMod val="75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6" name="Фигура, имеющая форму буквы L 15"/>
          <p:cNvSpPr/>
          <p:nvPr/>
        </p:nvSpPr>
        <p:spPr>
          <a:xfrm rot="16200000">
            <a:off x="8251058" y="5915437"/>
            <a:ext cx="714380" cy="785819"/>
          </a:xfrm>
          <a:prstGeom prst="corner">
            <a:avLst>
              <a:gd name="adj1" fmla="val 28442"/>
              <a:gd name="adj2" fmla="val 28442"/>
            </a:avLst>
          </a:prstGeom>
          <a:solidFill>
            <a:schemeClr val="accent1">
              <a:lumMod val="75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7" name="Фигура, имеющая форму буквы L 16"/>
          <p:cNvSpPr/>
          <p:nvPr/>
        </p:nvSpPr>
        <p:spPr>
          <a:xfrm>
            <a:off x="142844" y="5915437"/>
            <a:ext cx="714380" cy="785818"/>
          </a:xfrm>
          <a:prstGeom prst="corner">
            <a:avLst>
              <a:gd name="adj1" fmla="val 28442"/>
              <a:gd name="adj2" fmla="val 28442"/>
            </a:avLst>
          </a:prstGeom>
          <a:solidFill>
            <a:schemeClr val="accent1">
              <a:lumMod val="75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8" name="Фигура, имеющая форму буквы L 17"/>
          <p:cNvSpPr/>
          <p:nvPr/>
        </p:nvSpPr>
        <p:spPr>
          <a:xfrm rot="10800000" flipH="1">
            <a:off x="142845" y="142853"/>
            <a:ext cx="642943" cy="785818"/>
          </a:xfrm>
          <a:prstGeom prst="corner">
            <a:avLst>
              <a:gd name="adj1" fmla="val 28442"/>
              <a:gd name="adj2" fmla="val 28442"/>
            </a:avLst>
          </a:prstGeom>
          <a:solidFill>
            <a:schemeClr val="accent1">
              <a:lumMod val="75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67529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одзаголовок 2">
            <a:extLst>
              <a:ext uri="{FF2B5EF4-FFF2-40B4-BE49-F238E27FC236}">
                <a16:creationId xmlns:a16="http://schemas.microsoft.com/office/drawing/2014/main" xmlns="" id="{3AA9D025-3E1E-475A-A87F-3D532D8CF493}"/>
              </a:ext>
            </a:extLst>
          </p:cNvPr>
          <p:cNvSpPr txBox="1">
            <a:spLocks/>
          </p:cNvSpPr>
          <p:nvPr/>
        </p:nvSpPr>
        <p:spPr>
          <a:xfrm>
            <a:off x="0" y="857256"/>
            <a:ext cx="9144000" cy="114695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 algn="ctr">
              <a:spcBef>
                <a:spcPct val="20000"/>
              </a:spcBef>
              <a:defRPr/>
            </a:pPr>
            <a:r>
              <a:rPr lang="ru-RU" sz="24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Monotype Corsiva" pitchFamily="66" charset="0"/>
              </a:rPr>
              <a:t>Уважаемые </a:t>
            </a:r>
            <a:r>
              <a:rPr lang="ru-RU" sz="24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Monotype Corsiva" pitchFamily="66" charset="0"/>
              </a:rPr>
              <a:t>граждане </a:t>
            </a:r>
            <a:r>
              <a:rPr lang="ru-RU" sz="2400" b="1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Monotype Corsiva" pitchFamily="66" charset="0"/>
              </a:rPr>
              <a:t>Тугулымского</a:t>
            </a:r>
            <a:r>
              <a:rPr lang="ru-RU" sz="24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Monotype Corsiva" pitchFamily="66" charset="0"/>
              </a:rPr>
              <a:t>  </a:t>
            </a:r>
            <a:r>
              <a:rPr lang="ru-RU" sz="24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Monotype Corsiva" pitchFamily="66" charset="0"/>
              </a:rPr>
              <a:t>муниципального</a:t>
            </a:r>
          </a:p>
          <a:p>
            <a:pPr lvl="0" algn="ctr">
              <a:spcBef>
                <a:spcPct val="20000"/>
              </a:spcBef>
              <a:defRPr/>
            </a:pPr>
            <a:r>
              <a:rPr lang="ru-RU" sz="24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Monotype Corsiva" pitchFamily="66" charset="0"/>
              </a:rPr>
              <a:t> </a:t>
            </a:r>
            <a:r>
              <a:rPr lang="ru-RU" sz="24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Monotype Corsiva" pitchFamily="66" charset="0"/>
              </a:rPr>
              <a:t>округа!</a:t>
            </a:r>
          </a:p>
          <a:p>
            <a:pPr lvl="0" algn="ctr">
              <a:spcBef>
                <a:spcPct val="20000"/>
              </a:spcBef>
              <a:defRPr/>
            </a:pPr>
            <a:r>
              <a:rPr lang="ru-RU" sz="2000" dirty="0" smtClean="0">
                <a:latin typeface="Monotype Corsiva" pitchFamily="66" charset="0"/>
              </a:rPr>
              <a:t>Мы </a:t>
            </a:r>
            <a:r>
              <a:rPr lang="ru-RU" sz="2000" dirty="0">
                <a:latin typeface="Monotype Corsiva" pitchFamily="66" charset="0"/>
              </a:rPr>
              <a:t>надеемся, что представленная   в электронной брошюре  информация  оказалось Вам полезной и понятной, а также помогла  составить достоверное мнение  об исполнении бюджета  Тугулымского городского округа  за </a:t>
            </a:r>
            <a:r>
              <a:rPr lang="ru-RU" sz="2000" dirty="0" smtClean="0">
                <a:latin typeface="Monotype Corsiva" pitchFamily="66" charset="0"/>
              </a:rPr>
              <a:t>2024 </a:t>
            </a:r>
            <a:r>
              <a:rPr lang="ru-RU" sz="2000" dirty="0">
                <a:latin typeface="Monotype Corsiva" pitchFamily="66" charset="0"/>
              </a:rPr>
              <a:t>год.  </a:t>
            </a:r>
          </a:p>
        </p:txBody>
      </p:sp>
      <p:sp>
        <p:nvSpPr>
          <p:cNvPr id="13" name="Подзаголовок 2">
            <a:extLst>
              <a:ext uri="{FF2B5EF4-FFF2-40B4-BE49-F238E27FC236}">
                <a16:creationId xmlns:a16="http://schemas.microsoft.com/office/drawing/2014/main" xmlns="" id="{3AA9D025-3E1E-475A-A87F-3D532D8CF493}"/>
              </a:ext>
            </a:extLst>
          </p:cNvPr>
          <p:cNvSpPr txBox="1">
            <a:spLocks/>
          </p:cNvSpPr>
          <p:nvPr/>
        </p:nvSpPr>
        <p:spPr>
          <a:xfrm>
            <a:off x="0" y="-455418"/>
            <a:ext cx="9144000" cy="91083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 algn="ctr">
              <a:spcBef>
                <a:spcPct val="20000"/>
              </a:spcBef>
              <a:defRPr/>
            </a:pPr>
            <a:endParaRPr lang="ru-RU" sz="2800" b="1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9900"/>
              </a:solidFill>
              <a:effectLst>
                <a:reflection blurRad="12700" stA="28000" endPos="45000" dist="1000" dir="5400000" sy="-100000" algn="bl" rotWithShape="0"/>
              </a:effectLst>
              <a:latin typeface="Monotype Corsiva" pitchFamily="66" charset="0"/>
            </a:endParaRPr>
          </a:p>
          <a:p>
            <a:pPr lvl="0" algn="ctr">
              <a:spcBef>
                <a:spcPct val="20000"/>
              </a:spcBef>
              <a:defRPr/>
            </a:pPr>
            <a:r>
              <a:rPr lang="ru-RU" sz="32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Monotype Corsiva" pitchFamily="66" charset="0"/>
              </a:rPr>
              <a:t> </a:t>
            </a:r>
            <a:r>
              <a:rPr lang="ru-RU" sz="36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Monotype Corsiva" pitchFamily="66" charset="0"/>
              </a:rPr>
              <a:t>Контактная </a:t>
            </a:r>
            <a:r>
              <a:rPr lang="ru-RU" sz="36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Monotype Corsiva" pitchFamily="66" charset="0"/>
              </a:rPr>
              <a:t>информация</a:t>
            </a:r>
            <a:endParaRPr lang="ru-RU" sz="3600" b="1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accent1">
                  <a:lumMod val="75000"/>
                </a:schemeClr>
              </a:solidFill>
              <a:effectLst>
                <a:reflection blurRad="12700" stA="28000" endPos="45000" dist="1000" dir="5400000" sy="-100000" algn="bl" rotWithShape="0"/>
              </a:effectLst>
              <a:latin typeface="Monotype Corsiva" pitchFamily="66" charset="0"/>
            </a:endParaRPr>
          </a:p>
        </p:txBody>
      </p:sp>
      <p:sp>
        <p:nvSpPr>
          <p:cNvPr id="95233" name="Rectangle 1"/>
          <p:cNvSpPr>
            <a:spLocks noChangeArrowheads="1"/>
          </p:cNvSpPr>
          <p:nvPr/>
        </p:nvSpPr>
        <p:spPr bwMode="auto">
          <a:xfrm>
            <a:off x="0" y="0"/>
            <a:ext cx="184731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ru-RU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0" y="0"/>
            <a:ext cx="184731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ru-RU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0" y="0"/>
            <a:ext cx="184731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ru-RU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Подзаголовок 2">
            <a:extLst>
              <a:ext uri="{FF2B5EF4-FFF2-40B4-BE49-F238E27FC236}">
                <a16:creationId xmlns:a16="http://schemas.microsoft.com/office/drawing/2014/main" xmlns="" id="{3AA9D025-3E1E-475A-A87F-3D532D8CF493}"/>
              </a:ext>
            </a:extLst>
          </p:cNvPr>
          <p:cNvSpPr txBox="1">
            <a:spLocks/>
          </p:cNvSpPr>
          <p:nvPr/>
        </p:nvSpPr>
        <p:spPr>
          <a:xfrm>
            <a:off x="-166876" y="2825767"/>
            <a:ext cx="9144000" cy="80764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 algn="ctr">
              <a:spcBef>
                <a:spcPct val="20000"/>
              </a:spcBef>
              <a:defRPr/>
            </a:pPr>
            <a:r>
              <a:rPr lang="ru-RU" sz="2000" dirty="0" smtClean="0">
                <a:latin typeface="Monotype Corsiva" pitchFamily="66" charset="0"/>
              </a:rPr>
              <a:t>Разработчиком </a:t>
            </a:r>
            <a:r>
              <a:rPr lang="ru-RU" sz="2000" dirty="0">
                <a:latin typeface="Monotype Corsiva" pitchFamily="66" charset="0"/>
              </a:rPr>
              <a:t>электронной брошюры «Бюджет для граждан» является  Финансовое  управление </a:t>
            </a:r>
            <a:r>
              <a:rPr lang="ru-RU" sz="2000" dirty="0" err="1">
                <a:latin typeface="Monotype Corsiva" pitchFamily="66" charset="0"/>
              </a:rPr>
              <a:t>Тугулымского</a:t>
            </a:r>
            <a:r>
              <a:rPr lang="ru-RU" sz="2000" dirty="0">
                <a:latin typeface="Monotype Corsiva" pitchFamily="66" charset="0"/>
              </a:rPr>
              <a:t> </a:t>
            </a:r>
            <a:r>
              <a:rPr lang="ru-RU" sz="2000" dirty="0" smtClean="0">
                <a:latin typeface="Monotype Corsiva" pitchFamily="66" charset="0"/>
              </a:rPr>
              <a:t>муниципального </a:t>
            </a:r>
            <a:r>
              <a:rPr lang="ru-RU" sz="2000" dirty="0">
                <a:latin typeface="Monotype Corsiva" pitchFamily="66" charset="0"/>
              </a:rPr>
              <a:t>округа.</a:t>
            </a:r>
          </a:p>
          <a:p>
            <a:pPr lvl="0" algn="ctr">
              <a:spcBef>
                <a:spcPct val="20000"/>
              </a:spcBef>
              <a:defRPr/>
            </a:pPr>
            <a:endParaRPr lang="ru-RU" sz="2000" b="1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effectLst>
                <a:reflection blurRad="12700" stA="28000" endPos="45000" dist="1000" dir="5400000" sy="-100000" algn="bl" rotWithShape="0"/>
              </a:effectLst>
              <a:latin typeface="Monotype Corsiva" pitchFamily="66" charset="0"/>
            </a:endParaRPr>
          </a:p>
          <a:p>
            <a:pPr lvl="0" algn="just">
              <a:spcBef>
                <a:spcPct val="20000"/>
              </a:spcBef>
              <a:defRPr/>
            </a:pPr>
            <a:endParaRPr lang="ru-RU" sz="2000" b="1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effectLst>
                <a:reflection blurRad="12700" stA="28000" endPos="45000" dist="1000" dir="5400000" sy="-100000" algn="bl" rotWithShape="0"/>
              </a:effectLst>
              <a:latin typeface="Monotype Corsiva" pitchFamily="66" charset="0"/>
            </a:endParaRPr>
          </a:p>
        </p:txBody>
      </p:sp>
      <p:sp>
        <p:nvSpPr>
          <p:cNvPr id="17" name="Подзаголовок 2">
            <a:extLst>
              <a:ext uri="{FF2B5EF4-FFF2-40B4-BE49-F238E27FC236}">
                <a16:creationId xmlns:a16="http://schemas.microsoft.com/office/drawing/2014/main" xmlns="" id="{3AA9D025-3E1E-475A-A87F-3D532D8CF493}"/>
              </a:ext>
            </a:extLst>
          </p:cNvPr>
          <p:cNvSpPr txBox="1">
            <a:spLocks/>
          </p:cNvSpPr>
          <p:nvPr/>
        </p:nvSpPr>
        <p:spPr>
          <a:xfrm>
            <a:off x="0" y="3500438"/>
            <a:ext cx="9144000" cy="13394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 algn="ctr">
              <a:spcBef>
                <a:spcPct val="20000"/>
              </a:spcBef>
              <a:defRPr/>
            </a:pPr>
            <a:r>
              <a:rPr lang="ru-RU" sz="3200" dirty="0">
                <a:latin typeface="Monotype Corsiva" pitchFamily="66" charset="0"/>
              </a:rPr>
              <a:t> </a:t>
            </a:r>
            <a:r>
              <a:rPr lang="ru-RU" dirty="0">
                <a:latin typeface="Monotype Corsiva" pitchFamily="66" charset="0"/>
              </a:rPr>
              <a:t>Начальник  Финансового управления:  Торопова Наталья  Александровна</a:t>
            </a:r>
          </a:p>
          <a:p>
            <a:pPr lvl="0" algn="ctr">
              <a:spcBef>
                <a:spcPct val="20000"/>
              </a:spcBef>
              <a:defRPr/>
            </a:pPr>
            <a:r>
              <a:rPr lang="ru-RU" dirty="0">
                <a:latin typeface="Monotype Corsiva" pitchFamily="66" charset="0"/>
              </a:rPr>
              <a:t>п.г.т. Тугулым , площадь 50- лет Октября ,1.</a:t>
            </a:r>
          </a:p>
          <a:p>
            <a:pPr algn="ctr">
              <a:spcBef>
                <a:spcPct val="20000"/>
              </a:spcBef>
              <a:defRPr/>
            </a:pPr>
            <a:r>
              <a:rPr lang="ru-RU" dirty="0">
                <a:latin typeface="Monotype Corsiva" pitchFamily="66" charset="0"/>
              </a:rPr>
              <a:t>Тел. 8 (34367) 2-25-39</a:t>
            </a:r>
          </a:p>
          <a:p>
            <a:pPr algn="ctr">
              <a:spcBef>
                <a:spcPct val="20000"/>
              </a:spcBef>
              <a:defRPr/>
            </a:pPr>
            <a:r>
              <a:rPr lang="ru-RU" dirty="0">
                <a:latin typeface="Monotype Corsiva" pitchFamily="66" charset="0"/>
              </a:rPr>
              <a:t>Адрес электронной </a:t>
            </a:r>
            <a:r>
              <a:rPr lang="ru-RU" dirty="0" smtClean="0">
                <a:latin typeface="Monotype Corsiva" pitchFamily="66" charset="0"/>
              </a:rPr>
              <a:t>почты:</a:t>
            </a:r>
            <a:r>
              <a:rPr lang="en-US" dirty="0" smtClean="0">
                <a:latin typeface="Monotype Corsiva" pitchFamily="66" charset="0"/>
              </a:rPr>
              <a:t> </a:t>
            </a:r>
            <a:r>
              <a:rPr lang="en-US" b="1" dirty="0" smtClean="0">
                <a:latin typeface="Monotype Corsiva" pitchFamily="66" charset="0"/>
              </a:rPr>
              <a:t>Tugfin1@yandex.ru</a:t>
            </a:r>
          </a:p>
          <a:p>
            <a:pPr algn="ctr">
              <a:spcBef>
                <a:spcPct val="20000"/>
              </a:spcBef>
              <a:defRPr/>
            </a:pPr>
            <a:endParaRPr lang="ru-RU" dirty="0">
              <a:latin typeface="Monotype Corsiva" pitchFamily="66" charset="0"/>
            </a:endParaRPr>
          </a:p>
          <a:p>
            <a:pPr algn="ctr">
              <a:spcBef>
                <a:spcPct val="20000"/>
              </a:spcBef>
              <a:defRPr/>
            </a:pPr>
            <a:endParaRPr lang="ru-RU" dirty="0">
              <a:latin typeface="Monotype Corsiva" pitchFamily="66" charset="0"/>
            </a:endParaRPr>
          </a:p>
          <a:p>
            <a:pPr algn="ctr">
              <a:spcBef>
                <a:spcPct val="20000"/>
              </a:spcBef>
              <a:defRPr/>
            </a:pPr>
            <a:endParaRPr lang="ru-RU" dirty="0">
              <a:latin typeface="Monotype Corsiva" pitchFamily="66" charset="0"/>
            </a:endParaRPr>
          </a:p>
          <a:p>
            <a:pPr algn="ctr">
              <a:spcBef>
                <a:spcPct val="20000"/>
              </a:spcBef>
              <a:defRPr/>
            </a:pPr>
            <a:endParaRPr lang="ru-RU" dirty="0">
              <a:latin typeface="Monotype Corsiva" pitchFamily="66" charset="0"/>
            </a:endParaRPr>
          </a:p>
          <a:p>
            <a:pPr algn="ctr">
              <a:spcBef>
                <a:spcPct val="20000"/>
              </a:spcBef>
              <a:defRPr/>
            </a:pPr>
            <a:endParaRPr lang="ru-RU" dirty="0">
              <a:latin typeface="Monotype Corsiva" pitchFamily="66" charset="0"/>
            </a:endParaRPr>
          </a:p>
          <a:p>
            <a:pPr algn="ctr">
              <a:spcBef>
                <a:spcPct val="20000"/>
              </a:spcBef>
              <a:defRPr/>
            </a:pPr>
            <a:endParaRPr lang="en-US" dirty="0">
              <a:latin typeface="Monotype Corsiva" pitchFamily="66" charset="0"/>
            </a:endParaRPr>
          </a:p>
          <a:p>
            <a:pPr algn="ctr">
              <a:spcBef>
                <a:spcPct val="20000"/>
              </a:spcBef>
              <a:defRPr/>
            </a:pPr>
            <a:endParaRPr lang="ru-RU" dirty="0"/>
          </a:p>
          <a:p>
            <a:pPr lvl="0" algn="ctr">
              <a:spcBef>
                <a:spcPct val="20000"/>
              </a:spcBef>
              <a:defRPr/>
            </a:pPr>
            <a:endParaRPr lang="ru-RU" dirty="0">
              <a:latin typeface="Monotype Corsiva" pitchFamily="66" charset="0"/>
            </a:endParaRPr>
          </a:p>
          <a:p>
            <a:pPr lvl="0" algn="ctr">
              <a:spcBef>
                <a:spcPct val="20000"/>
              </a:spcBef>
              <a:defRPr/>
            </a:pPr>
            <a:endParaRPr lang="ru-RU" sz="2800" dirty="0">
              <a:latin typeface="Monotype Corsiva" pitchFamily="66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500166" y="5143512"/>
            <a:ext cx="6191293" cy="1434239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spcBef>
                <a:spcPct val="20000"/>
              </a:spcBef>
              <a:defRPr/>
            </a:pPr>
            <a:r>
              <a:rPr lang="ru-RU" sz="2000" dirty="0">
                <a:solidFill>
                  <a:schemeClr val="tx1"/>
                </a:solidFill>
                <a:latin typeface="Monotype Corsiva" pitchFamily="66" charset="0"/>
                <a:cs typeface="Arial" pitchFamily="34" charset="0"/>
              </a:rPr>
              <a:t>Режим работы Финансового управления:</a:t>
            </a:r>
          </a:p>
          <a:p>
            <a:pPr algn="ctr">
              <a:spcBef>
                <a:spcPct val="20000"/>
              </a:spcBef>
              <a:defRPr/>
            </a:pPr>
            <a:r>
              <a:rPr lang="ru-RU" sz="1400" b="1" i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400" i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с 8-00 до 17-00, понедельник – четверг</a:t>
            </a:r>
          </a:p>
          <a:p>
            <a:pPr algn="ctr">
              <a:spcBef>
                <a:spcPct val="20000"/>
              </a:spcBef>
              <a:defRPr/>
            </a:pPr>
            <a:r>
              <a:rPr lang="ru-RU" sz="1400" i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с 8-00 до 16-00 – пятница</a:t>
            </a:r>
          </a:p>
          <a:p>
            <a:pPr algn="ctr">
              <a:spcBef>
                <a:spcPct val="20000"/>
              </a:spcBef>
              <a:defRPr/>
            </a:pPr>
            <a:r>
              <a:rPr lang="ru-RU" sz="1400" i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Обед с12-00 до 13-00</a:t>
            </a:r>
          </a:p>
          <a:p>
            <a:pPr algn="ctr">
              <a:spcBef>
                <a:spcPct val="20000"/>
              </a:spcBef>
              <a:defRPr/>
            </a:pPr>
            <a:r>
              <a:rPr lang="ru-RU" sz="1400" i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Выходные дни – суббота, воскресенье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72BDD4D4-351D-423E-916F-5EAAD9F397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11FDFD-B394-4B36-85F8-A937FF2893FE}" type="slidenum">
              <a:rPr lang="ru-RU" smtClean="0"/>
              <a:pPr/>
              <a:t>96</a:t>
            </a:fld>
            <a:endParaRPr lang="ru-RU" dirty="0"/>
          </a:p>
        </p:txBody>
      </p:sp>
      <p:sp>
        <p:nvSpPr>
          <p:cNvPr id="16" name="Фигура, имеющая форму буквы L 15"/>
          <p:cNvSpPr/>
          <p:nvPr/>
        </p:nvSpPr>
        <p:spPr>
          <a:xfrm rot="10800000">
            <a:off x="8286777" y="142853"/>
            <a:ext cx="714380" cy="785818"/>
          </a:xfrm>
          <a:prstGeom prst="corner">
            <a:avLst>
              <a:gd name="adj1" fmla="val 28442"/>
              <a:gd name="adj2" fmla="val 28442"/>
            </a:avLst>
          </a:prstGeom>
          <a:solidFill>
            <a:schemeClr val="accent1">
              <a:lumMod val="75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8" name="Фигура, имеющая форму буквы L 17"/>
          <p:cNvSpPr/>
          <p:nvPr/>
        </p:nvSpPr>
        <p:spPr>
          <a:xfrm rot="16200000">
            <a:off x="8251058" y="5915437"/>
            <a:ext cx="714380" cy="785819"/>
          </a:xfrm>
          <a:prstGeom prst="corner">
            <a:avLst>
              <a:gd name="adj1" fmla="val 28442"/>
              <a:gd name="adj2" fmla="val 28442"/>
            </a:avLst>
          </a:prstGeom>
          <a:solidFill>
            <a:schemeClr val="accent1">
              <a:lumMod val="75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0" name="Фигура, имеющая форму буквы L 19"/>
          <p:cNvSpPr/>
          <p:nvPr/>
        </p:nvSpPr>
        <p:spPr>
          <a:xfrm>
            <a:off x="142844" y="5915437"/>
            <a:ext cx="714380" cy="785818"/>
          </a:xfrm>
          <a:prstGeom prst="corner">
            <a:avLst>
              <a:gd name="adj1" fmla="val 28442"/>
              <a:gd name="adj2" fmla="val 28442"/>
            </a:avLst>
          </a:prstGeom>
          <a:solidFill>
            <a:schemeClr val="accent1">
              <a:lumMod val="75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1" name="Фигура, имеющая форму буквы L 20"/>
          <p:cNvSpPr/>
          <p:nvPr/>
        </p:nvSpPr>
        <p:spPr>
          <a:xfrm rot="10800000" flipH="1">
            <a:off x="142845" y="142853"/>
            <a:ext cx="642943" cy="785818"/>
          </a:xfrm>
          <a:prstGeom prst="corner">
            <a:avLst>
              <a:gd name="adj1" fmla="val 28442"/>
              <a:gd name="adj2" fmla="val 28442"/>
            </a:avLst>
          </a:prstGeom>
          <a:solidFill>
            <a:schemeClr val="accent1">
              <a:lumMod val="75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67529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17026</TotalTime>
  <Words>9395</Words>
  <Application>Microsoft Office PowerPoint</Application>
  <PresentationFormat>Экран (4:3)</PresentationFormat>
  <Paragraphs>2341</Paragraphs>
  <Slides>96</Slides>
  <Notes>13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96</vt:i4>
      </vt:variant>
    </vt:vector>
  </HeadingPairs>
  <TitlesOfParts>
    <vt:vector size="104" baseType="lpstr">
      <vt:lpstr>Arial</vt:lpstr>
      <vt:lpstr>Arial Cyr</vt:lpstr>
      <vt:lpstr>Calibri</vt:lpstr>
      <vt:lpstr>Liberation Serif</vt:lpstr>
      <vt:lpstr>Monotype Corsiva</vt:lpstr>
      <vt:lpstr>Times New Roman</vt:lpstr>
      <vt:lpstr>Wingdings</vt:lpstr>
      <vt:lpstr>Тема Office</vt:lpstr>
      <vt:lpstr>  «Об исполнении бюджета Тугулымского городского округа » за 2024 год    </vt:lpstr>
      <vt:lpstr>Презентация PowerPoint</vt:lpstr>
      <vt:lpstr>Презентация PowerPoint</vt:lpstr>
      <vt:lpstr>Презентация PowerPoint</vt:lpstr>
      <vt:lpstr>Презентация PowerPoint</vt:lpstr>
      <vt:lpstr>Уважаемые граждане,  Мы все – налогоплательщики! Платите налоги вовремя!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Отчет об исполнении бюджета за 2020 год</dc:title>
  <dc:creator>user</dc:creator>
  <cp:lastModifiedBy>Начальник</cp:lastModifiedBy>
  <cp:revision>1902</cp:revision>
  <cp:lastPrinted>2024-04-27T04:30:44Z</cp:lastPrinted>
  <dcterms:created xsi:type="dcterms:W3CDTF">2021-04-08T08:58:39Z</dcterms:created>
  <dcterms:modified xsi:type="dcterms:W3CDTF">2025-05-30T10:44:41Z</dcterms:modified>
</cp:coreProperties>
</file>