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показатель</c:v>
                </c:pt>
              </c:strCache>
            </c:strRef>
          </c:tx>
          <c:spPr>
            <a:ln w="25400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Лист1!$A$2:$A$7</c:f>
              <c:numCache>
                <c:formatCode>m/d/yyyy</c:formatCode>
                <c:ptCount val="6"/>
                <c:pt idx="0">
                  <c:v>44835</c:v>
                </c:pt>
                <c:pt idx="1">
                  <c:v>44927</c:v>
                </c:pt>
                <c:pt idx="2">
                  <c:v>45017</c:v>
                </c:pt>
                <c:pt idx="3">
                  <c:v>45108</c:v>
                </c:pt>
                <c:pt idx="4">
                  <c:v>45200</c:v>
                </c:pt>
                <c:pt idx="5">
                  <c:v>45292</c:v>
                </c:pt>
              </c:numCache>
            </c:numRef>
          </c:cat>
          <c:val>
            <c:numRef>
              <c:f>Лист1!$B$2:$B$7</c:f>
              <c:numCache>
                <c:formatCode>#,##0</c:formatCode>
                <c:ptCount val="6"/>
                <c:pt idx="0">
                  <c:v>10031241</c:v>
                </c:pt>
                <c:pt idx="1">
                  <c:v>10031241</c:v>
                </c:pt>
                <c:pt idx="2">
                  <c:v>10031241</c:v>
                </c:pt>
                <c:pt idx="3">
                  <c:v>10031241</c:v>
                </c:pt>
                <c:pt idx="4">
                  <c:v>3000000</c:v>
                </c:pt>
                <c:pt idx="5">
                  <c:v>3000000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23-42C4-AAEA-8B041C3A460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450502760"/>
        <c:axId val="450503088"/>
      </c:lineChart>
      <c:dateAx>
        <c:axId val="450502760"/>
        <c:scaling>
          <c:orientation val="minMax"/>
        </c:scaling>
        <c:delete val="1"/>
        <c:axPos val="b"/>
        <c:numFmt formatCode="m/d/yyyy" sourceLinked="1"/>
        <c:majorTickMark val="none"/>
        <c:minorTickMark val="none"/>
        <c:tickLblPos val="nextTo"/>
        <c:crossAx val="450503088"/>
        <c:crosses val="autoZero"/>
        <c:auto val="1"/>
        <c:lblOffset val="100"/>
        <c:baseTimeUnit val="months"/>
      </c:dateAx>
      <c:valAx>
        <c:axId val="45050308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50502760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>
            <a:solidFill>
              <a:schemeClr val="accent1">
                <a:lumMod val="60000"/>
                <a:lumOff val="40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accent1"/>
    </a:solidFill>
    <a:ln w="9525" cap="flat" cmpd="sng" algn="ctr">
      <a:solidFill>
        <a:schemeClr val="lt1">
          <a:lumMod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8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defRPr sz="1197" kern="1200" spc="3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lumMod val="85000"/>
          </a:schemeClr>
        </a:solidFill>
        <a:round/>
      </a:ln>
    </cs:spPr>
    <cs:defRPr sz="1330" kern="1200"/>
  </cs:chartArea>
  <cs:dataLabel>
    <cs:lnRef idx="0"/>
    <cs:fillRef idx="0">
      <cs:styleClr val="0"/>
    </cs:fillRef>
    <cs:effectRef idx="0"/>
    <cs:fontRef idx="minor">
      <a:schemeClr val="lt1"/>
    </cs:fontRef>
    <cs:spPr>
      <a:solidFill>
        <a:schemeClr val="phClr"/>
      </a:solidFill>
    </cs:spPr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5400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1885D3-61B3-498B-B75A-8D0248093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2FEB292-82AC-46DE-83A2-C53D2F768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03A6AE-4C87-45A0-83F2-158C35BB0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5BBE00-2ED2-4B5B-AE14-4BF61344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0818B5-332F-468F-94A4-28C76C18D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854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D9E29-B6E2-4E8E-96F9-D5C73326F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8509FC-9515-4807-AE77-1190B006F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0370E7-20A8-4799-9624-8AE693C21C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47B0EF-E69A-4387-BFBA-0D0A40049F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066472-A2DD-446C-8603-F39650D34F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0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894132-6176-473A-8B91-50AFF052B8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00" y="50804"/>
            <a:ext cx="11582399" cy="1405467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Муниципальный долг</a:t>
            </a:r>
            <a:br>
              <a:rPr lang="ru-RU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3200" cap="none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Тугулымского городского </a:t>
            </a:r>
            <a:r>
              <a:rPr lang="ru-RU" sz="3200" cap="none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округа</a:t>
            </a:r>
            <a:br>
              <a:rPr lang="ru-RU" sz="3200" cap="none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01.01.2024г.</a:t>
            </a:r>
            <a:endParaRPr lang="ru-RU" sz="3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82B1F1E3-E72A-48BF-8C19-CBCA1DFD52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1682670"/>
              </p:ext>
            </p:extLst>
          </p:nvPr>
        </p:nvGraphicFramePr>
        <p:xfrm>
          <a:off x="571500" y="1388529"/>
          <a:ext cx="1098042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8682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</TotalTime>
  <Words>2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Муниципальный долг Тугулымского городского округа 01.01.2024г.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Муниципальный долг</dc:title>
  <dc:creator>Progr</dc:creator>
  <dc:description>Муниципальный долг_x000d_Тугулымского городского округа_x000d_01.01.2024г.</dc:description>
  <cp:lastModifiedBy>Progr</cp:lastModifiedBy>
  <cp:revision>20</cp:revision>
  <dcterms:created xsi:type="dcterms:W3CDTF">2021-08-25T11:21:14Z</dcterms:created>
  <dcterms:modified xsi:type="dcterms:W3CDTF">2024-02-16T09:50:32Z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Муниципальный долг</vt:lpwstr>
  </property>
  <property fmtid="{D5CDD505-2E9C-101B-9397-08002B2CF9AE}" pid="3" name="SlideDescription">
    <vt:lpwstr>Муниципальный долг_x000d_Тугулымского городского округа_x000d_01.01.2024г.</vt:lpwstr>
  </property>
</Properties>
</file>