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64" r:id="rId4"/>
    <p:sldId id="258" r:id="rId5"/>
    <p:sldId id="260" r:id="rId6"/>
    <p:sldId id="262" r:id="rId7"/>
    <p:sldId id="263" r:id="rId8"/>
    <p:sldId id="265" r:id="rId9"/>
    <p:sldId id="26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5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B8B536E-FF36-428E-A400-1B4B8435902B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57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00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8B536E-FF36-428E-A400-1B4B8435902B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613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8B536E-FF36-428E-A400-1B4B8435902B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5970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8B536E-FF36-428E-A400-1B4B8435902B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44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709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869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545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8B536E-FF36-428E-A400-1B4B8435902B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699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529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8B536E-FF36-428E-A400-1B4B8435902B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72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05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17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442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04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921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081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B536E-FF36-428E-A400-1B4B8435902B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7830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0621" y="0"/>
            <a:ext cx="8825658" cy="3329581"/>
          </a:xfrm>
        </p:spPr>
        <p:txBody>
          <a:bodyPr/>
          <a:lstStyle/>
          <a:p>
            <a:pPr algn="ctr"/>
            <a:r>
              <a:rPr lang="ru-RU" dirty="0" smtClean="0">
                <a:latin typeface="Liberation Serif" panose="02020603050405020304" pitchFamily="18" charset="0"/>
              </a:rPr>
              <a:t>Отчёт за </a:t>
            </a:r>
            <a:br>
              <a:rPr lang="ru-RU" dirty="0" smtClean="0">
                <a:latin typeface="Liberation Serif" panose="02020603050405020304" pitchFamily="18" charset="0"/>
              </a:rPr>
            </a:br>
            <a:r>
              <a:rPr lang="ru-RU" dirty="0" smtClean="0">
                <a:latin typeface="Liberation Serif" panose="02020603050405020304" pitchFamily="18" charset="0"/>
              </a:rPr>
              <a:t>2023 </a:t>
            </a:r>
            <a:r>
              <a:rPr lang="ru-RU" dirty="0" smtClean="0">
                <a:latin typeface="Liberation Serif" panose="02020603050405020304" pitchFamily="18" charset="0"/>
              </a:rPr>
              <a:t>год</a:t>
            </a:r>
            <a:endParaRPr lang="ru-RU" dirty="0">
              <a:latin typeface="Liberation Serif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Liberation Serif" panose="02020603050405020304" pitchFamily="18" charset="0"/>
              </a:rPr>
              <a:t>По плану мероприятий по противодействию коррупции в Тугулымском городском округе</a:t>
            </a:r>
            <a:endParaRPr lang="ru-RU" dirty="0">
              <a:latin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21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1377387"/>
            <a:ext cx="10058400" cy="47948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latin typeface="Liberation Serif" panose="02020603050405020304" pitchFamily="18" charset="0"/>
              </a:rPr>
              <a:t>В рамках противодействия коррупции согласно Указу Президента Российской Федерации от 16 августа 2021 года «О Национальном плане противодействия коррупции на 2021-2024 годы» администрацией Тугулымского городского округа было принято постановление от 08 сентября 2021 № 227 «Об утверждении Плана мероприятий по противодействию коррупции в Тугулымском городском округе на 2021-2024 годы». 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6139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1377387"/>
            <a:ext cx="10058400" cy="47948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latin typeface="Liberation Serif" panose="02020603050405020304" pitchFamily="18" charset="0"/>
              </a:rPr>
              <a:t>Администрация Тугулымского городского округа </a:t>
            </a:r>
            <a:r>
              <a:rPr lang="ru-RU" sz="3200" b="1" dirty="0">
                <a:latin typeface="Liberation Serif" panose="02020603050405020304" pitchFamily="18" charset="0"/>
              </a:rPr>
              <a:t>ежеквартально отчитывается в Департамент противодействия коррупции и контроля Свердловской области о выполнении Плана. Кроме того, администрацией ведется активная консультативная работа с Департаментом противодействия коррупции и контроля Свердловской области по вопросам противодействия коррупции.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573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latin typeface="Liberation Serif" panose="02020603050405020304" pitchFamily="18" charset="0"/>
              </a:rPr>
              <a:t>Внедрение антикоррупционных механизмов в систему кадровой работы</a:t>
            </a:r>
            <a:endParaRPr lang="ru-RU" sz="4000" b="1" dirty="0">
              <a:latin typeface="Liberation Serif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3084" y="2662519"/>
            <a:ext cx="8946541" cy="4195481"/>
          </a:xfrm>
        </p:spPr>
        <p:txBody>
          <a:bodyPr>
            <a:normAutofit/>
          </a:bodyPr>
          <a:lstStyle/>
          <a:p>
            <a:r>
              <a:rPr lang="ru-RU" sz="1900" b="1" dirty="0" smtClean="0">
                <a:latin typeface="Liberation Serif" panose="02020603050405020304" pitchFamily="18" charset="0"/>
              </a:rPr>
              <a:t>За </a:t>
            </a:r>
            <a:r>
              <a:rPr lang="ru-RU" sz="1900" b="1" dirty="0" smtClean="0">
                <a:latin typeface="Liberation Serif" panose="02020603050405020304" pitchFamily="18" charset="0"/>
              </a:rPr>
              <a:t>2023 </a:t>
            </a:r>
            <a:r>
              <a:rPr lang="ru-RU" sz="1900" b="1" dirty="0" smtClean="0">
                <a:latin typeface="Liberation Serif" panose="02020603050405020304" pitchFamily="18" charset="0"/>
              </a:rPr>
              <a:t>год принято на должности муниципальной службы </a:t>
            </a:r>
            <a:r>
              <a:rPr lang="ru-RU" sz="1900" b="1" dirty="0" smtClean="0">
                <a:latin typeface="Liberation Serif" panose="02020603050405020304" pitchFamily="18" charset="0"/>
              </a:rPr>
              <a:t>5 </a:t>
            </a:r>
            <a:r>
              <a:rPr lang="ru-RU" sz="1900" b="1" dirty="0" smtClean="0">
                <a:latin typeface="Liberation Serif" panose="02020603050405020304" pitchFamily="18" charset="0"/>
              </a:rPr>
              <a:t>человек, в отношении которых были проведены проверки в соответствии с законодательством РФ. Сведений, препятствующих приему на работу выявлено не было;</a:t>
            </a:r>
          </a:p>
          <a:p>
            <a:r>
              <a:rPr lang="ru-RU" sz="1900" b="1" dirty="0" smtClean="0">
                <a:latin typeface="Liberation Serif" panose="02020603050405020304" pitchFamily="18" charset="0"/>
              </a:rPr>
              <a:t>За </a:t>
            </a:r>
            <a:r>
              <a:rPr lang="ru-RU" sz="1900" b="1" dirty="0" smtClean="0">
                <a:latin typeface="Liberation Serif" panose="02020603050405020304" pitchFamily="18" charset="0"/>
              </a:rPr>
              <a:t>2023 </a:t>
            </a:r>
            <a:r>
              <a:rPr lang="ru-RU" sz="1900" b="1" dirty="0" smtClean="0">
                <a:latin typeface="Liberation Serif" panose="02020603050405020304" pitchFamily="18" charset="0"/>
              </a:rPr>
              <a:t>год было предоставлено </a:t>
            </a:r>
            <a:r>
              <a:rPr lang="ru-RU" sz="1900" b="1" dirty="0" smtClean="0">
                <a:latin typeface="Liberation Serif" panose="02020603050405020304" pitchFamily="18" charset="0"/>
              </a:rPr>
              <a:t>60 справок </a:t>
            </a:r>
            <a:r>
              <a:rPr lang="ru-RU" sz="1900" b="1" dirty="0" smtClean="0">
                <a:latin typeface="Liberation Serif" panose="02020603050405020304" pitchFamily="18" charset="0"/>
              </a:rPr>
              <a:t>о доходах, расходах, обязательствах имущественного характера муниципальных служащих в срок, установленный действующим законодательством;</a:t>
            </a:r>
          </a:p>
          <a:p>
            <a:r>
              <a:rPr lang="ru-RU" sz="1900" b="1" dirty="0">
                <a:latin typeface="Liberation Serif" panose="02020603050405020304" pitchFamily="18" charset="0"/>
              </a:rPr>
              <a:t>Случаев несоблюдения запретов, ограничений и требований, установленных в целях противодействия коррупции, в том числе мер по предотвращению и (или) урегулированию конфликта не </a:t>
            </a:r>
            <a:r>
              <a:rPr lang="ru-RU" sz="1900" b="1" dirty="0" smtClean="0">
                <a:latin typeface="Liberation Serif" panose="02020603050405020304" pitchFamily="18" charset="0"/>
              </a:rPr>
              <a:t>было;</a:t>
            </a:r>
          </a:p>
          <a:p>
            <a:r>
              <a:rPr lang="ru-RU" sz="1900" b="1" dirty="0">
                <a:latin typeface="Liberation Serif" panose="02020603050405020304" pitchFamily="18" charset="0"/>
              </a:rPr>
              <a:t>Нарушений по соблюдению требований к служебному поведению и урегулированию конфликта интересов не </a:t>
            </a:r>
            <a:r>
              <a:rPr lang="ru-RU" sz="1900" b="1" dirty="0" smtClean="0">
                <a:latin typeface="Liberation Serif" panose="02020603050405020304" pitchFamily="18" charset="0"/>
              </a:rPr>
              <a:t>выявлено;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4365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Liberation Serif" panose="02020603050405020304" pitchFamily="18" charset="0"/>
              </a:rPr>
              <a:t>Бюджетная политика</a:t>
            </a:r>
            <a:endParaRPr lang="ru-RU" dirty="0">
              <a:latin typeface="Liberation Serif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Liberation Serif" panose="02020603050405020304" pitchFamily="18" charset="0"/>
              </a:rPr>
              <a:t>К</a:t>
            </a:r>
            <a:r>
              <a:rPr lang="ru-RU" b="1" dirty="0" smtClean="0">
                <a:latin typeface="Liberation Serif" panose="02020603050405020304" pitchFamily="18" charset="0"/>
              </a:rPr>
              <a:t>онтроль за целевым использованием  </a:t>
            </a:r>
            <a:r>
              <a:rPr lang="ru-RU" b="1" dirty="0">
                <a:latin typeface="Liberation Serif" panose="02020603050405020304" pitchFamily="18" charset="0"/>
              </a:rPr>
              <a:t>средств местного бюджета при исполнении целевых </a:t>
            </a:r>
            <a:r>
              <a:rPr lang="ru-RU" b="1" dirty="0" smtClean="0">
                <a:latin typeface="Liberation Serif" panose="02020603050405020304" pitchFamily="18" charset="0"/>
              </a:rPr>
              <a:t>программ </a:t>
            </a:r>
            <a:r>
              <a:rPr lang="ru-RU" b="1" dirty="0">
                <a:latin typeface="Liberation Serif" panose="02020603050405020304" pitchFamily="18" charset="0"/>
              </a:rPr>
              <a:t>и контроль поступления доходов от использования  муниципального </a:t>
            </a:r>
            <a:r>
              <a:rPr lang="ru-RU" b="1" dirty="0" smtClean="0">
                <a:latin typeface="Liberation Serif" panose="02020603050405020304" pitchFamily="18" charset="0"/>
              </a:rPr>
              <a:t>имущества осуществляется Финансовым управлением администрации ТГО постоянно в соответствии с отдельным планом Финансового управления;</a:t>
            </a:r>
          </a:p>
          <a:p>
            <a:r>
              <a:rPr lang="ru-RU" b="1" dirty="0" smtClean="0">
                <a:latin typeface="Liberation Serif" panose="02020603050405020304" pitchFamily="18" charset="0"/>
              </a:rPr>
              <a:t>Контроль </a:t>
            </a:r>
            <a:r>
              <a:rPr lang="ru-RU" b="1" dirty="0">
                <a:latin typeface="Liberation Serif" panose="02020603050405020304" pitchFamily="18" charset="0"/>
              </a:rPr>
              <a:t>над операциями с бюджетными средствами главных распорядителей и </a:t>
            </a:r>
            <a:r>
              <a:rPr lang="ru-RU" b="1" dirty="0" smtClean="0">
                <a:latin typeface="Liberation Serif" panose="02020603050405020304" pitchFamily="18" charset="0"/>
              </a:rPr>
              <a:t>получателей </a:t>
            </a:r>
            <a:r>
              <a:rPr lang="ru-RU" b="1" dirty="0">
                <a:latin typeface="Liberation Serif" panose="02020603050405020304" pitchFamily="18" charset="0"/>
              </a:rPr>
              <a:t>бюджетных средств местного бюджета,  а также за соблюдением получателями  бюджетных инвестиций, муниципальных  гарантий установленных Бюджетным кодексом РФ обязательств и </a:t>
            </a:r>
            <a:r>
              <a:rPr lang="ru-RU" b="1" dirty="0" smtClean="0">
                <a:latin typeface="Liberation Serif" panose="02020603050405020304" pitchFamily="18" charset="0"/>
              </a:rPr>
              <a:t>условий осуществляется Финансовым управлением администрации ТГО постоянно при санкционировании денежных выплат из бюджета.</a:t>
            </a:r>
            <a:endParaRPr lang="ru-RU" b="1" dirty="0">
              <a:latin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310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latin typeface="Liberation Serif" panose="02020603050405020304" pitchFamily="18" charset="0"/>
              </a:rPr>
              <a:t>Организация взаимодействия с образовательными организациями, общественными организациями, СМИ, населением Тугулымского городского округа</a:t>
            </a:r>
            <a:endParaRPr lang="ru-RU" sz="2800" dirty="0">
              <a:latin typeface="Liberation Serif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3555" y="2423308"/>
            <a:ext cx="8946541" cy="4195481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latin typeface="Liberation Serif" panose="02020603050405020304" pitchFamily="18" charset="0"/>
              </a:rPr>
              <a:t>Работа на территории сельских и поселковых управ:</a:t>
            </a:r>
          </a:p>
          <a:p>
            <a:pPr marL="0" indent="0">
              <a:buNone/>
            </a:pPr>
            <a:r>
              <a:rPr lang="ru-RU" b="1" dirty="0">
                <a:latin typeface="Liberation Serif" panose="02020603050405020304" pitchFamily="18" charset="0"/>
              </a:rPr>
              <a:t>- размещение листовок, плакатов, буклетов на тему противодействия коррупции в общественных местах, на стендах, досках объявлений;</a:t>
            </a:r>
          </a:p>
          <a:p>
            <a:pPr marL="0" indent="0">
              <a:buNone/>
            </a:pPr>
            <a:r>
              <a:rPr lang="ru-RU" b="1" dirty="0" smtClean="0">
                <a:latin typeface="Liberation Serif" panose="02020603050405020304" pitchFamily="18" charset="0"/>
              </a:rPr>
              <a:t>Обращений </a:t>
            </a:r>
            <a:r>
              <a:rPr lang="ru-RU" b="1" dirty="0">
                <a:latin typeface="Liberation Serif" panose="02020603050405020304" pitchFamily="18" charset="0"/>
              </a:rPr>
              <a:t>граждан о злоупотреблении властью не поступало.</a:t>
            </a:r>
          </a:p>
          <a:p>
            <a:pPr marL="0" indent="0">
              <a:buNone/>
            </a:pPr>
            <a:r>
              <a:rPr lang="ru-RU" b="1" dirty="0">
                <a:latin typeface="Liberation Serif" panose="02020603050405020304" pitchFamily="18" charset="0"/>
              </a:rPr>
              <a:t>Вместе с этим, информация по противодействию коррупции для населения размещается  на информационных стендах  в муниципальных, государственных учреждениях Тугулымского городского округа и через газету «Знамя труда</a:t>
            </a:r>
            <a:r>
              <a:rPr lang="ru-RU" b="1" dirty="0" smtClean="0">
                <a:latin typeface="Liberation Serif" panose="02020603050405020304" pitchFamily="18" charset="0"/>
              </a:rPr>
              <a:t>».</a:t>
            </a:r>
          </a:p>
          <a:p>
            <a:pPr marL="0" indent="0">
              <a:buNone/>
            </a:pPr>
            <a:r>
              <a:rPr lang="ru-RU" b="1" dirty="0" smtClean="0">
                <a:latin typeface="Liberation Serif" panose="02020603050405020304" pitchFamily="18" charset="0"/>
              </a:rPr>
              <a:t>В 2023 году муниципальными организациями и учреждениями начата активная работа по разработке локальных актов в сфере противодействия коррупции.</a:t>
            </a:r>
            <a:endParaRPr lang="ru-RU" b="1" dirty="0">
              <a:latin typeface="Liberation Serif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044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7549" y="462987"/>
            <a:ext cx="10190699" cy="57092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b="1" dirty="0" smtClean="0"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endParaRPr lang="ru-RU" sz="3200" b="1" dirty="0"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endParaRPr lang="ru-RU" sz="3200" b="1" dirty="0" smtClean="0"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dirty="0" smtClean="0">
                <a:latin typeface="Liberation Serif" panose="02020603050405020304" pitchFamily="18" charset="0"/>
              </a:rPr>
              <a:t>Проведено мероприятие с участием субъектов предпринимательства: на конференции сотрудники администрации Тугулымского городского округа рассказали предпринимателям о тонкостях заключения трудовых договоров с лицами, занимавшими должности муниципальной службы.</a:t>
            </a:r>
            <a:endParaRPr lang="ru-RU" sz="3200" b="1" dirty="0">
              <a:latin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498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7549" y="462987"/>
            <a:ext cx="10190699" cy="57092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latin typeface="Liberation Serif" panose="02020603050405020304" pitchFamily="18" charset="0"/>
              </a:rPr>
              <a:t>Активно ведется работа с независимыми экспертами, аккредитованными Министерством юстиции Российской Федерации путем направления им на антикоррупционную экспертизу проектов муниципальных нормативных правовых актов. Так, в истекшем периоде </a:t>
            </a:r>
            <a:r>
              <a:rPr lang="ru-RU" sz="3200" b="1" dirty="0" smtClean="0">
                <a:latin typeface="Liberation Serif" panose="02020603050405020304" pitchFamily="18" charset="0"/>
              </a:rPr>
              <a:t>2023 </a:t>
            </a:r>
            <a:r>
              <a:rPr lang="ru-RU" sz="3200" b="1" dirty="0">
                <a:latin typeface="Liberation Serif" panose="02020603050405020304" pitchFamily="18" charset="0"/>
              </a:rPr>
              <a:t>года на антикоррупционную экспертизу был </a:t>
            </a:r>
            <a:r>
              <a:rPr lang="ru-RU" sz="3200" b="1" dirty="0" smtClean="0">
                <a:latin typeface="Liberation Serif" panose="02020603050405020304" pitchFamily="18" charset="0"/>
              </a:rPr>
              <a:t>направлено 7 проектов </a:t>
            </a:r>
            <a:r>
              <a:rPr lang="ru-RU" sz="3200" b="1" dirty="0">
                <a:latin typeface="Liberation Serif" panose="02020603050405020304" pitchFamily="18" charset="0"/>
              </a:rPr>
              <a:t>муниципальных нормативных правовых актов, получено </a:t>
            </a:r>
            <a:r>
              <a:rPr lang="ru-RU" sz="3200" b="1" dirty="0" smtClean="0">
                <a:latin typeface="Liberation Serif" panose="02020603050405020304" pitchFamily="18" charset="0"/>
              </a:rPr>
              <a:t>2 экспертных заключения, </a:t>
            </a:r>
            <a:r>
              <a:rPr lang="ru-RU" sz="3200" b="1" dirty="0">
                <a:latin typeface="Liberation Serif" panose="02020603050405020304" pitchFamily="18" charset="0"/>
              </a:rPr>
              <a:t>в </a:t>
            </a:r>
            <a:r>
              <a:rPr lang="ru-RU" sz="3200" b="1" dirty="0" smtClean="0">
                <a:latin typeface="Liberation Serif" panose="02020603050405020304" pitchFamily="18" charset="0"/>
              </a:rPr>
              <a:t>одном из которых было замечание, которое в последующем было учтено при принятии акта. </a:t>
            </a:r>
            <a:r>
              <a:rPr lang="ru-RU" sz="3200" b="1" dirty="0">
                <a:latin typeface="Liberation Serif" panose="02020603050405020304" pitchFamily="18" charset="0"/>
              </a:rPr>
              <a:t>Работа в данном направлении продолжается.  </a:t>
            </a:r>
          </a:p>
          <a:p>
            <a:pPr marL="0" indent="0" algn="ctr">
              <a:buNone/>
            </a:pPr>
            <a:endParaRPr lang="ru-RU" sz="2400" b="1" dirty="0">
              <a:latin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638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4334" y="490335"/>
            <a:ext cx="9765316" cy="56789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latin typeface="Liberation Serif" panose="02020603050405020304" pitchFamily="18" charset="0"/>
              </a:rPr>
              <a:t>По рекомендации Департамента противодействия коррупции и контроля Свердловской области администрацией создано сообщество в социальной сети Вконтакте Комиссии по координации работы по профилактике коррупции в Тугулымском городском округе.</a:t>
            </a:r>
          </a:p>
          <a:p>
            <a:pPr marL="0" indent="0" algn="ctr">
              <a:buNone/>
            </a:pPr>
            <a:r>
              <a:rPr lang="ru-RU" sz="3200" b="1" dirty="0">
                <a:latin typeface="Liberation Serif" panose="02020603050405020304" pitchFamily="18" charset="0"/>
              </a:rPr>
              <a:t>Обращений граждан по фактам коррупционных проявлений в администрацию Тугулымского городского округа не поступало.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3489048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69</TotalTime>
  <Words>532</Words>
  <Application>Microsoft Office PowerPoint</Application>
  <PresentationFormat>Широкоэкранный</PresentationFormat>
  <Paragraphs>29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Liberation Serif</vt:lpstr>
      <vt:lpstr>След самолета</vt:lpstr>
      <vt:lpstr>Отчёт за  2023 год</vt:lpstr>
      <vt:lpstr>Презентация PowerPoint</vt:lpstr>
      <vt:lpstr>Презентация PowerPoint</vt:lpstr>
      <vt:lpstr>Внедрение антикоррупционных механизмов в систему кадровой работы</vt:lpstr>
      <vt:lpstr>Бюджетная политика</vt:lpstr>
      <vt:lpstr>Организация взаимодействия с образовательными организациями, общественными организациями, СМИ, населением Тугулымского городского округа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за  2020 год</dc:title>
  <dc:creator>домсборка</dc:creator>
  <cp:lastModifiedBy>домсборка</cp:lastModifiedBy>
  <cp:revision>10</cp:revision>
  <dcterms:created xsi:type="dcterms:W3CDTF">2021-05-19T11:03:03Z</dcterms:created>
  <dcterms:modified xsi:type="dcterms:W3CDTF">2024-02-01T08:45:20Z</dcterms:modified>
</cp:coreProperties>
</file>